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75" r:id="rId2"/>
    <p:sldMasterId id="2147483688" r:id="rId3"/>
  </p:sldMasterIdLst>
  <p:notesMasterIdLst>
    <p:notesMasterId r:id="rId13"/>
  </p:notesMasterIdLst>
  <p:handoutMasterIdLst>
    <p:handoutMasterId r:id="rId14"/>
  </p:handoutMasterIdLst>
  <p:sldIdLst>
    <p:sldId id="256" r:id="rId4"/>
    <p:sldId id="265" r:id="rId5"/>
    <p:sldId id="259" r:id="rId6"/>
    <p:sldId id="257" r:id="rId7"/>
    <p:sldId id="260" r:id="rId8"/>
    <p:sldId id="261" r:id="rId9"/>
    <p:sldId id="263" r:id="rId10"/>
    <p:sldId id="262" r:id="rId11"/>
    <p:sldId id="264" r:id="rId1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2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188" y="-9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charset="0"/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charset="0"/>
              </a:defRPr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charset="0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charset="0"/>
              </a:defRPr>
            </a:lvl1pPr>
          </a:lstStyle>
          <a:p>
            <a:fld id="{6BC3D59B-D809-5B4C-B8D7-1A6CB1CC6E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84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charset="0"/>
              </a:defRPr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charset="0"/>
              </a:defRPr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charset="0"/>
              </a:defRPr>
            </a:lvl1pPr>
          </a:lstStyle>
          <a:p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charset="0"/>
              </a:defRPr>
            </a:lvl1pPr>
          </a:lstStyle>
          <a:p>
            <a:fld id="{2C51C1AF-2A30-AA48-A729-264A1FC7EE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74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FE193-A732-9043-A1D7-59FBB87FB0C4}" type="slidenum">
              <a:rPr lang="en-US"/>
              <a:pPr/>
              <a:t>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4E94D-C037-F84A-A134-F7A9089AD0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5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3AD13-DB47-114D-A6E8-566B1C0FCE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3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2C313-7285-874F-B43D-2328FB4558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9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5E65E5B-3FB1-D44D-BF7A-59DEB8B460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3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E94D-C037-F84A-A134-F7A9089AD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8C2D-FED9-9542-B22F-5CCCE6A86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FD0B-653C-1E40-AB66-369783464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4D2-ABC6-1745-9B6D-11040A1F1A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4C29-827C-AB4E-98F5-B952C1977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3B64-1081-1147-BEC0-83BC12947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DBE-430D-DA47-8F8F-FCE2F2C90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C8C2D-FED9-9542-B22F-5CCCE6A865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51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55EF8-FC1B-054B-94B1-6AB707DC8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E174-0E59-B74E-9CEA-0EA0FD79D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AD13-DB47-114D-A6E8-566B1C0FC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C313-7285-874F-B43D-2328FB455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E02F-35E8-184F-8786-C1C3A3E606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6006-FC12-7D4A-93E6-D2555DE66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5D7A-E34A-D149-A7F4-9C47D4B1B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701-F731-1348-9B46-A003F6103E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157A-EA56-694A-B43C-EC4E72E5F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D90A-7E12-C348-9B0B-94BBFE68B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EFD0B-653C-1E40-AB66-369783464A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2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2AD-9B51-814E-9E39-B24243FDE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2B88F4-05F9-564B-B871-1E4F225F2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6F47-4F07-E645-AC79-13F4B486DF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A107-33F5-7649-9406-9D2164EF5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A759-4995-ED4E-B4B7-BA10A2FD0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904D2-ABC6-1745-9B6D-11040A1F1A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74C29-827C-AB4E-98F5-B952C19770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0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03B64-1081-1147-BEC0-83BC12947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8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C4DBE-430D-DA47-8F8F-FCE2F2C90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4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55EF8-FC1B-054B-94B1-6AB707DC86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1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DE174-0E59-B74E-9CEA-0EA0FD79D6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16FA806F-2BE1-7940-AA03-BB501D7E63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0F84EB6-FD0A-074A-B29E-476CCB586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0F84EB6-FD0A-074A-B29E-476CCB586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04800"/>
            <a:ext cx="7183888" cy="1204306"/>
          </a:xfrm>
        </p:spPr>
        <p:txBody>
          <a:bodyPr/>
          <a:lstStyle/>
          <a:p>
            <a:r>
              <a:rPr lang="en-US" sz="3000" dirty="0" smtClean="0"/>
              <a:t>Predicting SAN JOSE </a:t>
            </a:r>
            <a:br>
              <a:rPr lang="en-US" sz="3000" dirty="0" smtClean="0"/>
            </a:br>
            <a:r>
              <a:rPr lang="en-US" sz="3000" dirty="0" smtClean="0"/>
              <a:t>HOME PRICES</a:t>
            </a:r>
            <a:endParaRPr lang="en-US" sz="30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 rot="19140000">
            <a:off x="1138246" y="2400261"/>
            <a:ext cx="6511131" cy="32925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AARON LOPEZ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 smtClean="0"/>
              <a:t>CAPSTONE PROJECT JUNE 2017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954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Mayor</a:t>
            </a:r>
            <a:r>
              <a:rPr lang="mr-IN" dirty="0" smtClean="0"/>
              <a:t>…</a:t>
            </a:r>
            <a:r>
              <a:rPr lang="en-US" dirty="0"/>
              <a:t>"San Jose is facing an affordable housing crises</a:t>
            </a:r>
            <a:r>
              <a:rPr lang="en-US" dirty="0" smtClean="0"/>
              <a:t>.”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The average home now costs $1 million in San Jose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Are affordable housing policies working? </a:t>
            </a:r>
            <a:r>
              <a:rPr lang="mr-IN" dirty="0"/>
              <a:t>¯\_(ツ)_/</a:t>
            </a:r>
            <a:r>
              <a:rPr lang="mr-IN" dirty="0" smtClean="0"/>
              <a:t>¯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What should the first time home buyer do in the near term? </a:t>
            </a:r>
            <a:r>
              <a:rPr lang="mr-IN" dirty="0"/>
              <a:t>¯\_(ツ)_/¯</a:t>
            </a:r>
            <a:endParaRPr lang="en-US" dirty="0"/>
          </a:p>
        </p:txBody>
      </p:sp>
      <p:pic>
        <p:nvPicPr>
          <p:cNvPr id="5" name="Picture 4" descr="574372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752600"/>
            <a:ext cx="990600" cy="6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4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R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52400"/>
            <a:ext cx="5062360" cy="3124200"/>
          </a:xfrm>
          <a:prstGeom prst="rect">
            <a:avLst/>
          </a:prstGeom>
        </p:spPr>
      </p:pic>
      <p:pic>
        <p:nvPicPr>
          <p:cNvPr id="6" name="Picture 5" descr="MortgRat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352800"/>
            <a:ext cx="5068711" cy="312811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980" y="381000"/>
            <a:ext cx="7520940" cy="548640"/>
          </a:xfrm>
        </p:spPr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295400"/>
            <a:ext cx="373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Post financial crisis 2007-2008</a:t>
            </a:r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Rebound in the housing market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Low mortgage rates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High demand for Silicon Valley real estate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2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vgPriceHom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21" b="-14721"/>
          <a:stretch>
            <a:fillRect/>
          </a:stretch>
        </p:blipFill>
        <p:spPr>
          <a:xfrm>
            <a:off x="3962400" y="-304800"/>
            <a:ext cx="5181600" cy="4139263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980" y="381000"/>
            <a:ext cx="7520940" cy="548640"/>
          </a:xfrm>
        </p:spPr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95400"/>
            <a:ext cx="2819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70% increase in average home prices since 2011 in San Jose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Local government policy, is it working?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Where will house prices go from here?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6" name="Picture 5" descr="AvgPriceHomeBox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66" y="3429000"/>
            <a:ext cx="5185834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dirty="0" smtClean="0"/>
              <a:t>Approach to prediction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447800"/>
            <a:ext cx="716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Predicting near term home prices will help track government affordable housing policy and assist potential home buyers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 will use three different models and determine which one is the best predictor of average home prices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Linear Regression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Tree Regression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ARIMA (autoregressive integrated moving average)</a:t>
            </a:r>
          </a:p>
          <a:p>
            <a:pPr lvl="1"/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To determine the best predictor I will compare the root-mean-square error (RMSE) of each model, lowest score gives the most accurate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2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SForec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19200"/>
            <a:ext cx="6096000" cy="376210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dirty="0" smtClean="0"/>
              <a:t>Approach to prediction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297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dirty="0" smtClean="0"/>
              <a:t>ARIMA </a:t>
            </a:r>
            <a:r>
              <a:rPr lang="en-US" dirty="0"/>
              <a:t>(autoregressive integrated moving average</a:t>
            </a:r>
            <a:r>
              <a:rPr lang="en-US" dirty="0" smtClean="0"/>
              <a:t>)</a:t>
            </a:r>
          </a:p>
          <a:p>
            <a:pPr marL="285750" lvl="1" indent="-285750">
              <a:buFont typeface="Arial"/>
              <a:buChar char="•"/>
            </a:pP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dirty="0" smtClean="0"/>
              <a:t>This is a time series model</a:t>
            </a:r>
          </a:p>
          <a:p>
            <a:pPr marL="285750" lvl="1" indent="-285750">
              <a:buFont typeface="Arial"/>
              <a:buChar char="•"/>
            </a:pP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dirty="0" smtClean="0"/>
              <a:t>Past data to predict future data</a:t>
            </a:r>
          </a:p>
          <a:p>
            <a:pPr marL="285750" lvl="1" indent="-285750">
              <a:buFont typeface="Arial"/>
              <a:buChar char="•"/>
            </a:pP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dirty="0" smtClean="0"/>
              <a:t>RMSE </a:t>
            </a:r>
            <a:r>
              <a:rPr lang="nb-NO" dirty="0" smtClean="0"/>
              <a:t>0.022528 (</a:t>
            </a:r>
            <a:r>
              <a:rPr lang="nb-NO" dirty="0" err="1" smtClean="0"/>
              <a:t>good</a:t>
            </a:r>
            <a:r>
              <a:rPr lang="nb-NO" dirty="0" smtClean="0"/>
              <a:t>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2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rP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19200"/>
            <a:ext cx="6096000" cy="376210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dirty="0" smtClean="0"/>
              <a:t>Approach to prediction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297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Linear Regression Model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Line of best fit to predict future prices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Variables include unemployment rate, mortgage rates, and average apartment rents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RMSE </a:t>
            </a:r>
            <a:r>
              <a:rPr lang="is-IS" dirty="0"/>
              <a:t>0.012206 </a:t>
            </a:r>
            <a:r>
              <a:rPr lang="is-IS" dirty="0" smtClean="0"/>
              <a:t>(better)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2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dirty="0" smtClean="0"/>
              <a:t>Approach to prediction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281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Tree Regression Model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Decision trees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Random data used to train and test the model predictions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RMSE </a:t>
            </a:r>
            <a:r>
              <a:rPr lang="is-IS" dirty="0"/>
              <a:t>0.001140 </a:t>
            </a:r>
            <a:r>
              <a:rPr lang="is-IS" dirty="0" smtClean="0"/>
              <a:t>(best)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 descr="0000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82" y="838200"/>
            <a:ext cx="6096000" cy="37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2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83058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Average home prices are likely to increase in the near term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Seasonal trends reveal the best time to buy a home is in Jan/Feb and best time to sell is Jun/July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Further examination of government policy effects is needed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Model can be used to determin</a:t>
            </a:r>
            <a:r>
              <a:rPr lang="en-US" dirty="0" smtClean="0"/>
              <a:t>e the effectiveness of new policies over time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Gathering more relevant variables to for a more robust data set will help improve the accuracy of the model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2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ＭＳ Ｐゴシック"/>
        <a:cs typeface=""/>
      </a:majorFont>
      <a:minorFont>
        <a:latin typeface="Century Goth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TM01017531</Template>
  <TotalTime>1371</TotalTime>
  <Words>371</Words>
  <Application>Microsoft Macintosh PowerPoint</Application>
  <PresentationFormat>On-screen Show (4:3)</PresentationFormat>
  <Paragraphs>77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1_Custom Design</vt:lpstr>
      <vt:lpstr>Angles</vt:lpstr>
      <vt:lpstr>1_Angles</vt:lpstr>
      <vt:lpstr>Predicting SAN JOSE  HOME PRICES</vt:lpstr>
      <vt:lpstr>The Problem</vt:lpstr>
      <vt:lpstr>HOW DID WE GET HERE?</vt:lpstr>
      <vt:lpstr>HOW DID WE GET HERE?</vt:lpstr>
      <vt:lpstr>Approach to prediction</vt:lpstr>
      <vt:lpstr>Approach to prediction</vt:lpstr>
      <vt:lpstr>Approach to prediction</vt:lpstr>
      <vt:lpstr>Approach to prediction</vt:lpstr>
      <vt:lpstr>Results and discussion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SAN JOSE  HOME PRICES</dc:title>
  <dc:subject/>
  <dc:creator/>
  <cp:keywords/>
  <dc:description/>
  <cp:lastModifiedBy>Aaron Lopez</cp:lastModifiedBy>
  <cp:revision>35</cp:revision>
  <cp:lastPrinted>1601-01-01T00:00:00Z</cp:lastPrinted>
  <dcterms:created xsi:type="dcterms:W3CDTF">2004-01-28T16:42:57Z</dcterms:created>
  <dcterms:modified xsi:type="dcterms:W3CDTF">2017-06-25T20:38:55Z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TC010175311033</vt:lpwstr>
  </property>
</Properties>
</file>