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1" d="100"/>
          <a:sy n="121" d="100"/>
        </p:scale>
        <p:origin x="-128" y="-2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174699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Add references to BRICs and method for developed countries definition.</a:t>
            </a:r>
            <a:r>
              <a:rPr lang="en-US" baseline="0" dirty="0" smtClean="0"/>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971551"/>
            <a:ext cx="6487668" cy="2364665"/>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143000"/>
            <a:ext cx="6498158" cy="1293650"/>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2474259"/>
            <a:ext cx="6498159" cy="68748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4"/>
            <a:ext cx="4079545" cy="871538"/>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340892"/>
            <a:ext cx="4079545" cy="279011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54DB3-57E4-9B40-8BF0-CF1901773DC5}"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8" name="Picture Placeholder 2"/>
          <p:cNvSpPr>
            <a:spLocks noGrp="1"/>
          </p:cNvSpPr>
          <p:nvPr>
            <p:ph type="pic" idx="1"/>
          </p:nvPr>
        </p:nvSpPr>
        <p:spPr>
          <a:xfrm>
            <a:off x="5090617" y="269544"/>
            <a:ext cx="3657600" cy="3988558"/>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276226"/>
            <a:ext cx="1524000" cy="418147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276226"/>
            <a:ext cx="6689726" cy="4181475"/>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2514601"/>
            <a:ext cx="8416925" cy="1102519"/>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9" y="3578272"/>
            <a:ext cx="8416925" cy="729503"/>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9" name="Picture Placeholder 2"/>
          <p:cNvSpPr>
            <a:spLocks noGrp="1"/>
          </p:cNvSpPr>
          <p:nvPr>
            <p:ph type="pic" idx="13"/>
          </p:nvPr>
        </p:nvSpPr>
        <p:spPr>
          <a:xfrm>
            <a:off x="370980" y="272653"/>
            <a:ext cx="8402040" cy="2127647"/>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1802359"/>
            <a:ext cx="8056563" cy="1021556"/>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2802004"/>
            <a:ext cx="8056563" cy="1125140"/>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54DB3-57E4-9B40-8BF0-CF1901773DC5}"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80682"/>
            <a:ext cx="8042276" cy="1002717"/>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200151"/>
            <a:ext cx="3840480" cy="325755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200151"/>
            <a:ext cx="3840480" cy="325755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454DB3-57E4-9B40-8BF0-CF1901773DC5}"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80682"/>
            <a:ext cx="8042276" cy="100271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089919"/>
            <a:ext cx="3840480" cy="563165"/>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1760562"/>
            <a:ext cx="3840480" cy="2697139"/>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089919"/>
            <a:ext cx="3840480" cy="563165"/>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1760562"/>
            <a:ext cx="3840480" cy="2697139"/>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B454DB3-57E4-9B40-8BF0-CF1901773DC5}" type="datetimeFigureOut">
              <a:rPr lang="en-US" smtClean="0"/>
              <a:t>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B454DB3-57E4-9B40-8BF0-CF1901773DC5}" type="datetimeFigureOut">
              <a:rPr lang="en-US" smtClean="0"/>
              <a:t>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54DB3-57E4-9B40-8BF0-CF1901773DC5}" type="datetimeFigureOut">
              <a:rPr lang="en-US" smtClean="0"/>
              <a:t>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4"/>
            <a:ext cx="3840480" cy="871538"/>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276225"/>
            <a:ext cx="3840480" cy="4181475"/>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340892"/>
            <a:ext cx="3840480" cy="279011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54DB3-57E4-9B40-8BF0-CF1901773DC5}"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80682"/>
            <a:ext cx="8042276" cy="1002717"/>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200151"/>
            <a:ext cx="8042276" cy="32575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4706751"/>
            <a:ext cx="2133600" cy="273844"/>
          </a:xfrm>
          <a:prstGeom prst="rect">
            <a:avLst/>
          </a:prstGeom>
        </p:spPr>
        <p:txBody>
          <a:bodyPr vert="horz" lIns="91440" tIns="45720" rIns="91440" bIns="45720" rtlCol="0" anchor="ctr"/>
          <a:lstStyle>
            <a:lvl1pPr algn="r">
              <a:defRPr sz="1200">
                <a:solidFill>
                  <a:schemeClr val="bg1"/>
                </a:solidFill>
              </a:defRPr>
            </a:lvl1pPr>
          </a:lstStyle>
          <a:p>
            <a:fld id="{2B454DB3-57E4-9B40-8BF0-CF1901773DC5}" type="datetimeFigureOut">
              <a:rPr lang="en-US" smtClean="0"/>
              <a:t>2/9/19</a:t>
            </a:fld>
            <a:endParaRPr lang="en-US"/>
          </a:p>
        </p:txBody>
      </p:sp>
      <p:sp>
        <p:nvSpPr>
          <p:cNvPr id="5" name="Footer Placeholder 4"/>
          <p:cNvSpPr>
            <a:spLocks noGrp="1"/>
          </p:cNvSpPr>
          <p:nvPr>
            <p:ph type="ftr" sz="quarter" idx="3"/>
          </p:nvPr>
        </p:nvSpPr>
        <p:spPr>
          <a:xfrm>
            <a:off x="264459" y="4706751"/>
            <a:ext cx="4840941" cy="273844"/>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4706751"/>
            <a:ext cx="990600" cy="273844"/>
          </a:xfrm>
          <a:prstGeom prst="rect">
            <a:avLst/>
          </a:prstGeom>
        </p:spPr>
        <p:txBody>
          <a:bodyPr vert="horz" lIns="91440" tIns="45720" rIns="91440" bIns="45720" rtlCol="0" anchor="ctr"/>
          <a:lstStyle>
            <a:lvl1pPr algn="r">
              <a:defRPr sz="3600">
                <a:solidFill>
                  <a:schemeClr val="bg1"/>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sldNum="0" hdr="0" ft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22922" y="1301882"/>
            <a:ext cx="6498158" cy="18896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smtClean="0"/>
              <a:t>GDP Growth and CO2 Emissions </a:t>
            </a:r>
            <a:r>
              <a:rPr lang="en-US" sz="4000" dirty="0"/>
              <a:t>I</a:t>
            </a:r>
            <a:r>
              <a:rPr lang="en-US" sz="4000" dirty="0" smtClean="0"/>
              <a:t>n </a:t>
            </a:r>
            <a:r>
              <a:rPr lang="en-US" sz="4000" dirty="0"/>
              <a:t>T</a:t>
            </a:r>
            <a:r>
              <a:rPr lang="en-US" sz="4000" dirty="0" smtClean="0"/>
              <a:t>he Developing </a:t>
            </a:r>
            <a:r>
              <a:rPr lang="en-US" sz="4000" dirty="0"/>
              <a:t>W</a:t>
            </a:r>
            <a:r>
              <a:rPr lang="en-US" sz="4000" dirty="0" smtClean="0"/>
              <a:t>orld</a:t>
            </a:r>
            <a:endParaRPr sz="4000" dirty="0"/>
          </a:p>
        </p:txBody>
      </p:sp>
      <p:sp>
        <p:nvSpPr>
          <p:cNvPr id="55" name="Google Shape;55;p13"/>
          <p:cNvSpPr txBox="1">
            <a:spLocks noGrp="1"/>
          </p:cNvSpPr>
          <p:nvPr>
            <p:ph type="subTitle" idx="1"/>
          </p:nvPr>
        </p:nvSpPr>
        <p:spPr>
          <a:xfrm>
            <a:off x="1322921" y="3409440"/>
            <a:ext cx="6498159" cy="6874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Aaron Lopez</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dataset did you use of the following</a:t>
            </a:r>
            <a:r>
              <a:rPr lang="en" dirty="0" smtClean="0"/>
              <a:t>:</a:t>
            </a:r>
            <a:endParaRPr lang="en-US" dirty="0" smtClean="0"/>
          </a:p>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smtClean="0"/>
              <a:t>World </a:t>
            </a:r>
            <a:r>
              <a:rPr lang="en" dirty="0"/>
              <a:t>Development Indicators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r>
              <a:rPr lang="en" sz="1000" dirty="0" smtClean="0"/>
              <a:t>.</a:t>
            </a:r>
            <a:endParaRPr lang="en-US" sz="1000" dirty="0" smtClean="0"/>
          </a:p>
          <a:p>
            <a:pPr marL="0" lvl="0" indent="0" algn="l" rtl="0">
              <a:spcBef>
                <a:spcPts val="0"/>
              </a:spcBef>
              <a:spcAft>
                <a:spcPts val="1600"/>
              </a:spcAft>
              <a:buNone/>
            </a:pPr>
            <a:r>
              <a:rPr lang="en-US" sz="1600" i="1" dirty="0" smtClean="0"/>
              <a:t>CO2 emissions have been linked to global warming and climate change. The implications for the global economy, healthcare, </a:t>
            </a:r>
            <a:r>
              <a:rPr lang="en-US" sz="1600" i="1" dirty="0" smtClean="0"/>
              <a:t>geopolitics and </a:t>
            </a:r>
            <a:r>
              <a:rPr lang="en-US" sz="1600" i="1" dirty="0" smtClean="0"/>
              <a:t>future generations are </a:t>
            </a:r>
            <a:r>
              <a:rPr lang="en-US" sz="1600" i="1" dirty="0" smtClean="0"/>
              <a:t>tremendous. </a:t>
            </a:r>
            <a:r>
              <a:rPr lang="en-US" sz="1600" i="1" dirty="0" smtClean="0"/>
              <a:t>The fastest growing developing economies will have a more significant impact on policy development as their share of global growth increases. This will put those nations at the center for policy influence and decisions on how we deal with climate change.</a:t>
            </a:r>
            <a:endParaRPr 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t>What is your research question you aim to answer using the dataset?  Be sure the research question is well defined (see project description for details</a:t>
            </a:r>
            <a:r>
              <a:rPr lang="en" sz="1000" dirty="0" smtClean="0"/>
              <a:t>).</a:t>
            </a:r>
            <a:endParaRPr lang="en-US" sz="1000" dirty="0" smtClean="0"/>
          </a:p>
          <a:p>
            <a:pPr marL="0" lvl="0" indent="0" algn="l" rtl="0">
              <a:spcBef>
                <a:spcPts val="0"/>
              </a:spcBef>
              <a:spcAft>
                <a:spcPts val="1600"/>
              </a:spcAft>
              <a:buNone/>
            </a:pPr>
            <a:r>
              <a:rPr lang="en-US" sz="1000" i="1" dirty="0" smtClean="0"/>
              <a:t>Are CO2 emissions more correlated with rising GDP growth in developing countries than developed countries? </a:t>
            </a:r>
          </a:p>
          <a:p>
            <a:pPr marL="0" lvl="0" indent="0" algn="l" rtl="0">
              <a:spcBef>
                <a:spcPts val="0"/>
              </a:spcBef>
              <a:spcAft>
                <a:spcPts val="1600"/>
              </a:spcAft>
              <a:buNone/>
            </a:pPr>
            <a:r>
              <a:rPr lang="en-US" sz="1600" i="1" dirty="0" smtClean="0"/>
              <a:t>For the purpose of this question developing countries will be defined as Brazil, Russia, India, and China. These countries are often referred to as the “BRICs”. Developed countries are defined as the United States, Japan, Germany, and the United Kingdom.</a:t>
            </a:r>
          </a:p>
          <a:p>
            <a:pPr marL="0" lvl="0" indent="0" algn="l" rtl="0">
              <a:spcBef>
                <a:spcPts val="0"/>
              </a:spcBef>
              <a:spcAft>
                <a:spcPts val="1600"/>
              </a:spcAft>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4"/>
            <a:ext cx="8520600" cy="3681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&lt;Feel free to replicate this slide to show multiple findings&gt;</a:t>
            </a:r>
            <a:endParaRPr sz="1000" dirty="0"/>
          </a:p>
          <a:p>
            <a:pPr marL="0" lvl="0" indent="0" algn="l" rtl="0">
              <a:spcBef>
                <a:spcPts val="1600"/>
              </a:spcBef>
              <a:spcAft>
                <a:spcPts val="0"/>
              </a:spcAft>
              <a:buNone/>
            </a:pPr>
            <a:r>
              <a:rPr lang="en" sz="1000" dirty="0"/>
              <a:t>Present your findings.  Include at least one visualization in your presentation (feel free to include more). The visualization should be honest, accessible, and elegant for a general audience.</a:t>
            </a:r>
            <a:endParaRPr sz="1000" dirty="0"/>
          </a:p>
          <a:p>
            <a:pPr marL="0" lvl="0" indent="0" algn="l" rtl="0">
              <a:spcBef>
                <a:spcPts val="1600"/>
              </a:spcBef>
              <a:spcAft>
                <a:spcPts val="1600"/>
              </a:spcAft>
              <a:buNone/>
            </a:pPr>
            <a:r>
              <a:rPr lang="en" sz="1000" dirty="0"/>
              <a:t>You need not come to a definitive conclusion, but you need to say how your findings relate back to your research question</a:t>
            </a:r>
            <a:r>
              <a:rPr lang="en" sz="1000" dirty="0" smtClean="0"/>
              <a:t>.</a:t>
            </a:r>
            <a:endParaRPr lang="en-US" sz="1000" dirty="0" smtClean="0"/>
          </a:p>
          <a:p>
            <a:pPr marL="0" indent="0">
              <a:spcBef>
                <a:spcPts val="1600"/>
              </a:spcBef>
              <a:spcAft>
                <a:spcPts val="1600"/>
              </a:spcAft>
              <a:buNone/>
            </a:pPr>
            <a:r>
              <a:rPr lang="en-US" sz="1600" i="1" dirty="0" smtClean="0"/>
              <a:t>In general, developing countries CO2 emissions seem to be highly correlated to rising GDP growth relative to developed countries which showed very low or negative correlation. The Russian Federation and Japan seemed to be the two outliers for both groups. This could be due to a number of factors including Japan being the only island nation and a lack of data for the Russian Federation prior to the collapse of the Soviet Union</a:t>
            </a:r>
            <a:r>
              <a:rPr lang="en-US" sz="1600" i="1" dirty="0" smtClean="0"/>
              <a:t>.</a:t>
            </a:r>
            <a:endParaRPr sz="16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6158"/>
            <a:ext cx="3583423" cy="2542480"/>
          </a:xfrm>
          <a:prstGeom prst="rect">
            <a:avLst/>
          </a:prstGeom>
        </p:spPr>
      </p:pic>
      <p:pic>
        <p:nvPicPr>
          <p:cNvPr id="3" name="Picture 2"/>
          <p:cNvPicPr>
            <a:picLocks noChangeAspect="1"/>
          </p:cNvPicPr>
          <p:nvPr/>
        </p:nvPicPr>
        <p:blipFill>
          <a:blip r:embed="rId4"/>
          <a:stretch>
            <a:fillRect/>
          </a:stretch>
        </p:blipFill>
        <p:spPr>
          <a:xfrm>
            <a:off x="3583423" y="-16158"/>
            <a:ext cx="3562560" cy="2482996"/>
          </a:xfrm>
          <a:prstGeom prst="rect">
            <a:avLst/>
          </a:prstGeom>
        </p:spPr>
      </p:pic>
      <p:pic>
        <p:nvPicPr>
          <p:cNvPr id="5" name="Picture 4"/>
          <p:cNvPicPr>
            <a:picLocks noChangeAspect="1"/>
          </p:cNvPicPr>
          <p:nvPr/>
        </p:nvPicPr>
        <p:blipFill>
          <a:blip r:embed="rId5"/>
          <a:stretch>
            <a:fillRect/>
          </a:stretch>
        </p:blipFill>
        <p:spPr>
          <a:xfrm>
            <a:off x="0" y="2601020"/>
            <a:ext cx="3583423" cy="2542480"/>
          </a:xfrm>
          <a:prstGeom prst="rect">
            <a:avLst/>
          </a:prstGeom>
        </p:spPr>
      </p:pic>
      <p:pic>
        <p:nvPicPr>
          <p:cNvPr id="6" name="Picture 5"/>
          <p:cNvPicPr>
            <a:picLocks noChangeAspect="1"/>
          </p:cNvPicPr>
          <p:nvPr/>
        </p:nvPicPr>
        <p:blipFill>
          <a:blip r:embed="rId6"/>
          <a:stretch>
            <a:fillRect/>
          </a:stretch>
        </p:blipFill>
        <p:spPr>
          <a:xfrm>
            <a:off x="3583423" y="2526322"/>
            <a:ext cx="3603361" cy="261717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125798946"/>
              </p:ext>
            </p:extLst>
          </p:nvPr>
        </p:nvGraphicFramePr>
        <p:xfrm>
          <a:off x="7145983" y="1197610"/>
          <a:ext cx="1894830" cy="1965050"/>
        </p:xfrm>
        <a:graphic>
          <a:graphicData uri="http://schemas.openxmlformats.org/drawingml/2006/table">
            <a:tbl>
              <a:tblPr firstRow="1" bandRow="1">
                <a:tableStyleId>{5C22544A-7EE6-4342-B048-85BDC9FD1C3A}</a:tableStyleId>
              </a:tblPr>
              <a:tblGrid>
                <a:gridCol w="894705"/>
                <a:gridCol w="1000125"/>
              </a:tblGrid>
              <a:tr h="438317">
                <a:tc>
                  <a:txBody>
                    <a:bodyPr/>
                    <a:lstStyle/>
                    <a:p>
                      <a:pPr algn="ctr"/>
                      <a:r>
                        <a:rPr lang="en-US" sz="1000" dirty="0" smtClean="0"/>
                        <a:t>Country</a:t>
                      </a:r>
                      <a:endParaRPr lang="en-US" sz="1000" dirty="0"/>
                    </a:p>
                  </a:txBody>
                  <a:tcPr anchor="ctr"/>
                </a:tc>
                <a:tc>
                  <a:txBody>
                    <a:bodyPr/>
                    <a:lstStyle/>
                    <a:p>
                      <a:pPr algn="ctr"/>
                      <a:r>
                        <a:rPr lang="en-US" sz="1000" dirty="0" smtClean="0"/>
                        <a:t>Correlation</a:t>
                      </a:r>
                      <a:endParaRPr lang="en-US" sz="1000" dirty="0"/>
                    </a:p>
                  </a:txBody>
                  <a:tcPr anchor="ctr"/>
                </a:tc>
              </a:tr>
              <a:tr h="376831">
                <a:tc>
                  <a:txBody>
                    <a:bodyPr/>
                    <a:lstStyle/>
                    <a:p>
                      <a:pPr algn="ctr"/>
                      <a:r>
                        <a:rPr lang="en-US" sz="1000" dirty="0" smtClean="0"/>
                        <a:t>Brazil</a:t>
                      </a:r>
                      <a:endParaRPr lang="en-US" sz="1000" dirty="0"/>
                    </a:p>
                  </a:txBody>
                  <a:tcPr anchor="ctr"/>
                </a:tc>
                <a:tc>
                  <a:txBody>
                    <a:bodyPr/>
                    <a:lstStyle/>
                    <a:p>
                      <a:pPr algn="ctr"/>
                      <a:r>
                        <a:rPr lang="en-US" sz="1000" dirty="0" smtClean="0"/>
                        <a:t>0.97</a:t>
                      </a:r>
                      <a:endParaRPr lang="en-US" sz="1000" dirty="0"/>
                    </a:p>
                  </a:txBody>
                  <a:tcPr anchor="ctr"/>
                </a:tc>
              </a:tr>
              <a:tr h="376831">
                <a:tc>
                  <a:txBody>
                    <a:bodyPr/>
                    <a:lstStyle/>
                    <a:p>
                      <a:pPr algn="ctr"/>
                      <a:r>
                        <a:rPr lang="en-US" sz="1000" dirty="0" smtClean="0"/>
                        <a:t>Russian Federation</a:t>
                      </a:r>
                      <a:endParaRPr lang="en-US" sz="1000" dirty="0"/>
                    </a:p>
                  </a:txBody>
                  <a:tcPr anchor="ctr"/>
                </a:tc>
                <a:tc>
                  <a:txBody>
                    <a:bodyPr/>
                    <a:lstStyle/>
                    <a:p>
                      <a:pPr algn="ctr"/>
                      <a:r>
                        <a:rPr lang="en-US" sz="1000" dirty="0" smtClean="0"/>
                        <a:t>0.47</a:t>
                      </a:r>
                      <a:endParaRPr lang="en-US" sz="1000" dirty="0"/>
                    </a:p>
                  </a:txBody>
                  <a:tcPr anchor="ctr"/>
                </a:tc>
              </a:tr>
              <a:tr h="376831">
                <a:tc>
                  <a:txBody>
                    <a:bodyPr/>
                    <a:lstStyle/>
                    <a:p>
                      <a:pPr algn="ctr"/>
                      <a:r>
                        <a:rPr lang="en-US" sz="1000" dirty="0" smtClean="0"/>
                        <a:t>India</a:t>
                      </a:r>
                      <a:endParaRPr lang="en-US" sz="1000" dirty="0"/>
                    </a:p>
                  </a:txBody>
                  <a:tcPr anchor="ctr"/>
                </a:tc>
                <a:tc>
                  <a:txBody>
                    <a:bodyPr/>
                    <a:lstStyle/>
                    <a:p>
                      <a:pPr algn="ctr"/>
                      <a:r>
                        <a:rPr lang="en-US" sz="1000" dirty="0" smtClean="0"/>
                        <a:t>0.96</a:t>
                      </a:r>
                      <a:endParaRPr lang="en-US" sz="1000" dirty="0"/>
                    </a:p>
                  </a:txBody>
                  <a:tcPr anchor="ctr"/>
                </a:tc>
              </a:tr>
              <a:tr h="376831">
                <a:tc>
                  <a:txBody>
                    <a:bodyPr/>
                    <a:lstStyle/>
                    <a:p>
                      <a:pPr algn="ctr"/>
                      <a:r>
                        <a:rPr lang="en-US" sz="1000" dirty="0" smtClean="0"/>
                        <a:t>China</a:t>
                      </a:r>
                      <a:endParaRPr lang="en-US" sz="1000" dirty="0"/>
                    </a:p>
                  </a:txBody>
                  <a:tcPr anchor="ctr"/>
                </a:tc>
                <a:tc>
                  <a:txBody>
                    <a:bodyPr/>
                    <a:lstStyle/>
                    <a:p>
                      <a:pPr algn="ctr"/>
                      <a:r>
                        <a:rPr lang="en-US" sz="1000" dirty="0" smtClean="0"/>
                        <a:t>0.98</a:t>
                      </a:r>
                      <a:endParaRPr lang="en-US" sz="1000" dirty="0"/>
                    </a:p>
                  </a:txBody>
                  <a:tcPr anchor="ctr"/>
                </a:tc>
              </a:tr>
            </a:tbl>
          </a:graphicData>
        </a:graphic>
      </p:graphicFrame>
    </p:spTree>
    <p:extLst>
      <p:ext uri="{BB962C8B-B14F-4D97-AF65-F5344CB8AC3E}">
        <p14:creationId xmlns:p14="http://schemas.microsoft.com/office/powerpoint/2010/main" val="192775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3554073" cy="2541254"/>
          </a:xfrm>
          <a:prstGeom prst="rect">
            <a:avLst/>
          </a:prstGeom>
        </p:spPr>
      </p:pic>
      <p:pic>
        <p:nvPicPr>
          <p:cNvPr id="5" name="Picture 4"/>
          <p:cNvPicPr>
            <a:picLocks noChangeAspect="1"/>
          </p:cNvPicPr>
          <p:nvPr/>
        </p:nvPicPr>
        <p:blipFill>
          <a:blip r:embed="rId4"/>
          <a:stretch>
            <a:fillRect/>
          </a:stretch>
        </p:blipFill>
        <p:spPr>
          <a:xfrm>
            <a:off x="0" y="2602246"/>
            <a:ext cx="3554073" cy="2541254"/>
          </a:xfrm>
          <a:prstGeom prst="rect">
            <a:avLst/>
          </a:prstGeom>
        </p:spPr>
      </p:pic>
      <p:pic>
        <p:nvPicPr>
          <p:cNvPr id="6" name="Picture 5"/>
          <p:cNvPicPr>
            <a:picLocks noChangeAspect="1"/>
          </p:cNvPicPr>
          <p:nvPr/>
        </p:nvPicPr>
        <p:blipFill>
          <a:blip r:embed="rId5"/>
          <a:stretch>
            <a:fillRect/>
          </a:stretch>
        </p:blipFill>
        <p:spPr>
          <a:xfrm>
            <a:off x="3554073" y="0"/>
            <a:ext cx="3554073" cy="2541254"/>
          </a:xfrm>
          <a:prstGeom prst="rect">
            <a:avLst/>
          </a:prstGeom>
        </p:spPr>
      </p:pic>
      <p:pic>
        <p:nvPicPr>
          <p:cNvPr id="7" name="Picture 6"/>
          <p:cNvPicPr>
            <a:picLocks noChangeAspect="1"/>
          </p:cNvPicPr>
          <p:nvPr/>
        </p:nvPicPr>
        <p:blipFill>
          <a:blip r:embed="rId6"/>
          <a:stretch>
            <a:fillRect/>
          </a:stretch>
        </p:blipFill>
        <p:spPr>
          <a:xfrm>
            <a:off x="3554073" y="2599694"/>
            <a:ext cx="3649808" cy="254380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626500330"/>
              </p:ext>
            </p:extLst>
          </p:nvPr>
        </p:nvGraphicFramePr>
        <p:xfrm>
          <a:off x="7145983" y="1197610"/>
          <a:ext cx="1894830" cy="1965050"/>
        </p:xfrm>
        <a:graphic>
          <a:graphicData uri="http://schemas.openxmlformats.org/drawingml/2006/table">
            <a:tbl>
              <a:tblPr firstRow="1" bandRow="1">
                <a:tableStyleId>{5C22544A-7EE6-4342-B048-85BDC9FD1C3A}</a:tableStyleId>
              </a:tblPr>
              <a:tblGrid>
                <a:gridCol w="894705"/>
                <a:gridCol w="1000125"/>
              </a:tblGrid>
              <a:tr h="438317">
                <a:tc>
                  <a:txBody>
                    <a:bodyPr/>
                    <a:lstStyle/>
                    <a:p>
                      <a:pPr algn="ctr"/>
                      <a:r>
                        <a:rPr lang="en-US" sz="1000" dirty="0" smtClean="0"/>
                        <a:t>Country</a:t>
                      </a:r>
                      <a:endParaRPr lang="en-US" sz="1000" dirty="0"/>
                    </a:p>
                  </a:txBody>
                  <a:tcPr anchor="ctr"/>
                </a:tc>
                <a:tc>
                  <a:txBody>
                    <a:bodyPr/>
                    <a:lstStyle/>
                    <a:p>
                      <a:pPr algn="ctr"/>
                      <a:r>
                        <a:rPr lang="en-US" sz="1000" dirty="0" smtClean="0"/>
                        <a:t>Correlation</a:t>
                      </a:r>
                      <a:endParaRPr lang="en-US" sz="1000" dirty="0"/>
                    </a:p>
                  </a:txBody>
                  <a:tcPr anchor="ctr"/>
                </a:tc>
              </a:tr>
              <a:tr h="376831">
                <a:tc>
                  <a:txBody>
                    <a:bodyPr/>
                    <a:lstStyle/>
                    <a:p>
                      <a:pPr algn="ctr"/>
                      <a:r>
                        <a:rPr lang="en-US" sz="1000" dirty="0" smtClean="0"/>
                        <a:t>USA</a:t>
                      </a:r>
                      <a:endParaRPr lang="en-US" sz="1000" dirty="0"/>
                    </a:p>
                  </a:txBody>
                  <a:tcPr anchor="ctr"/>
                </a:tc>
                <a:tc>
                  <a:txBody>
                    <a:bodyPr/>
                    <a:lstStyle/>
                    <a:p>
                      <a:pPr algn="ctr"/>
                      <a:r>
                        <a:rPr lang="en-US" sz="1000" dirty="0" smtClean="0"/>
                        <a:t>0.07</a:t>
                      </a:r>
                      <a:endParaRPr lang="en-US" sz="1000" dirty="0"/>
                    </a:p>
                  </a:txBody>
                  <a:tcPr anchor="ctr"/>
                </a:tc>
              </a:tr>
              <a:tr h="376831">
                <a:tc>
                  <a:txBody>
                    <a:bodyPr/>
                    <a:lstStyle/>
                    <a:p>
                      <a:pPr algn="ctr"/>
                      <a:r>
                        <a:rPr lang="en-US" sz="1000" dirty="0" smtClean="0"/>
                        <a:t>Japan</a:t>
                      </a:r>
                      <a:endParaRPr lang="en-US" sz="1000" dirty="0"/>
                    </a:p>
                  </a:txBody>
                  <a:tcPr anchor="ctr"/>
                </a:tc>
                <a:tc>
                  <a:txBody>
                    <a:bodyPr/>
                    <a:lstStyle/>
                    <a:p>
                      <a:pPr algn="ctr"/>
                      <a:r>
                        <a:rPr lang="en-US" sz="1000" dirty="0" smtClean="0"/>
                        <a:t>0.88</a:t>
                      </a:r>
                      <a:endParaRPr lang="en-US" sz="1000" dirty="0"/>
                    </a:p>
                  </a:txBody>
                  <a:tcPr anchor="ctr"/>
                </a:tc>
              </a:tr>
              <a:tr h="376831">
                <a:tc>
                  <a:txBody>
                    <a:bodyPr/>
                    <a:lstStyle/>
                    <a:p>
                      <a:pPr algn="ctr"/>
                      <a:r>
                        <a:rPr lang="en-US" sz="1000" dirty="0" smtClean="0"/>
                        <a:t>United Kingdom</a:t>
                      </a:r>
                      <a:endParaRPr lang="en-US"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-0.90</a:t>
                      </a:r>
                    </a:p>
                  </a:txBody>
                  <a:tcPr anchor="ctr"/>
                </a:tc>
              </a:tr>
              <a:tr h="376831">
                <a:tc>
                  <a:txBody>
                    <a:bodyPr/>
                    <a:lstStyle/>
                    <a:p>
                      <a:pPr algn="ctr"/>
                      <a:r>
                        <a:rPr lang="en-US" sz="1000" dirty="0" smtClean="0"/>
                        <a:t>Germany</a:t>
                      </a:r>
                      <a:endParaRPr lang="en-US" sz="1000" dirty="0"/>
                    </a:p>
                  </a:txBody>
                  <a:tcPr anchor="ctr"/>
                </a:tc>
                <a:tc>
                  <a:txBody>
                    <a:bodyPr/>
                    <a:lstStyle/>
                    <a:p>
                      <a:pPr algn="ctr"/>
                      <a:r>
                        <a:rPr lang="en-US" sz="1000" dirty="0" smtClean="0"/>
                        <a:t>-0.90</a:t>
                      </a:r>
                      <a:endParaRPr lang="en-US" sz="1000" dirty="0"/>
                    </a:p>
                  </a:txBody>
                  <a:tcPr anchor="ctr"/>
                </a:tc>
              </a:tr>
            </a:tbl>
          </a:graphicData>
        </a:graphic>
      </p:graphicFrame>
    </p:spTree>
    <p:extLst>
      <p:ext uri="{BB962C8B-B14F-4D97-AF65-F5344CB8AC3E}">
        <p14:creationId xmlns:p14="http://schemas.microsoft.com/office/powerpoint/2010/main" val="285159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Did you use other informal analysis to inform your work?  Did you get feedback on your work by friends or colleagues? Etc.  </a:t>
            </a:r>
            <a:endParaRPr sz="1000" dirty="0"/>
          </a:p>
          <a:p>
            <a:pPr marL="0" lvl="0" indent="0" algn="l" rtl="0">
              <a:spcBef>
                <a:spcPts val="1600"/>
              </a:spcBef>
              <a:spcAft>
                <a:spcPts val="1600"/>
              </a:spcAft>
              <a:buNone/>
            </a:pPr>
            <a:r>
              <a:rPr lang="en" sz="1000" dirty="0"/>
              <a:t>If you had no one give you feedback, it’s okay to say that.</a:t>
            </a:r>
            <a:endParaRPr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t>If applicable, report any references you used in your work.  For example, you may have used a research paper from X to help guide your analysis.  You should cite that work here. If you did all the work on your own, please state this.</a:t>
            </a:r>
            <a:endParaRPr sz="1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6179</TotalTime>
  <Words>534</Words>
  <Application>Microsoft Macintosh PowerPoint</Application>
  <PresentationFormat>On-screen Show (16:9)</PresentationFormat>
  <Paragraphs>45</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GDP Growth and CO2 Emissions In The Developing World</vt:lpstr>
      <vt:lpstr>Dataset(s)</vt:lpstr>
      <vt:lpstr>Motivation</vt:lpstr>
      <vt:lpstr>Research Question(s)</vt:lpstr>
      <vt:lpstr>Findings</vt:lpstr>
      <vt:lpstr>PowerPoint Presentation</vt:lpstr>
      <vt:lpstr>PowerPoint Presentation</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Aaron</cp:lastModifiedBy>
  <cp:revision>16</cp:revision>
  <dcterms:modified xsi:type="dcterms:W3CDTF">2019-02-10T05:41:48Z</dcterms:modified>
</cp:coreProperties>
</file>