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9" r:id="rId4"/>
    <p:sldId id="270" r:id="rId5"/>
    <p:sldId id="258" r:id="rId6"/>
    <p:sldId id="271" r:id="rId7"/>
    <p:sldId id="272" r:id="rId8"/>
    <p:sldId id="274" r:id="rId9"/>
    <p:sldId id="259" r:id="rId10"/>
    <p:sldId id="273" r:id="rId11"/>
    <p:sldId id="275" r:id="rId12"/>
    <p:sldId id="278" r:id="rId13"/>
    <p:sldId id="276" r:id="rId14"/>
    <p:sldId id="277" r:id="rId15"/>
    <p:sldId id="261" r:id="rId16"/>
    <p:sldId id="279" r:id="rId17"/>
    <p:sldId id="262" r:id="rId18"/>
    <p:sldId id="280" r:id="rId19"/>
    <p:sldId id="263" r:id="rId20"/>
    <p:sldId id="281" r:id="rId21"/>
    <p:sldId id="282" r:id="rId22"/>
    <p:sldId id="264" r:id="rId23"/>
    <p:sldId id="268" r:id="rId24"/>
    <p:sldId id="265" r:id="rId25"/>
    <p:sldId id="266" r:id="rId26"/>
    <p:sldId id="267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8712"/>
    <a:srgbClr val="4AB91D"/>
    <a:srgbClr val="D8DAEB"/>
    <a:srgbClr val="998EC4"/>
    <a:srgbClr val="F1A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6405"/>
  </p:normalViewPr>
  <p:slideViewPr>
    <p:cSldViewPr snapToGrid="0">
      <p:cViewPr>
        <p:scale>
          <a:sx n="132" d="100"/>
          <a:sy n="132" d="100"/>
        </p:scale>
        <p:origin x="-792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A08025-98CB-D640-BB06-2590144734E1}" type="datetimeFigureOut">
              <a:rPr lang="en-NL" smtClean="0"/>
              <a:t>27/03/2023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6666191-DAA9-924A-AD8B-A17D6E8F0DA4}" type="slidenum">
              <a:rPr lang="en-NL" smtClean="0"/>
              <a:t>‹#›</a:t>
            </a:fld>
            <a:endParaRPr lang="en-N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0992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8025-98CB-D640-BB06-2590144734E1}" type="datetimeFigureOut">
              <a:rPr lang="en-NL" smtClean="0"/>
              <a:t>27/03/2023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6191-DAA9-924A-AD8B-A17D6E8F0D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047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8025-98CB-D640-BB06-2590144734E1}" type="datetimeFigureOut">
              <a:rPr lang="en-NL" smtClean="0"/>
              <a:t>27/03/2023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6191-DAA9-924A-AD8B-A17D6E8F0D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8829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8025-98CB-D640-BB06-2590144734E1}" type="datetimeFigureOut">
              <a:rPr lang="en-NL" smtClean="0"/>
              <a:t>27/03/2023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6191-DAA9-924A-AD8B-A17D6E8F0D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7706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A08025-98CB-D640-BB06-2590144734E1}" type="datetimeFigureOut">
              <a:rPr lang="en-NL" smtClean="0"/>
              <a:t>27/03/2023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666191-DAA9-924A-AD8B-A17D6E8F0DA4}" type="slidenum">
              <a:rPr lang="en-NL" smtClean="0"/>
              <a:t>‹#›</a:t>
            </a:fld>
            <a:endParaRPr lang="en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0276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8025-98CB-D640-BB06-2590144734E1}" type="datetimeFigureOut">
              <a:rPr lang="en-NL" smtClean="0"/>
              <a:t>27/03/2023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6191-DAA9-924A-AD8B-A17D6E8F0D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059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8025-98CB-D640-BB06-2590144734E1}" type="datetimeFigureOut">
              <a:rPr lang="en-NL" smtClean="0"/>
              <a:t>27/03/2023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6191-DAA9-924A-AD8B-A17D6E8F0D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258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8025-98CB-D640-BB06-2590144734E1}" type="datetimeFigureOut">
              <a:rPr lang="en-NL" smtClean="0"/>
              <a:t>27/03/2023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6191-DAA9-924A-AD8B-A17D6E8F0D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13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8025-98CB-D640-BB06-2590144734E1}" type="datetimeFigureOut">
              <a:rPr lang="en-NL" smtClean="0"/>
              <a:t>27/03/2023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6191-DAA9-924A-AD8B-A17D6E8F0D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653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A08025-98CB-D640-BB06-2590144734E1}" type="datetimeFigureOut">
              <a:rPr lang="en-NL" smtClean="0"/>
              <a:t>27/03/2023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666191-DAA9-924A-AD8B-A17D6E8F0DA4}" type="slidenum">
              <a:rPr lang="en-NL" smtClean="0"/>
              <a:t>‹#›</a:t>
            </a:fld>
            <a:endParaRPr lang="en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014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A08025-98CB-D640-BB06-2590144734E1}" type="datetimeFigureOut">
              <a:rPr lang="en-NL" smtClean="0"/>
              <a:t>27/03/2023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666191-DAA9-924A-AD8B-A17D6E8F0DA4}" type="slidenum">
              <a:rPr lang="en-NL" smtClean="0"/>
              <a:t>‹#›</a:t>
            </a:fld>
            <a:endParaRPr lang="en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56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3A08025-98CB-D640-BB06-2590144734E1}" type="datetimeFigureOut">
              <a:rPr lang="en-NL" smtClean="0"/>
              <a:t>27/03/2023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6666191-DAA9-924A-AD8B-A17D6E8F0DA4}" type="slidenum">
              <a:rPr lang="en-NL" smtClean="0"/>
              <a:t>‹#›</a:t>
            </a:fld>
            <a:endParaRPr lang="en-N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187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mailto:a.d.ramirez.sanchez@umcg.n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swcarpentry.github.io/git-novice/07-github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wcarpentry.github.io/git-novic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wcarpentry.github.io/git-novi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hyperlink" Target="https://swcarpentry.github.io/git-novi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jokergoo/ComplexHeatma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jokergoo/ComplexHeatma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jokergoo/ComplexHeatma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9CB0-4122-34B6-01E5-358D25DBB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Git-hub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60081-C85E-C5B4-1289-150852275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/>
              <a:t>What is it for a biologist?</a:t>
            </a:r>
          </a:p>
        </p:txBody>
      </p:sp>
    </p:spTree>
    <p:extLst>
      <p:ext uri="{BB962C8B-B14F-4D97-AF65-F5344CB8AC3E}">
        <p14:creationId xmlns:p14="http://schemas.microsoft.com/office/powerpoint/2010/main" val="958088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can I start?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5A06-49E0-70D5-1A4C-EFCD1E26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L" dirty="0"/>
              <a:t>Open an account in Github</a:t>
            </a:r>
          </a:p>
          <a:p>
            <a:endParaRPr lang="en-NL" dirty="0"/>
          </a:p>
          <a:p>
            <a:endParaRPr lang="en-NL" dirty="0"/>
          </a:p>
          <a:p>
            <a:r>
              <a:rPr lang="en-NL" dirty="0"/>
              <a:t>Setup your account in your local machine:</a:t>
            </a:r>
          </a:p>
          <a:p>
            <a:pPr lvl="1"/>
            <a:r>
              <a:rPr lang="en-GB" dirty="0"/>
              <a:t>&gt;git config --global </a:t>
            </a:r>
            <a:r>
              <a:rPr lang="en-GB" dirty="0" err="1"/>
              <a:t>user.name</a:t>
            </a:r>
            <a:r>
              <a:rPr lang="en-GB" dirty="0"/>
              <a:t> "Aaron Ramirez"</a:t>
            </a:r>
          </a:p>
          <a:p>
            <a:pPr lvl="1"/>
            <a:r>
              <a:rPr lang="en-GB" dirty="0"/>
              <a:t>&gt;git config --global </a:t>
            </a:r>
            <a:r>
              <a:rPr lang="en-GB" dirty="0" err="1"/>
              <a:t>user.email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a.d.ramirez.sanchez@umcg.nl</a:t>
            </a:r>
            <a:endParaRPr lang="en-GB" dirty="0"/>
          </a:p>
          <a:p>
            <a:pPr lvl="1"/>
            <a:endParaRPr lang="en-NL" dirty="0"/>
          </a:p>
          <a:p>
            <a:r>
              <a:rPr lang="en-NL" dirty="0"/>
              <a:t>In your local machine: </a:t>
            </a:r>
          </a:p>
          <a:p>
            <a:pPr lvl="1"/>
            <a:r>
              <a:rPr lang="en-NL" dirty="0"/>
              <a:t>Go to your project folder</a:t>
            </a:r>
          </a:p>
          <a:p>
            <a:pPr lvl="1"/>
            <a:r>
              <a:rPr lang="en-NL" dirty="0"/>
              <a:t>&gt; git init</a:t>
            </a:r>
          </a:p>
        </p:txBody>
      </p:sp>
      <p:pic>
        <p:nvPicPr>
          <p:cNvPr id="4098" name="Picture 2" descr="Create a GitHub account">
            <a:extLst>
              <a:ext uri="{FF2B5EF4-FFF2-40B4-BE49-F238E27FC236}">
                <a16:creationId xmlns:a16="http://schemas.microsoft.com/office/drawing/2014/main" id="{0D8DAD62-DA50-E441-93AA-8E87E3E25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039" y="1348451"/>
            <a:ext cx="4419466" cy="208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22B26A-10E3-E554-CD48-E0AD2607E444}"/>
              </a:ext>
            </a:extLst>
          </p:cNvPr>
          <p:cNvSpPr txBox="1"/>
          <p:nvPr/>
        </p:nvSpPr>
        <p:spPr>
          <a:xfrm>
            <a:off x="6525927" y="5648980"/>
            <a:ext cx="4795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800" dirty="0"/>
              <a:t>READY! (in your local machine)</a:t>
            </a:r>
          </a:p>
        </p:txBody>
      </p:sp>
    </p:spTree>
    <p:extLst>
      <p:ext uri="{BB962C8B-B14F-4D97-AF65-F5344CB8AC3E}">
        <p14:creationId xmlns:p14="http://schemas.microsoft.com/office/powerpoint/2010/main" val="388757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I connect my local project to cloud (remote directory)?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5A06-49E0-70D5-1A4C-EFCD1E269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>
            <a:normAutofit/>
          </a:bodyPr>
          <a:lstStyle/>
          <a:p>
            <a:r>
              <a:rPr lang="en-NL" sz="1600" dirty="0"/>
              <a:t>Get credentials of identification in your local machine (SSH keys)</a:t>
            </a:r>
          </a:p>
          <a:p>
            <a:pPr lvl="1"/>
            <a:r>
              <a:rPr lang="en-GB" sz="1600" dirty="0"/>
              <a:t>ls -al ~/.</a:t>
            </a:r>
            <a:r>
              <a:rPr lang="en-GB" sz="1600" dirty="0" err="1"/>
              <a:t>ssh</a:t>
            </a:r>
            <a:r>
              <a:rPr lang="en-NL" sz="1600" dirty="0"/>
              <a:t> #To verify whether they already exist, otherwise check link</a:t>
            </a:r>
          </a:p>
          <a:p>
            <a:r>
              <a:rPr lang="en-NL" sz="1600" dirty="0"/>
              <a:t>Share the </a:t>
            </a:r>
            <a:r>
              <a:rPr lang="en-NL" sz="1600" b="1" dirty="0"/>
              <a:t>PUBLIC</a:t>
            </a:r>
            <a:r>
              <a:rPr lang="en-NL" sz="1600" dirty="0"/>
              <a:t> key to Github</a:t>
            </a:r>
          </a:p>
          <a:p>
            <a:pPr lvl="1"/>
            <a:r>
              <a:rPr lang="en-GB" sz="1600" dirty="0"/>
              <a:t>I</a:t>
            </a:r>
            <a:r>
              <a:rPr lang="en-NL" sz="1600" dirty="0"/>
              <a:t>n Gihub, go to settings &gt; SSH and GPG keys &gt;&gt; New SSH key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210EF-8129-A9F3-82FA-FA20E587BBD2}"/>
              </a:ext>
            </a:extLst>
          </p:cNvPr>
          <p:cNvSpPr txBox="1"/>
          <p:nvPr/>
        </p:nvSpPr>
        <p:spPr>
          <a:xfrm>
            <a:off x="911992" y="6193857"/>
            <a:ext cx="7538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>
                <a:hlinkClick r:id="rId2"/>
              </a:rPr>
              <a:t>https://swcarpentry.github.io/git-novice/07-github/index.html</a:t>
            </a:r>
            <a:r>
              <a:rPr lang="en-NL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2629EF-73A7-95A6-E8D2-C2976429F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396" y="3500098"/>
            <a:ext cx="5943600" cy="253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78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I connect my local project to cloud (remote directory)?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5A06-49E0-70D5-1A4C-EFCD1E26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dirty="0"/>
              <a:t>Start a new repository in your Github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2CBA1-5A5C-82B6-5616-389438AFA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839" y="3335084"/>
            <a:ext cx="4890436" cy="22239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D62DFC-DB14-FA51-33DB-468A2243D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455" y="1871041"/>
            <a:ext cx="4070818" cy="46863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807AFAC5-A8B7-83A9-C02B-AC1B32AB4391}"/>
              </a:ext>
            </a:extLst>
          </p:cNvPr>
          <p:cNvSpPr/>
          <p:nvPr/>
        </p:nvSpPr>
        <p:spPr>
          <a:xfrm>
            <a:off x="6309987" y="4026899"/>
            <a:ext cx="1001864" cy="715617"/>
          </a:xfrm>
          <a:prstGeom prst="rightArrow">
            <a:avLst/>
          </a:prstGeom>
          <a:solidFill>
            <a:srgbClr val="D8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40330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I connect my local project to cloud (remote directory)?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5A06-49E0-70D5-1A4C-EFCD1E26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dirty="0"/>
              <a:t>Get the link from your project (in SSH)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16B85D-7911-3030-02B8-F9E54F823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34" y="2818175"/>
            <a:ext cx="9456019" cy="384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63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I connect my local project to cloud (remote directory)?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5A06-49E0-70D5-1A4C-EFCD1E269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72838" cy="3581400"/>
          </a:xfrm>
        </p:spPr>
        <p:txBody>
          <a:bodyPr>
            <a:normAutofit/>
          </a:bodyPr>
          <a:lstStyle/>
          <a:p>
            <a:r>
              <a:rPr lang="en-NL" dirty="0"/>
              <a:t>While in your local project folder:</a:t>
            </a:r>
          </a:p>
          <a:p>
            <a:pPr lvl="1"/>
            <a:r>
              <a:rPr lang="en-GB" dirty="0"/>
              <a:t>git remote add origin git@github.com:aarondrs2/</a:t>
            </a:r>
            <a:r>
              <a:rPr lang="en-GB" dirty="0" err="1"/>
              <a:t>Epithelial_CeD_deconvolution.git</a:t>
            </a:r>
            <a:endParaRPr lang="en-GB" dirty="0"/>
          </a:p>
          <a:p>
            <a:pPr lvl="1"/>
            <a:r>
              <a:rPr lang="en-GB" dirty="0"/>
              <a:t>git branch -M main</a:t>
            </a:r>
          </a:p>
          <a:p>
            <a:pPr lvl="1"/>
            <a:r>
              <a:rPr lang="en-GB"/>
              <a:t>git push -u origin main</a:t>
            </a:r>
            <a:endParaRPr lang="en-GB" dirty="0"/>
          </a:p>
          <a:p>
            <a:pPr lvl="1"/>
            <a:endParaRPr lang="en-NL" dirty="0"/>
          </a:p>
          <a:p>
            <a:r>
              <a:rPr lang="en-NL" dirty="0"/>
              <a:t>Verify that it worked:</a:t>
            </a:r>
          </a:p>
          <a:p>
            <a:pPr lvl="1"/>
            <a:r>
              <a:rPr lang="en-GB" dirty="0"/>
              <a:t>git remote –v</a:t>
            </a:r>
          </a:p>
          <a:p>
            <a:pPr lvl="1"/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A0416-302E-1445-4135-137D3A473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93"/>
          <a:stretch/>
        </p:blipFill>
        <p:spPr>
          <a:xfrm>
            <a:off x="2411931" y="5816978"/>
            <a:ext cx="7772400" cy="71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39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use the </a:t>
            </a:r>
            <a:r>
              <a:rPr lang="en-GB" dirty="0" err="1"/>
              <a:t>triforce</a:t>
            </a:r>
            <a:r>
              <a:rPr lang="en-GB" dirty="0"/>
              <a:t>?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733308-2452-0FA2-95D0-F858BF3F9CB4}"/>
              </a:ext>
            </a:extLst>
          </p:cNvPr>
          <p:cNvSpPr/>
          <p:nvPr/>
        </p:nvSpPr>
        <p:spPr>
          <a:xfrm>
            <a:off x="2982204" y="2118992"/>
            <a:ext cx="981777" cy="9757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76EB36-5065-C981-7F7D-075D9653AA2C}"/>
              </a:ext>
            </a:extLst>
          </p:cNvPr>
          <p:cNvSpPr/>
          <p:nvPr/>
        </p:nvSpPr>
        <p:spPr>
          <a:xfrm>
            <a:off x="2982204" y="4633593"/>
            <a:ext cx="981777" cy="975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A0671-89D4-8DFD-6CF9-2849125B5EA4}"/>
              </a:ext>
            </a:extLst>
          </p:cNvPr>
          <p:cNvSpPr txBox="1"/>
          <p:nvPr/>
        </p:nvSpPr>
        <p:spPr>
          <a:xfrm>
            <a:off x="1326659" y="249798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Cloud (Github)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02BC0F-AB2A-927F-463A-F844215BF4A0}"/>
              </a:ext>
            </a:extLst>
          </p:cNvPr>
          <p:cNvSpPr txBox="1"/>
          <p:nvPr/>
        </p:nvSpPr>
        <p:spPr>
          <a:xfrm>
            <a:off x="1326659" y="4936807"/>
            <a:ext cx="162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Project Creator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AF95BC-7D32-E5F6-AD7F-E1C7EB0E1564}"/>
              </a:ext>
            </a:extLst>
          </p:cNvPr>
          <p:cNvCxnSpPr>
            <a:cxnSpLocks/>
          </p:cNvCxnSpPr>
          <p:nvPr/>
        </p:nvCxnSpPr>
        <p:spPr>
          <a:xfrm>
            <a:off x="3219629" y="3324173"/>
            <a:ext cx="3207" cy="10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FA7254-B640-CCE0-46F2-BEEE21AB5C8E}"/>
              </a:ext>
            </a:extLst>
          </p:cNvPr>
          <p:cNvCxnSpPr>
            <a:cxnSpLocks/>
          </p:cNvCxnSpPr>
          <p:nvPr/>
        </p:nvCxnSpPr>
        <p:spPr>
          <a:xfrm flipV="1">
            <a:off x="3636723" y="3324173"/>
            <a:ext cx="0" cy="10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B5E7CC-0273-9364-7194-F8615960FD73}"/>
              </a:ext>
            </a:extLst>
          </p:cNvPr>
          <p:cNvSpPr txBox="1"/>
          <p:nvPr/>
        </p:nvSpPr>
        <p:spPr>
          <a:xfrm>
            <a:off x="3659250" y="3694896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</a:t>
            </a:r>
            <a:endParaRPr lang="en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1FBC25-BC7F-99F0-FEF9-70A0FC4D570D}"/>
              </a:ext>
            </a:extLst>
          </p:cNvPr>
          <p:cNvSpPr txBox="1"/>
          <p:nvPr/>
        </p:nvSpPr>
        <p:spPr>
          <a:xfrm>
            <a:off x="2667917" y="369489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pull</a:t>
            </a:r>
            <a:endParaRPr lang="en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D47478-3FAF-77B3-C13D-7CDCAB798446}"/>
              </a:ext>
            </a:extLst>
          </p:cNvPr>
          <p:cNvSpPr/>
          <p:nvPr/>
        </p:nvSpPr>
        <p:spPr>
          <a:xfrm>
            <a:off x="5338842" y="3057792"/>
            <a:ext cx="1514315" cy="20028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E039B2-0160-00A2-F3A0-8AFD7CCADECB}"/>
              </a:ext>
            </a:extLst>
          </p:cNvPr>
          <p:cNvSpPr/>
          <p:nvPr/>
        </p:nvSpPr>
        <p:spPr>
          <a:xfrm>
            <a:off x="7695480" y="3088036"/>
            <a:ext cx="1514316" cy="1980000"/>
          </a:xfrm>
          <a:prstGeom prst="rect">
            <a:avLst/>
          </a:prstGeom>
          <a:noFill/>
          <a:ln>
            <a:solidFill>
              <a:srgbClr val="4AB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6DDE48-1C44-BB67-DE12-26D3F0D5FDE3}"/>
              </a:ext>
            </a:extLst>
          </p:cNvPr>
          <p:cNvSpPr/>
          <p:nvPr/>
        </p:nvSpPr>
        <p:spPr>
          <a:xfrm>
            <a:off x="10108183" y="3112364"/>
            <a:ext cx="1514316" cy="1963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423AE6-2915-3A83-A6CC-ACD8273E17B7}"/>
              </a:ext>
            </a:extLst>
          </p:cNvPr>
          <p:cNvSpPr/>
          <p:nvPr/>
        </p:nvSpPr>
        <p:spPr>
          <a:xfrm>
            <a:off x="5479941" y="4603246"/>
            <a:ext cx="516609" cy="30321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647C03-2B51-67E7-8D2E-375EF711F394}"/>
              </a:ext>
            </a:extLst>
          </p:cNvPr>
          <p:cNvSpPr/>
          <p:nvPr/>
        </p:nvSpPr>
        <p:spPr>
          <a:xfrm>
            <a:off x="6095999" y="4070612"/>
            <a:ext cx="516609" cy="30321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BE8A6D-FAFB-2D0C-ED3C-A91680A9BB7F}"/>
              </a:ext>
            </a:extLst>
          </p:cNvPr>
          <p:cNvSpPr/>
          <p:nvPr/>
        </p:nvSpPr>
        <p:spPr>
          <a:xfrm>
            <a:off x="5579390" y="3535200"/>
            <a:ext cx="516609" cy="30321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57E003-0686-0332-D6AB-42FD9828BF40}"/>
              </a:ext>
            </a:extLst>
          </p:cNvPr>
          <p:cNvSpPr/>
          <p:nvPr/>
        </p:nvSpPr>
        <p:spPr>
          <a:xfrm>
            <a:off x="7842944" y="4626876"/>
            <a:ext cx="516609" cy="30321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61E526-BA8C-CA82-69EC-63A31F91646A}"/>
              </a:ext>
            </a:extLst>
          </p:cNvPr>
          <p:cNvSpPr/>
          <p:nvPr/>
        </p:nvSpPr>
        <p:spPr>
          <a:xfrm>
            <a:off x="8459002" y="4094242"/>
            <a:ext cx="516609" cy="30321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1948C4-30D1-8572-F266-A24263AD6B72}"/>
              </a:ext>
            </a:extLst>
          </p:cNvPr>
          <p:cNvSpPr/>
          <p:nvPr/>
        </p:nvSpPr>
        <p:spPr>
          <a:xfrm>
            <a:off x="7942393" y="3558830"/>
            <a:ext cx="516609" cy="30321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AE9361-914B-720C-F730-E584534FA3DC}"/>
              </a:ext>
            </a:extLst>
          </p:cNvPr>
          <p:cNvSpPr txBox="1"/>
          <p:nvPr/>
        </p:nvSpPr>
        <p:spPr>
          <a:xfrm>
            <a:off x="10183528" y="2656959"/>
            <a:ext cx="121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Repository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D9F2D4-835E-83CA-7957-7F7569A30D63}"/>
              </a:ext>
            </a:extLst>
          </p:cNvPr>
          <p:cNvSpPr txBox="1"/>
          <p:nvPr/>
        </p:nvSpPr>
        <p:spPr>
          <a:xfrm>
            <a:off x="5338842" y="2656959"/>
            <a:ext cx="1467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Working area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63D0F3-98AA-051F-AF4B-B098C3B387D5}"/>
              </a:ext>
            </a:extLst>
          </p:cNvPr>
          <p:cNvSpPr txBox="1"/>
          <p:nvPr/>
        </p:nvSpPr>
        <p:spPr>
          <a:xfrm>
            <a:off x="7680279" y="2656959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Stagging area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74D72F-6C5E-B77E-22D2-1890128D2650}"/>
              </a:ext>
            </a:extLst>
          </p:cNvPr>
          <p:cNvCxnSpPr>
            <a:cxnSpLocks/>
          </p:cNvCxnSpPr>
          <p:nvPr/>
        </p:nvCxnSpPr>
        <p:spPr>
          <a:xfrm>
            <a:off x="7060198" y="4030494"/>
            <a:ext cx="450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BDCBC2-9CB7-F4D0-03B8-CB8E078EFA8E}"/>
              </a:ext>
            </a:extLst>
          </p:cNvPr>
          <p:cNvCxnSpPr>
            <a:cxnSpLocks/>
          </p:cNvCxnSpPr>
          <p:nvPr/>
        </p:nvCxnSpPr>
        <p:spPr>
          <a:xfrm>
            <a:off x="9379886" y="4021333"/>
            <a:ext cx="450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09FEAD-4902-EC4C-DB87-5E861F43E613}"/>
              </a:ext>
            </a:extLst>
          </p:cNvPr>
          <p:cNvSpPr txBox="1"/>
          <p:nvPr/>
        </p:nvSpPr>
        <p:spPr>
          <a:xfrm>
            <a:off x="7002386" y="3672101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</a:t>
            </a:r>
            <a:endParaRPr lang="en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8146BE-1314-4DA2-8AE4-E1857D869DF9}"/>
              </a:ext>
            </a:extLst>
          </p:cNvPr>
          <p:cNvSpPr txBox="1"/>
          <p:nvPr/>
        </p:nvSpPr>
        <p:spPr>
          <a:xfrm>
            <a:off x="9205055" y="3672101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commit</a:t>
            </a:r>
            <a:endParaRPr lang="en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A080A0-ED21-A2C4-9BE8-142543A07CA9}"/>
              </a:ext>
            </a:extLst>
          </p:cNvPr>
          <p:cNvSpPr/>
          <p:nvPr/>
        </p:nvSpPr>
        <p:spPr>
          <a:xfrm>
            <a:off x="5104657" y="2497987"/>
            <a:ext cx="6718377" cy="278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DD28B8-F502-23A1-033D-A7CBE66698A3}"/>
              </a:ext>
            </a:extLst>
          </p:cNvPr>
          <p:cNvCxnSpPr/>
          <p:nvPr/>
        </p:nvCxnSpPr>
        <p:spPr>
          <a:xfrm flipV="1">
            <a:off x="3963981" y="2497987"/>
            <a:ext cx="1140676" cy="2128889"/>
          </a:xfrm>
          <a:prstGeom prst="line">
            <a:avLst/>
          </a:prstGeom>
          <a:ln>
            <a:solidFill>
              <a:srgbClr val="3487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78EE0F-F5F0-1CEC-F202-3F41345F291E}"/>
              </a:ext>
            </a:extLst>
          </p:cNvPr>
          <p:cNvCxnSpPr>
            <a:cxnSpLocks/>
          </p:cNvCxnSpPr>
          <p:nvPr/>
        </p:nvCxnSpPr>
        <p:spPr>
          <a:xfrm flipV="1">
            <a:off x="3975854" y="5286813"/>
            <a:ext cx="1135181" cy="317959"/>
          </a:xfrm>
          <a:prstGeom prst="line">
            <a:avLst/>
          </a:prstGeom>
          <a:ln>
            <a:solidFill>
              <a:srgbClr val="3487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532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use the triforce?</a:t>
            </a: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5A4010-CA30-388B-394A-3138CACB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96" y="2335334"/>
            <a:ext cx="6756946" cy="13451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907F8C-B5E2-C3AB-1171-9FC7421B0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196" y="4522666"/>
            <a:ext cx="10608792" cy="134513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9B32AB3-B3FC-6C37-B6FD-F40376336C10}"/>
              </a:ext>
            </a:extLst>
          </p:cNvPr>
          <p:cNvSpPr txBox="1"/>
          <p:nvPr/>
        </p:nvSpPr>
        <p:spPr>
          <a:xfrm>
            <a:off x="7950467" y="1428750"/>
            <a:ext cx="3814010" cy="2758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baseline="0">
                <a:solidFill>
                  <a:schemeClr val="tx2"/>
                </a:solidFill>
              </a:defRPr>
            </a:lvl1pPr>
            <a:lvl2pPr marL="914400" lvl="1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baseline="0">
                <a:solidFill>
                  <a:schemeClr val="tx2"/>
                </a:solidFill>
              </a:defRPr>
            </a:lvl2pPr>
            <a:lvl3pPr marL="13716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baseline="0">
                <a:solidFill>
                  <a:schemeClr val="tx2"/>
                </a:solidFill>
              </a:defRPr>
            </a:lvl3pPr>
            <a:lvl4pPr marL="18288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baseline="0">
                <a:solidFill>
                  <a:schemeClr val="tx2"/>
                </a:solidFill>
              </a:defRPr>
            </a:lvl4pPr>
            <a:lvl5pPr marL="22860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baseline="0">
                <a:solidFill>
                  <a:schemeClr val="tx2"/>
                </a:solidFill>
              </a:defRPr>
            </a:lvl5pPr>
            <a:lvl6pPr marL="27432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baseline="0">
                <a:solidFill>
                  <a:schemeClr val="tx2"/>
                </a:solidFill>
              </a:defRPr>
            </a:lvl6pPr>
            <a:lvl7pPr marL="32004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7pPr>
            <a:lvl8pPr marL="36576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baseline="0">
                <a:solidFill>
                  <a:schemeClr val="tx2"/>
                </a:solidFill>
              </a:defRPr>
            </a:lvl8pPr>
            <a:lvl9pPr marL="41148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en-GB" dirty="0"/>
              <a:t>#Adding a file</a:t>
            </a:r>
          </a:p>
          <a:p>
            <a:pPr marL="0" indent="0">
              <a:buNone/>
            </a:pPr>
            <a:r>
              <a:rPr lang="en-GB" dirty="0"/>
              <a:t>	git add FILE</a:t>
            </a:r>
          </a:p>
          <a:p>
            <a:pPr marL="0" indent="0">
              <a:buNone/>
            </a:pPr>
            <a:r>
              <a:rPr lang="en-GB" dirty="0"/>
              <a:t>#Committing new changes</a:t>
            </a:r>
          </a:p>
          <a:p>
            <a:pPr marL="0" indent="0">
              <a:buNone/>
            </a:pPr>
            <a:r>
              <a:rPr lang="en-GB" dirty="0"/>
              <a:t>	git commit -m “”</a:t>
            </a:r>
          </a:p>
          <a:p>
            <a:pPr marL="0" indent="0">
              <a:buNone/>
            </a:pPr>
            <a:r>
              <a:rPr lang="en-GB" dirty="0"/>
              <a:t>#Pushing new changes to GitHub</a:t>
            </a:r>
          </a:p>
          <a:p>
            <a:pPr marL="0" indent="0">
              <a:buNone/>
            </a:pPr>
            <a:r>
              <a:rPr lang="en-GB" dirty="0"/>
              <a:t>	git push -u origin main</a:t>
            </a:r>
          </a:p>
        </p:txBody>
      </p:sp>
    </p:spTree>
    <p:extLst>
      <p:ext uri="{BB962C8B-B14F-4D97-AF65-F5344CB8AC3E}">
        <p14:creationId xmlns:p14="http://schemas.microsoft.com/office/powerpoint/2010/main" val="1625084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Collaborating?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5A06-49E0-70D5-1A4C-EFCD1E269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en-NL" dirty="0"/>
              <a:t>Invite collaborator to your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FD0432-E929-E8F6-9588-1A080B712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01703"/>
            <a:ext cx="9448800" cy="397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99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Collaborating?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5A06-49E0-70D5-1A4C-EFCD1E269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en-NL" dirty="0"/>
              <a:t>Now this person can modify/add/remove files</a:t>
            </a:r>
          </a:p>
          <a:p>
            <a:r>
              <a:rPr lang="en-NL" dirty="0"/>
              <a:t>A good practice is that this person works in a “fork”, so main project person can review the code before commiting in the main repository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DC940C-1007-AEDB-6608-EFF444E37DA2}"/>
              </a:ext>
            </a:extLst>
          </p:cNvPr>
          <p:cNvSpPr/>
          <p:nvPr/>
        </p:nvSpPr>
        <p:spPr>
          <a:xfrm>
            <a:off x="3647974" y="3240104"/>
            <a:ext cx="981777" cy="9757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F2C897-A2B0-A343-CDC8-6F02A68BCC7A}"/>
              </a:ext>
            </a:extLst>
          </p:cNvPr>
          <p:cNvSpPr/>
          <p:nvPr/>
        </p:nvSpPr>
        <p:spPr>
          <a:xfrm>
            <a:off x="6525928" y="5754705"/>
            <a:ext cx="981777" cy="975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4FDFB-C7E8-AEC1-314D-362E907F2AD3}"/>
              </a:ext>
            </a:extLst>
          </p:cNvPr>
          <p:cNvSpPr txBox="1"/>
          <p:nvPr/>
        </p:nvSpPr>
        <p:spPr>
          <a:xfrm>
            <a:off x="1992429" y="3619099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Cloud (Github)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10DE5E-DA51-766A-2067-28BDCE8E54B3}"/>
              </a:ext>
            </a:extLst>
          </p:cNvPr>
          <p:cNvSpPr txBox="1"/>
          <p:nvPr/>
        </p:nvSpPr>
        <p:spPr>
          <a:xfrm>
            <a:off x="7708753" y="6057919"/>
            <a:ext cx="210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Collaborator or user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9366F6-CF93-B1C1-5BCC-2ED10DF2387A}"/>
              </a:ext>
            </a:extLst>
          </p:cNvPr>
          <p:cNvSpPr/>
          <p:nvPr/>
        </p:nvSpPr>
        <p:spPr>
          <a:xfrm>
            <a:off x="6525927" y="3243675"/>
            <a:ext cx="981777" cy="9757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64A348-D472-DFAD-8407-B207C34532AC}"/>
              </a:ext>
            </a:extLst>
          </p:cNvPr>
          <p:cNvCxnSpPr>
            <a:cxnSpLocks/>
          </p:cNvCxnSpPr>
          <p:nvPr/>
        </p:nvCxnSpPr>
        <p:spPr>
          <a:xfrm flipV="1">
            <a:off x="7007192" y="4404650"/>
            <a:ext cx="0" cy="10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34DFC7-624E-32AA-820C-09CCD78FF8B9}"/>
              </a:ext>
            </a:extLst>
          </p:cNvPr>
          <p:cNvSpPr txBox="1"/>
          <p:nvPr/>
        </p:nvSpPr>
        <p:spPr>
          <a:xfrm>
            <a:off x="7029719" y="4775373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</a:t>
            </a:r>
            <a:endParaRPr lang="en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AE04BF-D926-9C88-9611-E6228B6ED7F6}"/>
              </a:ext>
            </a:extLst>
          </p:cNvPr>
          <p:cNvSpPr txBox="1"/>
          <p:nvPr/>
        </p:nvSpPr>
        <p:spPr>
          <a:xfrm>
            <a:off x="7708753" y="3488477"/>
            <a:ext cx="214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Cloud (Fork to main)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80E6C7-EFDE-4602-ADD5-0FC0ADB5F97D}"/>
              </a:ext>
            </a:extLst>
          </p:cNvPr>
          <p:cNvCxnSpPr>
            <a:cxnSpLocks/>
          </p:cNvCxnSpPr>
          <p:nvPr/>
        </p:nvCxnSpPr>
        <p:spPr>
          <a:xfrm flipH="1">
            <a:off x="4803006" y="3738868"/>
            <a:ext cx="1588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EFB36C8-E29C-D5CF-C706-6F3D5B9EF8CF}"/>
              </a:ext>
            </a:extLst>
          </p:cNvPr>
          <p:cNvSpPr txBox="1"/>
          <p:nvPr/>
        </p:nvSpPr>
        <p:spPr>
          <a:xfrm>
            <a:off x="5042086" y="3334589"/>
            <a:ext cx="120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en-NL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ull request</a:t>
            </a:r>
            <a:endParaRPr lang="en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D0229D-A1F9-759D-C24B-889713334D94}"/>
              </a:ext>
            </a:extLst>
          </p:cNvPr>
          <p:cNvCxnSpPr>
            <a:cxnSpLocks/>
          </p:cNvCxnSpPr>
          <p:nvPr/>
        </p:nvCxnSpPr>
        <p:spPr>
          <a:xfrm>
            <a:off x="4803006" y="4404650"/>
            <a:ext cx="1572198" cy="11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8FF31C-7EC2-693B-EA10-7DCECB0CF644}"/>
              </a:ext>
            </a:extLst>
          </p:cNvPr>
          <p:cNvSpPr txBox="1"/>
          <p:nvPr/>
        </p:nvSpPr>
        <p:spPr>
          <a:xfrm>
            <a:off x="5137686" y="5092910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(clone)</a:t>
            </a:r>
          </a:p>
          <a:p>
            <a:pPr algn="ctr"/>
            <a:r>
              <a:rPr lang="en-NL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pull</a:t>
            </a:r>
            <a:endParaRPr lang="en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500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GitHub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7024C-444C-2134-487E-A7CC1D935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26" y="1548955"/>
            <a:ext cx="3058749" cy="2185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6D2FE2-F6F3-D61F-BDDD-B440AA94D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313" y="1548955"/>
            <a:ext cx="2997774" cy="2155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1A20DC-EA2D-4FBC-CCBF-03E41BE27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708" y="1553038"/>
            <a:ext cx="2997774" cy="21518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1712FA-B6E1-6FEC-7036-6D37129886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426" y="3810084"/>
            <a:ext cx="4972003" cy="3030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A0EC4-861B-193D-F878-58886AFD59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5478" y="3831801"/>
            <a:ext cx="4972004" cy="3008389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FF6395E9-AB12-9859-FEE8-ADFABE06E93B}"/>
              </a:ext>
            </a:extLst>
          </p:cNvPr>
          <p:cNvSpPr/>
          <p:nvPr/>
        </p:nvSpPr>
        <p:spPr>
          <a:xfrm>
            <a:off x="6064546" y="4951236"/>
            <a:ext cx="500932" cy="715617"/>
          </a:xfrm>
          <a:prstGeom prst="rightArrow">
            <a:avLst/>
          </a:prstGeom>
          <a:solidFill>
            <a:srgbClr val="D8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D84EF35-8361-7121-F75C-114EBA53EC7F}"/>
              </a:ext>
            </a:extLst>
          </p:cNvPr>
          <p:cNvSpPr/>
          <p:nvPr/>
        </p:nvSpPr>
        <p:spPr>
          <a:xfrm>
            <a:off x="4103278" y="2352262"/>
            <a:ext cx="500932" cy="715617"/>
          </a:xfrm>
          <a:prstGeom prst="rightArrow">
            <a:avLst/>
          </a:prstGeom>
          <a:solidFill>
            <a:srgbClr val="D8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44962514-9BFB-7F24-8CF3-3DF11BC7E739}"/>
              </a:ext>
            </a:extLst>
          </p:cNvPr>
          <p:cNvSpPr/>
          <p:nvPr/>
        </p:nvSpPr>
        <p:spPr>
          <a:xfrm>
            <a:off x="7854931" y="2352262"/>
            <a:ext cx="500932" cy="715617"/>
          </a:xfrm>
          <a:prstGeom prst="rightArrow">
            <a:avLst/>
          </a:prstGeom>
          <a:solidFill>
            <a:srgbClr val="D8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02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5A06-49E0-70D5-1A4C-EFCD1E269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322" y="1609123"/>
            <a:ext cx="6520068" cy="4258277"/>
          </a:xfrm>
        </p:spPr>
        <p:txBody>
          <a:bodyPr/>
          <a:lstStyle/>
          <a:p>
            <a:r>
              <a:rPr lang="en-NL" dirty="0"/>
              <a:t>Website that hosts a </a:t>
            </a:r>
            <a:r>
              <a:rPr lang="en-NL" b="1" dirty="0"/>
              <a:t>git server</a:t>
            </a:r>
          </a:p>
          <a:p>
            <a:pPr lvl="1"/>
            <a:r>
              <a:rPr lang="en-NL" b="1" dirty="0"/>
              <a:t>Git: </a:t>
            </a:r>
            <a:r>
              <a:rPr lang="en-NL" dirty="0"/>
              <a:t>Version control system that helps to keep track of programs and files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3CDC2-4EAD-8B51-698D-40676BF06BA0}"/>
              </a:ext>
            </a:extLst>
          </p:cNvPr>
          <p:cNvSpPr txBox="1"/>
          <p:nvPr/>
        </p:nvSpPr>
        <p:spPr>
          <a:xfrm>
            <a:off x="1296063" y="6273579"/>
            <a:ext cx="593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Based mainly on: </a:t>
            </a:r>
            <a:r>
              <a:rPr lang="en-GB" dirty="0">
                <a:hlinkClick r:id="rId2"/>
              </a:rPr>
              <a:t>https://swcarpentry.github.io/git-novice/</a:t>
            </a:r>
            <a:r>
              <a:rPr lang="en-GB" dirty="0"/>
              <a:t> </a:t>
            </a:r>
            <a:endParaRPr lang="en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BC23A4-A679-D06D-5398-D1BCDFB69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9123"/>
            <a:ext cx="3193708" cy="425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67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GitHub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64B0-A523-7600-0922-578AB647A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en-NL" dirty="0"/>
              <a:t>Follow the steps to setup a </a:t>
            </a:r>
            <a:r>
              <a:rPr lang="en-NL" b="1" dirty="0"/>
              <a:t>remote project</a:t>
            </a:r>
          </a:p>
          <a:p>
            <a:pPr lvl="1"/>
            <a:r>
              <a:rPr lang="en-NL" dirty="0"/>
              <a:t>Start a new repository in Github (it should be empty)</a:t>
            </a:r>
          </a:p>
          <a:p>
            <a:pPr lvl="1"/>
            <a:r>
              <a:rPr lang="en-NL" dirty="0"/>
              <a:t>Copy the link SSH</a:t>
            </a:r>
          </a:p>
          <a:p>
            <a:pPr lvl="1"/>
            <a:r>
              <a:rPr lang="en-GB" dirty="0"/>
              <a:t>R</a:t>
            </a:r>
            <a:r>
              <a:rPr lang="en-NL" dirty="0"/>
              <a:t>un in the terminal of Rstudio (it should be in the project folder, verify with pwd)</a:t>
            </a:r>
          </a:p>
          <a:p>
            <a:pPr lvl="2"/>
            <a:r>
              <a:rPr lang="en-GB" dirty="0"/>
              <a:t>git remote add origin git@github.com:aarondrs2/</a:t>
            </a:r>
            <a:r>
              <a:rPr lang="en-GB" dirty="0" err="1"/>
              <a:t>Example.git</a:t>
            </a:r>
            <a:endParaRPr lang="en-GB" dirty="0"/>
          </a:p>
          <a:p>
            <a:pPr lvl="1"/>
            <a:endParaRPr lang="en-NL" b="1" dirty="0"/>
          </a:p>
          <a:p>
            <a:pPr lvl="1"/>
            <a:r>
              <a:rPr lang="en-NL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2215177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discussed here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5A06-49E0-70D5-1A4C-EFCD1E26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”undo” and go to a previous version</a:t>
            </a:r>
          </a:p>
          <a:p>
            <a:r>
              <a:rPr lang="en-US" dirty="0"/>
              <a:t>How to explore changes done to files (diff &amp; checkout)</a:t>
            </a:r>
          </a:p>
          <a:p>
            <a:r>
              <a:rPr lang="en-US" dirty="0"/>
              <a:t>How to ignore files (.</a:t>
            </a:r>
            <a:r>
              <a:rPr lang="en-US" dirty="0" err="1"/>
              <a:t>gitignore</a:t>
            </a:r>
            <a:r>
              <a:rPr lang="en-US" dirty="0"/>
              <a:t>)</a:t>
            </a:r>
          </a:p>
          <a:p>
            <a:r>
              <a:rPr lang="en-US" dirty="0"/>
              <a:t>How to create an SSH key</a:t>
            </a:r>
          </a:p>
          <a:p>
            <a:r>
              <a:rPr lang="en-US" dirty="0"/>
              <a:t>How to set up a fork</a:t>
            </a:r>
          </a:p>
          <a:p>
            <a:r>
              <a:rPr lang="en-US" dirty="0"/>
              <a:t>How to review and accept “pull requests”</a:t>
            </a:r>
          </a:p>
          <a:p>
            <a:r>
              <a:rPr lang="en-US" dirty="0"/>
              <a:t>How to resolve conflicts</a:t>
            </a:r>
          </a:p>
          <a:p>
            <a:r>
              <a:rPr lang="en-US" dirty="0"/>
              <a:t>How to add licensing</a:t>
            </a:r>
          </a:p>
        </p:txBody>
      </p:sp>
    </p:spTree>
    <p:extLst>
      <p:ext uri="{BB962C8B-B14F-4D97-AF65-F5344CB8AC3E}">
        <p14:creationId xmlns:p14="http://schemas.microsoft.com/office/powerpoint/2010/main" val="2861302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Precautions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5A06-49E0-70D5-1A4C-EFCD1E26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Better to add and commit small changes at the time</a:t>
            </a:r>
          </a:p>
          <a:p>
            <a:r>
              <a:rPr lang="en-NL" dirty="0"/>
              <a:t>If working with someone else, alway</a:t>
            </a:r>
            <a:r>
              <a:rPr lang="en-GB" dirty="0"/>
              <a:t>s</a:t>
            </a:r>
            <a:r>
              <a:rPr lang="en-NL" dirty="0"/>
              <a:t> “pull” before starting, in order to have the most updated version</a:t>
            </a:r>
          </a:p>
          <a:p>
            <a:r>
              <a:rPr lang="en-NL" dirty="0"/>
              <a:t>Use “forks” when collaborating with someone</a:t>
            </a:r>
          </a:p>
          <a:p>
            <a:r>
              <a:rPr lang="en-NL" dirty="0"/>
              <a:t>You can ignore folders in your project, useful for results that are going to change a lot, since they may require from a lot of memory to keep track</a:t>
            </a:r>
          </a:p>
          <a:p>
            <a:r>
              <a:rPr lang="en-NL" b="1" dirty="0"/>
              <a:t>ALWAYS DOBLE, TRIPLE CHECK YOU ARE NOT ADDING/COMMITING/PUSHING CONFIDENTIAL DATA </a:t>
            </a:r>
            <a:r>
              <a:rPr lang="en-NL" dirty="0"/>
              <a:t>(specially if you decided to add a full folder, using correctly .gitignore may also make it very hard to do this error)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1619045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52FD-1A2E-F4BE-0532-DB4C8048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Project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F746D-04A5-0211-F743-E147CEAE4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NL" dirty="0"/>
              <a:t>ata analysis</a:t>
            </a:r>
          </a:p>
        </p:txBody>
      </p:sp>
    </p:spTree>
    <p:extLst>
      <p:ext uri="{BB962C8B-B14F-4D97-AF65-F5344CB8AC3E}">
        <p14:creationId xmlns:p14="http://schemas.microsoft.com/office/powerpoint/2010/main" val="3458295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Why to organize project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5A06-49E0-70D5-1A4C-EFCD1E269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49115"/>
            <a:ext cx="3652787" cy="3581400"/>
          </a:xfrm>
        </p:spPr>
        <p:txBody>
          <a:bodyPr/>
          <a:lstStyle/>
          <a:p>
            <a:r>
              <a:rPr lang="en-NL" dirty="0"/>
              <a:t>Do you remember?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A05733-3401-D53F-88AF-B97A014DF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79" y="2710284"/>
            <a:ext cx="5347121" cy="312693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AA1291-501C-AC70-C615-E07089DE4361}"/>
              </a:ext>
            </a:extLst>
          </p:cNvPr>
          <p:cNvSpPr txBox="1">
            <a:spLocks/>
          </p:cNvSpPr>
          <p:nvPr/>
        </p:nvSpPr>
        <p:spPr>
          <a:xfrm>
            <a:off x="6718721" y="1949115"/>
            <a:ext cx="4379495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dirty="0"/>
              <a:t>Know imagine this for a full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7DF34F-5B9B-4DAC-6143-AA903A023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324" y="2807264"/>
            <a:ext cx="1784990" cy="1043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5789F9-63C8-5802-2340-298F54654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721" y="3538784"/>
            <a:ext cx="1784990" cy="1043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C35045-F05A-42B8-9CD8-F8520DABB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334" y="3125046"/>
            <a:ext cx="1784990" cy="1043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072724-2AB6-B1F8-DAFB-ABDA8E066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76" y="3693791"/>
            <a:ext cx="1784990" cy="1043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CB6D0B-692F-5238-A19A-27D382803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178" y="2444234"/>
            <a:ext cx="1784990" cy="1043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046E4D-69C9-1D99-8B75-49BB0F5BC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531" y="3452725"/>
            <a:ext cx="1784990" cy="1043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1FC2B0-2FE9-F667-1DC5-4C99E10FB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339" y="3677056"/>
            <a:ext cx="1784990" cy="10438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C67C6E-C691-0AC3-3E7B-7252D171A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860" y="4499627"/>
            <a:ext cx="1784990" cy="10438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56C160-3D37-EA0C-4788-9F0944789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439" y="3964749"/>
            <a:ext cx="1784990" cy="10438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B1EACB-E8A1-A680-5564-7AEF5D5F9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431" y="5025328"/>
            <a:ext cx="1784990" cy="10438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59ABF8-70CA-B8B5-8CA7-389420FE0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035" y="4531919"/>
            <a:ext cx="1784990" cy="10438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028A7D-D2ED-512C-CCB3-19880C687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015" y="4714961"/>
            <a:ext cx="1784990" cy="10438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F2F5C7F-DEBF-5D97-3359-524C87791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848" y="4060705"/>
            <a:ext cx="1784990" cy="10438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1A8882-4030-9162-C39C-9956949FA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385" y="4645846"/>
            <a:ext cx="1784990" cy="10438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3DC456C-0BFE-8FE9-6277-CABC72830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174" y="2393417"/>
            <a:ext cx="3854928" cy="420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5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How can I start?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5A06-49E0-70D5-1A4C-EFCD1E26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With a clear outline of your project</a:t>
            </a:r>
          </a:p>
          <a:p>
            <a:pPr lvl="1"/>
            <a:r>
              <a:rPr lang="en-NL" dirty="0"/>
              <a:t>What is your goal?</a:t>
            </a:r>
          </a:p>
          <a:p>
            <a:pPr lvl="1"/>
            <a:r>
              <a:rPr lang="en-NL" dirty="0"/>
              <a:t>What is your input?</a:t>
            </a:r>
          </a:p>
          <a:p>
            <a:pPr lvl="1"/>
            <a:r>
              <a:rPr lang="en-NL" dirty="0"/>
              <a:t>What is your final result?</a:t>
            </a:r>
          </a:p>
          <a:p>
            <a:pPr lvl="1"/>
            <a:r>
              <a:rPr lang="en-NL" dirty="0"/>
              <a:t>How is your plan of analysis?</a:t>
            </a:r>
          </a:p>
          <a:p>
            <a:pPr lvl="1"/>
            <a:r>
              <a:rPr lang="en-NL" dirty="0"/>
              <a:t>Are your analysis independ</a:t>
            </a:r>
            <a:r>
              <a:rPr lang="en-GB" dirty="0"/>
              <a:t>e</a:t>
            </a:r>
            <a:r>
              <a:rPr lang="en-NL" dirty="0"/>
              <a:t>nt from each other?</a:t>
            </a:r>
          </a:p>
          <a:p>
            <a:pPr lvl="1"/>
            <a:r>
              <a:rPr lang="en-NL" dirty="0"/>
              <a:t>Do you expect results to be dynamic?</a:t>
            </a:r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7352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One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BB7CE-23E3-584F-42CA-D35A7EEA2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39265"/>
            <a:ext cx="7772400" cy="48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45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52FD-1A2E-F4BE-0532-DB4C8048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How we can benefit?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F746D-04A5-0211-F743-E147CEAE4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Immunogenetics group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10176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Work in private and release in public?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5A06-49E0-70D5-1A4C-EFCD1E26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projects in private access with personal accounts</a:t>
            </a:r>
          </a:p>
          <a:p>
            <a:r>
              <a:rPr lang="en-US" dirty="0"/>
              <a:t>Once in submission process, clone repository or copy final freeze in a open repository belonging to the Group</a:t>
            </a:r>
          </a:p>
          <a:p>
            <a:pPr lvl="1"/>
            <a:r>
              <a:rPr lang="en-US" dirty="0"/>
              <a:t>This should be the repository used in the manuscript</a:t>
            </a:r>
          </a:p>
          <a:p>
            <a:r>
              <a:rPr lang="en-US" dirty="0"/>
              <a:t>New changes done should occur in Group repository (rebuttal, bug fixing)</a:t>
            </a:r>
            <a:endParaRPr lang="en-NL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3179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5A06-49E0-70D5-1A4C-EFCD1E269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322" y="1609123"/>
            <a:ext cx="6520068" cy="4258277"/>
          </a:xfrm>
        </p:spPr>
        <p:txBody>
          <a:bodyPr/>
          <a:lstStyle/>
          <a:p>
            <a:r>
              <a:rPr lang="en-NL" dirty="0"/>
              <a:t>Website that hosts a </a:t>
            </a:r>
            <a:r>
              <a:rPr lang="en-NL" b="1" dirty="0"/>
              <a:t>git server</a:t>
            </a:r>
          </a:p>
          <a:p>
            <a:pPr lvl="1"/>
            <a:r>
              <a:rPr lang="en-NL" b="1" dirty="0"/>
              <a:t>Git: </a:t>
            </a:r>
            <a:r>
              <a:rPr lang="en-NL" dirty="0"/>
              <a:t>Version control system that helps to keep track of programs and files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3CDC2-4EAD-8B51-698D-40676BF06BA0}"/>
              </a:ext>
            </a:extLst>
          </p:cNvPr>
          <p:cNvSpPr txBox="1"/>
          <p:nvPr/>
        </p:nvSpPr>
        <p:spPr>
          <a:xfrm>
            <a:off x="1296063" y="6273579"/>
            <a:ext cx="593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Based mainly on: </a:t>
            </a:r>
            <a:r>
              <a:rPr lang="en-GB" dirty="0">
                <a:hlinkClick r:id="rId2"/>
              </a:rPr>
              <a:t>https://swcarpentry.github.io/git-novice/</a:t>
            </a:r>
            <a:r>
              <a:rPr lang="en-GB" dirty="0"/>
              <a:t> </a:t>
            </a:r>
            <a:endParaRPr lang="en-N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8871251-98D9-CC4A-4217-2D78A9E3D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79" y="2710284"/>
            <a:ext cx="5347121" cy="31269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1A0110-A2F7-6061-8EDC-0443DDD9A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670" y="2660021"/>
            <a:ext cx="3487014" cy="3227463"/>
          </a:xfrm>
          <a:prstGeom prst="rect">
            <a:avLst/>
          </a:prstGeom>
        </p:spPr>
      </p:pic>
      <p:sp>
        <p:nvSpPr>
          <p:cNvPr id="18" name="Right Arrow 17">
            <a:extLst>
              <a:ext uri="{FF2B5EF4-FFF2-40B4-BE49-F238E27FC236}">
                <a16:creationId xmlns:a16="http://schemas.microsoft.com/office/drawing/2014/main" id="{D3DD6266-5F88-A1FD-D8B7-422B5162C3C9}"/>
              </a:ext>
            </a:extLst>
          </p:cNvPr>
          <p:cNvSpPr/>
          <p:nvPr/>
        </p:nvSpPr>
        <p:spPr>
          <a:xfrm>
            <a:off x="6297433" y="3856383"/>
            <a:ext cx="1001864" cy="715617"/>
          </a:xfrm>
          <a:prstGeom prst="rightArrow">
            <a:avLst/>
          </a:prstGeom>
          <a:solidFill>
            <a:srgbClr val="D8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9901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5A06-49E0-70D5-1A4C-EFCD1E269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322" y="1609123"/>
            <a:ext cx="6520068" cy="4258277"/>
          </a:xfrm>
        </p:spPr>
        <p:txBody>
          <a:bodyPr/>
          <a:lstStyle/>
          <a:p>
            <a:r>
              <a:rPr lang="en-NL" dirty="0"/>
              <a:t>Website that hosts a </a:t>
            </a:r>
            <a:r>
              <a:rPr lang="en-NL" b="1" dirty="0"/>
              <a:t>git server</a:t>
            </a:r>
          </a:p>
          <a:p>
            <a:pPr lvl="1"/>
            <a:r>
              <a:rPr lang="en-NL" b="1" dirty="0"/>
              <a:t>Git: </a:t>
            </a:r>
            <a:r>
              <a:rPr lang="en-NL" dirty="0"/>
              <a:t>Version control system that helps to keep track of programs and files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3CDC2-4EAD-8B51-698D-40676BF06BA0}"/>
              </a:ext>
            </a:extLst>
          </p:cNvPr>
          <p:cNvSpPr txBox="1"/>
          <p:nvPr/>
        </p:nvSpPr>
        <p:spPr>
          <a:xfrm>
            <a:off x="1296063" y="6273579"/>
            <a:ext cx="593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Based mainly on: </a:t>
            </a:r>
            <a:r>
              <a:rPr lang="en-GB" dirty="0">
                <a:hlinkClick r:id="rId2"/>
              </a:rPr>
              <a:t>https://swcarpentry.github.io/git-novice/</a:t>
            </a:r>
            <a:r>
              <a:rPr lang="en-GB" dirty="0"/>
              <a:t> </a:t>
            </a:r>
            <a:endParaRPr lang="en-N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1266AA-8DD1-B845-A8DA-F5307F607495}"/>
              </a:ext>
            </a:extLst>
          </p:cNvPr>
          <p:cNvGrpSpPr/>
          <p:nvPr/>
        </p:nvGrpSpPr>
        <p:grpSpPr>
          <a:xfrm>
            <a:off x="1296063" y="2540000"/>
            <a:ext cx="5933220" cy="3632200"/>
            <a:chOff x="5722289" y="2625477"/>
            <a:chExt cx="5933220" cy="363220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467FCA0D-FE04-076C-058B-2405CB8E1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22289" y="2794302"/>
              <a:ext cx="3657600" cy="3365500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A2F957D-CD73-465F-0D75-4C2CFECCD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70909" y="2625477"/>
              <a:ext cx="3784600" cy="363220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E4FEE1-4301-22E2-B174-DE7EA6D709E1}"/>
              </a:ext>
            </a:extLst>
          </p:cNvPr>
          <p:cNvSpPr txBox="1"/>
          <p:nvPr/>
        </p:nvSpPr>
        <p:spPr>
          <a:xfrm>
            <a:off x="2936987" y="285246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rgbClr val="F1A340"/>
                </a:solidFill>
              </a:rPr>
              <a:t>Iris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D466D-B48C-EFBD-7955-41E5EE20D74A}"/>
              </a:ext>
            </a:extLst>
          </p:cNvPr>
          <p:cNvSpPr txBox="1"/>
          <p:nvPr/>
        </p:nvSpPr>
        <p:spPr>
          <a:xfrm>
            <a:off x="2784866" y="545886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rgbClr val="998EC4"/>
                </a:solidFill>
              </a:rPr>
              <a:t>Sebo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239B3-7E77-2441-94D8-32B4D7C682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0048" y="2678036"/>
            <a:ext cx="3955001" cy="23609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D5F21C-0C50-D1CB-2DD4-41D40CC30B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1219" y="5535183"/>
            <a:ext cx="3372657" cy="1116072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15C68B3C-D892-04E3-3ADC-370A06BA1478}"/>
              </a:ext>
            </a:extLst>
          </p:cNvPr>
          <p:cNvSpPr/>
          <p:nvPr/>
        </p:nvSpPr>
        <p:spPr>
          <a:xfrm rot="5400000">
            <a:off x="9302489" y="4946251"/>
            <a:ext cx="430444" cy="715617"/>
          </a:xfrm>
          <a:prstGeom prst="rightArrow">
            <a:avLst/>
          </a:prstGeom>
          <a:solidFill>
            <a:srgbClr val="D8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152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look like?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6811FB-AE18-5E7D-6C4D-E1CA1C23C620}"/>
              </a:ext>
            </a:extLst>
          </p:cNvPr>
          <p:cNvSpPr txBox="1"/>
          <p:nvPr/>
        </p:nvSpPr>
        <p:spPr>
          <a:xfrm>
            <a:off x="841896" y="6332265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https://github.com/jokergoo/ComplexHeatmap</a:t>
            </a:r>
            <a:r>
              <a:rPr lang="en-GB" dirty="0"/>
              <a:t> </a:t>
            </a:r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292367-8999-2631-B0CE-47FA24360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261" y="1508446"/>
            <a:ext cx="9608139" cy="474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5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look like?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6811FB-AE18-5E7D-6C4D-E1CA1C23C620}"/>
              </a:ext>
            </a:extLst>
          </p:cNvPr>
          <p:cNvSpPr txBox="1"/>
          <p:nvPr/>
        </p:nvSpPr>
        <p:spPr>
          <a:xfrm>
            <a:off x="841896" y="6332265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https://github.com/jokergoo/ComplexHeatmap</a:t>
            </a:r>
            <a:r>
              <a:rPr lang="en-GB" dirty="0"/>
              <a:t> </a:t>
            </a: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538556-E61F-4660-1A4E-787EB57D9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809" y="1336519"/>
            <a:ext cx="7772400" cy="499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6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look like?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6811FB-AE18-5E7D-6C4D-E1CA1C23C620}"/>
              </a:ext>
            </a:extLst>
          </p:cNvPr>
          <p:cNvSpPr txBox="1"/>
          <p:nvPr/>
        </p:nvSpPr>
        <p:spPr>
          <a:xfrm>
            <a:off x="841896" y="6332265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https://github.com/jokergoo/ComplexHeatmap</a:t>
            </a:r>
            <a:r>
              <a:rPr lang="en-GB" dirty="0"/>
              <a:t> </a:t>
            </a:r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292367-8999-2631-B0CE-47FA24360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261" y="1508446"/>
            <a:ext cx="9608139" cy="47483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9DC6AC-1586-1203-399F-B8855EA90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99" y="1508446"/>
            <a:ext cx="9585431" cy="448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2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look like?</a:t>
            </a:r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F0D011-0472-AC22-8428-003830A23763}"/>
              </a:ext>
            </a:extLst>
          </p:cNvPr>
          <p:cNvSpPr/>
          <p:nvPr/>
        </p:nvSpPr>
        <p:spPr>
          <a:xfrm>
            <a:off x="4514248" y="2171700"/>
            <a:ext cx="981777" cy="9757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A659BC-2BF2-E1C7-438F-5CA6C4D81CB2}"/>
              </a:ext>
            </a:extLst>
          </p:cNvPr>
          <p:cNvSpPr/>
          <p:nvPr/>
        </p:nvSpPr>
        <p:spPr>
          <a:xfrm>
            <a:off x="4514248" y="4686301"/>
            <a:ext cx="981777" cy="975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CDDF3D-2333-0F72-4553-D83BE3C8594F}"/>
              </a:ext>
            </a:extLst>
          </p:cNvPr>
          <p:cNvSpPr/>
          <p:nvPr/>
        </p:nvSpPr>
        <p:spPr>
          <a:xfrm>
            <a:off x="7392202" y="4686301"/>
            <a:ext cx="981777" cy="975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61EADF-7816-22E1-50FB-2DC4FC8CA614}"/>
              </a:ext>
            </a:extLst>
          </p:cNvPr>
          <p:cNvSpPr txBox="1"/>
          <p:nvPr/>
        </p:nvSpPr>
        <p:spPr>
          <a:xfrm>
            <a:off x="2858703" y="255069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Cloud (Github)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8B107-54A2-04B5-A8EE-C1FE032143C1}"/>
              </a:ext>
            </a:extLst>
          </p:cNvPr>
          <p:cNvSpPr txBox="1"/>
          <p:nvPr/>
        </p:nvSpPr>
        <p:spPr>
          <a:xfrm>
            <a:off x="2858703" y="4989515"/>
            <a:ext cx="162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Project Creator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69865A-9052-2B5D-C628-6AC7AC823D85}"/>
              </a:ext>
            </a:extLst>
          </p:cNvPr>
          <p:cNvSpPr txBox="1"/>
          <p:nvPr/>
        </p:nvSpPr>
        <p:spPr>
          <a:xfrm>
            <a:off x="8575027" y="4989515"/>
            <a:ext cx="210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Collaborator or 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7550C-6BCE-D3FD-E825-8713FCDCC716}"/>
              </a:ext>
            </a:extLst>
          </p:cNvPr>
          <p:cNvCxnSpPr>
            <a:cxnSpLocks/>
          </p:cNvCxnSpPr>
          <p:nvPr/>
        </p:nvCxnSpPr>
        <p:spPr>
          <a:xfrm>
            <a:off x="4751673" y="3376881"/>
            <a:ext cx="3207" cy="10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2158AC-97C3-34D9-D1E6-F47E16DE10F7}"/>
              </a:ext>
            </a:extLst>
          </p:cNvPr>
          <p:cNvCxnSpPr>
            <a:cxnSpLocks/>
          </p:cNvCxnSpPr>
          <p:nvPr/>
        </p:nvCxnSpPr>
        <p:spPr>
          <a:xfrm flipV="1">
            <a:off x="5168767" y="3376881"/>
            <a:ext cx="0" cy="10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322E00-D683-1C15-9DC1-31F81178EC59}"/>
              </a:ext>
            </a:extLst>
          </p:cNvPr>
          <p:cNvSpPr txBox="1"/>
          <p:nvPr/>
        </p:nvSpPr>
        <p:spPr>
          <a:xfrm>
            <a:off x="5191294" y="3747604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</a:t>
            </a:r>
            <a:endParaRPr lang="en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89430-DECC-0CE9-10B8-83FC89E823FE}"/>
              </a:ext>
            </a:extLst>
          </p:cNvPr>
          <p:cNvSpPr txBox="1"/>
          <p:nvPr/>
        </p:nvSpPr>
        <p:spPr>
          <a:xfrm>
            <a:off x="4199961" y="374760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pull</a:t>
            </a:r>
            <a:endParaRPr lang="en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6F809F-624B-16FC-378A-C801C72E2FF3}"/>
              </a:ext>
            </a:extLst>
          </p:cNvPr>
          <p:cNvSpPr/>
          <p:nvPr/>
        </p:nvSpPr>
        <p:spPr>
          <a:xfrm>
            <a:off x="7392201" y="2175271"/>
            <a:ext cx="981777" cy="9757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E79596-B6F3-48B5-E1CE-E3C78DA38F59}"/>
              </a:ext>
            </a:extLst>
          </p:cNvPr>
          <p:cNvCxnSpPr>
            <a:cxnSpLocks/>
          </p:cNvCxnSpPr>
          <p:nvPr/>
        </p:nvCxnSpPr>
        <p:spPr>
          <a:xfrm flipV="1">
            <a:off x="7873466" y="3336246"/>
            <a:ext cx="0" cy="10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ABF183-9561-77F1-844B-A5B15AA142CC}"/>
              </a:ext>
            </a:extLst>
          </p:cNvPr>
          <p:cNvSpPr txBox="1"/>
          <p:nvPr/>
        </p:nvSpPr>
        <p:spPr>
          <a:xfrm>
            <a:off x="7895993" y="3706969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</a:t>
            </a:r>
            <a:endParaRPr lang="en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CBE48C-90A5-44C4-F608-AA704954BE2C}"/>
              </a:ext>
            </a:extLst>
          </p:cNvPr>
          <p:cNvSpPr txBox="1"/>
          <p:nvPr/>
        </p:nvSpPr>
        <p:spPr>
          <a:xfrm>
            <a:off x="8575027" y="2420073"/>
            <a:ext cx="214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Cloud (Fork to main)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C6A520-21B0-31C7-4F47-0548F4EA2F7F}"/>
              </a:ext>
            </a:extLst>
          </p:cNvPr>
          <p:cNvCxnSpPr>
            <a:cxnSpLocks/>
          </p:cNvCxnSpPr>
          <p:nvPr/>
        </p:nvCxnSpPr>
        <p:spPr>
          <a:xfrm flipH="1">
            <a:off x="5669280" y="2670464"/>
            <a:ext cx="1588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9F7FF0-F9B9-9201-3A35-473C87B69991}"/>
              </a:ext>
            </a:extLst>
          </p:cNvPr>
          <p:cNvSpPr txBox="1"/>
          <p:nvPr/>
        </p:nvSpPr>
        <p:spPr>
          <a:xfrm>
            <a:off x="5908360" y="2266185"/>
            <a:ext cx="120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en-NL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ull request</a:t>
            </a:r>
            <a:endParaRPr lang="en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21575B-EC8E-43D4-959A-5245D08AD163}"/>
              </a:ext>
            </a:extLst>
          </p:cNvPr>
          <p:cNvCxnSpPr>
            <a:cxnSpLocks/>
          </p:cNvCxnSpPr>
          <p:nvPr/>
        </p:nvCxnSpPr>
        <p:spPr>
          <a:xfrm>
            <a:off x="5669280" y="3336246"/>
            <a:ext cx="1572198" cy="11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68398A-0BF6-6C9B-29A2-5314D82C4FE4}"/>
              </a:ext>
            </a:extLst>
          </p:cNvPr>
          <p:cNvSpPr txBox="1"/>
          <p:nvPr/>
        </p:nvSpPr>
        <p:spPr>
          <a:xfrm>
            <a:off x="6003960" y="4024506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(clone)</a:t>
            </a:r>
          </a:p>
          <a:p>
            <a:pPr algn="ctr"/>
            <a:r>
              <a:rPr lang="en-NL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pull</a:t>
            </a:r>
            <a:endParaRPr lang="en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84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8" grpId="0" animBg="1"/>
      <p:bldP spid="21" grpId="0"/>
      <p:bldP spid="22" grpId="0"/>
      <p:bldP spid="25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version control important?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5A06-49E0-70D5-1A4C-EFCD1E26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“Unlimited Undo”, with trackable control of changes</a:t>
            </a:r>
          </a:p>
          <a:p>
            <a:r>
              <a:rPr lang="en-GB" dirty="0"/>
              <a:t>Collaboration</a:t>
            </a:r>
            <a:endParaRPr lang="en-NL" b="1" dirty="0"/>
          </a:p>
          <a:p>
            <a:r>
              <a:rPr lang="en-NL" b="1" dirty="0"/>
              <a:t>FAIR</a:t>
            </a:r>
            <a:r>
              <a:rPr lang="en-NL" dirty="0"/>
              <a:t> data: </a:t>
            </a:r>
            <a:r>
              <a:rPr lang="en-GB" dirty="0"/>
              <a:t>Findability, Accessibility, Interoperability and Reusability</a:t>
            </a:r>
          </a:p>
          <a:p>
            <a:r>
              <a:rPr lang="en-GB" dirty="0"/>
              <a:t>Publishing</a:t>
            </a:r>
          </a:p>
          <a:p>
            <a:r>
              <a:rPr lang="en-GB" dirty="0"/>
              <a:t>Open source code</a:t>
            </a:r>
          </a:p>
          <a:p>
            <a:r>
              <a:rPr lang="en-GB" dirty="0"/>
              <a:t>Portfolio</a:t>
            </a:r>
          </a:p>
          <a:p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21775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PreventCD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7B91D"/>
      </a:accent1>
      <a:accent2>
        <a:srgbClr val="EF1409"/>
      </a:accent2>
      <a:accent3>
        <a:srgbClr val="10599B"/>
      </a:accent3>
      <a:accent4>
        <a:srgbClr val="EF8F09"/>
      </a:accent4>
      <a:accent5>
        <a:srgbClr val="BBE608"/>
      </a:accent5>
      <a:accent6>
        <a:srgbClr val="A20695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{72115B60-6715-2641-A8F7-7AED9B472D86}tf10001072</Template>
  <TotalTime>352</TotalTime>
  <Words>990</Words>
  <Application>Microsoft Macintosh PowerPoint</Application>
  <PresentationFormat>Widescreen</PresentationFormat>
  <Paragraphs>144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Franklin Gothic Book</vt:lpstr>
      <vt:lpstr>Crop</vt:lpstr>
      <vt:lpstr>Git-hub</vt:lpstr>
      <vt:lpstr>What is Github?</vt:lpstr>
      <vt:lpstr>What is Github?</vt:lpstr>
      <vt:lpstr>What is Github?</vt:lpstr>
      <vt:lpstr>How does it look like?</vt:lpstr>
      <vt:lpstr>How does it look like?</vt:lpstr>
      <vt:lpstr>How does it look like?</vt:lpstr>
      <vt:lpstr>How does it look like?</vt:lpstr>
      <vt:lpstr>Why is version control important?</vt:lpstr>
      <vt:lpstr>How can I start?</vt:lpstr>
      <vt:lpstr>How do I connect my local project to cloud (remote directory)?</vt:lpstr>
      <vt:lpstr>How do I connect my local project to cloud (remote directory)?</vt:lpstr>
      <vt:lpstr>How do I connect my local project to cloud (remote directory)?</vt:lpstr>
      <vt:lpstr>How do I connect my local project to cloud (remote directory)?</vt:lpstr>
      <vt:lpstr>How to use the triforce?</vt:lpstr>
      <vt:lpstr>How to use the triforce?</vt:lpstr>
      <vt:lpstr>Collaborating?</vt:lpstr>
      <vt:lpstr>Collaborating?</vt:lpstr>
      <vt:lpstr>Rstudio and GitHub</vt:lpstr>
      <vt:lpstr>Rstudio and GitHub</vt:lpstr>
      <vt:lpstr>Not discussed here</vt:lpstr>
      <vt:lpstr>Precautions</vt:lpstr>
      <vt:lpstr>Project organization</vt:lpstr>
      <vt:lpstr>Why to organize project analysis?</vt:lpstr>
      <vt:lpstr>How can I start?</vt:lpstr>
      <vt:lpstr>One example</vt:lpstr>
      <vt:lpstr>How we can benefit?</vt:lpstr>
      <vt:lpstr>Work in private and release in public?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Git-hub</dc:title>
  <dc:creator>Aarón Daniel Ramírez-Sánchez</dc:creator>
  <cp:lastModifiedBy>Aarón Daniel Ramírez-Sánchez</cp:lastModifiedBy>
  <cp:revision>3</cp:revision>
  <dcterms:created xsi:type="dcterms:W3CDTF">2023-03-27T09:04:40Z</dcterms:created>
  <dcterms:modified xsi:type="dcterms:W3CDTF">2023-03-27T14:57:19Z</dcterms:modified>
</cp:coreProperties>
</file>