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24" r:id="rId3"/>
    <p:sldId id="325" r:id="rId4"/>
    <p:sldId id="326" r:id="rId5"/>
    <p:sldId id="327" r:id="rId6"/>
    <p:sldId id="328" r:id="rId7"/>
    <p:sldId id="32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EFEFEF"/>
    <a:srgbClr val="CFD5EA"/>
    <a:srgbClr val="ADBDC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5" autoAdjust="0"/>
    <p:restoredTop sz="76190" autoAdjust="0"/>
  </p:normalViewPr>
  <p:slideViewPr>
    <p:cSldViewPr snapToGrid="0">
      <p:cViewPr varScale="1">
        <p:scale>
          <a:sx n="96" d="100"/>
          <a:sy n="96" d="100"/>
        </p:scale>
        <p:origin x="432" y="1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3D7-AC96-4367-BD52-744B7D8692D5}" type="datetimeFigureOut">
              <a:rPr lang="en-US" smtClean="0"/>
              <a:t>11/26/24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7080A-B4A5-4CD9-A7B8-7F6A08B6F390}" type="slidenum">
              <a:rPr lang="en-US" smtClean="0"/>
              <a:t>‹#›</a:t>
            </a:fld>
            <a:endParaRPr lang="en-US"/>
          </a:p>
        </p:txBody>
      </p:sp>
    </p:spTree>
    <p:extLst>
      <p:ext uri="{BB962C8B-B14F-4D97-AF65-F5344CB8AC3E}">
        <p14:creationId xmlns:p14="http://schemas.microsoft.com/office/powerpoint/2010/main" val="59396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our project is to </a:t>
            </a:r>
          </a:p>
        </p:txBody>
      </p:sp>
      <p:sp>
        <p:nvSpPr>
          <p:cNvPr id="4" name="Slide Number Placeholder 3"/>
          <p:cNvSpPr>
            <a:spLocks noGrp="1"/>
          </p:cNvSpPr>
          <p:nvPr>
            <p:ph type="sldNum" sz="quarter" idx="5"/>
          </p:nvPr>
        </p:nvSpPr>
        <p:spPr/>
        <p:txBody>
          <a:bodyPr/>
          <a:lstStyle/>
          <a:p>
            <a:fld id="{9EA7080A-B4A5-4CD9-A7B8-7F6A08B6F390}" type="slidenum">
              <a:rPr lang="en-US" smtClean="0"/>
              <a:t>1</a:t>
            </a:fld>
            <a:endParaRPr lang="en-US"/>
          </a:p>
        </p:txBody>
      </p:sp>
    </p:spTree>
    <p:extLst>
      <p:ext uri="{BB962C8B-B14F-4D97-AF65-F5344CB8AC3E}">
        <p14:creationId xmlns:p14="http://schemas.microsoft.com/office/powerpoint/2010/main" val="27629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a:p>
            <a:endParaRPr lang="en-US" dirty="0"/>
          </a:p>
          <a:p>
            <a:r>
              <a:rPr lang="en-US" dirty="0"/>
              <a:t>Researchers have identified internet use as having the potential to rise to the level of addiction, and problematic internet is associated with increased rates of anxiety and depression. For these reasons, being able to identify problematic internet use is a worthwhile goal. However, under current circumstances, identifying problematic internet usage requires evaluation by an expert, for example, a psychologist. This significantly limits the ability to evaluate all children and adolescents. If it could be effectively predicted based on physical activity, prediction could potentially be done by, say, a family physician.</a:t>
            </a:r>
          </a:p>
          <a:p>
            <a:endParaRPr lang="en-US" dirty="0"/>
          </a:p>
          <a:p>
            <a:r>
              <a:rPr lang="en-US" dirty="0"/>
              <a:t>CLICK </a:t>
            </a:r>
          </a:p>
          <a:p>
            <a:endParaRPr lang="en-US" dirty="0"/>
          </a:p>
          <a:p>
            <a:r>
              <a:rPr lang="en-US" dirty="0"/>
              <a:t>This project came to us by way of a current Kaggle competition; Kaggle is a data science competition platform. This particular competition was sponsored by the Child-Mind Institute. The Child-Mind Institute is focused on mental health and learning disabilities among children and adolescents, supporting research, clinical work, and educational outreach.</a:t>
            </a:r>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2</a:t>
            </a:fld>
            <a:endParaRPr lang="en-US"/>
          </a:p>
        </p:txBody>
      </p:sp>
    </p:spTree>
    <p:extLst>
      <p:ext uri="{BB962C8B-B14F-4D97-AF65-F5344CB8AC3E}">
        <p14:creationId xmlns:p14="http://schemas.microsoft.com/office/powerpoint/2010/main" val="273760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the competition comes from a research study conducted by the Child-Mind Institute. (CLICK) The target variable is the severity impairment index, or </a:t>
            </a:r>
            <a:r>
              <a:rPr lang="en-US" dirty="0" err="1"/>
              <a:t>sii</a:t>
            </a:r>
            <a:r>
              <a:rPr lang="en-US" dirty="0"/>
              <a:t>. (CLICK) This is an ordinal variable, values ranging from 0, or no impairment, to 3, or severe impairment. (CLICK) The </a:t>
            </a:r>
            <a:r>
              <a:rPr lang="en-US" dirty="0" err="1"/>
              <a:t>sii</a:t>
            </a:r>
            <a:r>
              <a:rPr lang="en-US" dirty="0"/>
              <a:t> score is derived from scores on a 20-question survey completed by participants and their families. We had access to individual survey question responses as well.</a:t>
            </a:r>
          </a:p>
          <a:p>
            <a:endParaRPr lang="en-US" dirty="0"/>
          </a:p>
          <a:p>
            <a:r>
              <a:rPr lang="en-US" dirty="0"/>
              <a:t>(CLICK) We were given a total of 33 predictor variable, spanning a variety of physical measurements. The variables naturally fall into several groupings. This includes (CLICK) demographics, (CLICK) hours of internet use, (CLICK) a clinical assessment of general functioning, (CLICK) physical measurements that one might take as part of a check-up, (CLICK) results from a fitness test similar to the Presidential Fitness Test that some of you may have completed in high school, (CLICK) measures from a bio-electric impedance analysis, (CLICK) a score from a physical activity questionnaire, (CLICK) and an evaluation of sleep disturbance. (CLICK) We also had accelerometer data: some of the participants wore an accelerometer wristwatch for roughly one month; and we had accelerometer data on 5-second intervals for those participants.</a:t>
            </a:r>
          </a:p>
          <a:p>
            <a:endParaRPr lang="en-US" dirty="0"/>
          </a:p>
          <a:p>
            <a:r>
              <a:rPr lang="en-US" dirty="0"/>
              <a:t>(CLICK) At least some data was provided for approximately 3800 participants, although as we’ll discuss later, a large number of participants had to be eliminated because of missing data.</a:t>
            </a:r>
          </a:p>
        </p:txBody>
      </p:sp>
      <p:sp>
        <p:nvSpPr>
          <p:cNvPr id="4" name="Slide Number Placeholder 3"/>
          <p:cNvSpPr>
            <a:spLocks noGrp="1"/>
          </p:cNvSpPr>
          <p:nvPr>
            <p:ph type="sldNum" sz="quarter" idx="5"/>
          </p:nvPr>
        </p:nvSpPr>
        <p:spPr/>
        <p:txBody>
          <a:bodyPr/>
          <a:lstStyle/>
          <a:p>
            <a:fld id="{9EA7080A-B4A5-4CD9-A7B8-7F6A08B6F390}" type="slidenum">
              <a:rPr lang="en-US" smtClean="0"/>
              <a:t>3</a:t>
            </a:fld>
            <a:endParaRPr lang="en-US"/>
          </a:p>
        </p:txBody>
      </p:sp>
    </p:spTree>
    <p:extLst>
      <p:ext uri="{BB962C8B-B14F-4D97-AF65-F5344CB8AC3E}">
        <p14:creationId xmlns:p14="http://schemas.microsoft.com/office/powerpoint/2010/main" val="247651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start by discussing some of the more interesting challenges we faced in our initial work on the data, before we got to the business of constructing and evaluating models.</a:t>
            </a:r>
          </a:p>
          <a:p>
            <a:endParaRPr lang="en-US" dirty="0"/>
          </a:p>
          <a:p>
            <a:r>
              <a:rPr lang="en-US" dirty="0"/>
              <a:t>(CLICK) (SKIP THIS SECTION?) We opted to work on the Kaggle competition project because we were interested in the topic, but also because we also thought the competition set-up might provide a more streamlined scenario to work in. But we also found the competition set-up brought up its own issues. (CLICK) In particular, the data set was predetermined, so we had no control of what the data was and none of the team members had any expertise relevant to the dataset. Also, we had no contact with the primary client, the Child-Mind Institute, to discuss the data or research question in any way. Although these are not problems unique to a competition setting, the setting may have exacerbated them.</a:t>
            </a:r>
          </a:p>
          <a:p>
            <a:endParaRPr lang="en-US" dirty="0"/>
          </a:p>
          <a:p>
            <a:r>
              <a:rPr lang="en-US" dirty="0"/>
              <a:t>(CLICK) One aspect of the data that we initially found very intriguing and promising was the accelerometer data, collected over roughly 1 month from about 1000 of the participants. (CLICK) The data provided was time-series data. To make it useful, we needed to develop one of more variables that would summarize activity for each participants. (CLICK) One limitation we faced was that were weren’t provided the raw accelerometer data, but rather 5-second running averages. Although there are some standardized ways of doing this, these methods weren’t directly applicable to the form out data took. We ultimately developed two custom variables based on a literature review.</a:t>
            </a:r>
          </a:p>
          <a:p>
            <a:endParaRPr lang="en-US" dirty="0"/>
          </a:p>
          <a:p>
            <a:r>
              <a:rPr lang="en-US" dirty="0"/>
              <a:t>(CLICK)</a:t>
            </a:r>
          </a:p>
          <a:p>
            <a:endParaRPr lang="en-US" dirty="0"/>
          </a:p>
          <a:p>
            <a:r>
              <a:rPr lang="en-US" dirty="0"/>
              <a:t>There was also considerable missing data. Almost 1000 participants did not complete any of the Parent-Child Internet Addiction Survey, so there was no information on the target variable; these cases were dropped. Other participants did not answer some of the survey questions, leading to potential inaccuracies in the SII score. Among the 3000 cases with SII scores, every case was missing data for at least one variable.</a:t>
            </a:r>
          </a:p>
          <a:p>
            <a:endParaRPr lang="en-US" dirty="0"/>
          </a:p>
          <a:p>
            <a:r>
              <a:rPr lang="en-US" dirty="0"/>
              <a:t>There were some other issues with the data itself. (SAY SOMETHING here about grip strength? The way they computed SII score?)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4</a:t>
            </a:fld>
            <a:endParaRPr lang="en-US"/>
          </a:p>
        </p:txBody>
      </p:sp>
    </p:spTree>
    <p:extLst>
      <p:ext uri="{BB962C8B-B14F-4D97-AF65-F5344CB8AC3E}">
        <p14:creationId xmlns:p14="http://schemas.microsoft.com/office/powerpoint/2010/main" val="254485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issues I mentioned were more situational, but there were also some important challenges intrinsic to the data itself. </a:t>
            </a:r>
          </a:p>
          <a:p>
            <a:endParaRPr lang="en-US" dirty="0"/>
          </a:p>
          <a:p>
            <a:r>
              <a:rPr lang="en-US" dirty="0"/>
              <a:t>(CLICK) </a:t>
            </a:r>
          </a:p>
          <a:p>
            <a:r>
              <a:rPr lang="en-US" dirty="0"/>
              <a:t>In our exploratory data analysis, we saw no strong relationships between any of the predictor variables and SII, suggesting that it may simply be difficult to predict problematic internet usage based on physical activity.</a:t>
            </a:r>
          </a:p>
          <a:p>
            <a:endParaRPr lang="en-US" dirty="0"/>
          </a:p>
          <a:p>
            <a:r>
              <a:rPr lang="en-US" dirty="0"/>
              <a:t>(CLICK)</a:t>
            </a:r>
          </a:p>
          <a:p>
            <a:r>
              <a:rPr lang="en-US" dirty="0"/>
              <a:t>Additionally, the distribution of participants across SII scores was very uneven. In particular, there were only XX participants who were measured with an SII score of 3, or severe, in the entire data set; and a very high rate of 0’s. Because of this, our models generally had a very hard time predicting 3’s.</a:t>
            </a:r>
          </a:p>
        </p:txBody>
      </p:sp>
      <p:sp>
        <p:nvSpPr>
          <p:cNvPr id="4" name="Slide Number Placeholder 3"/>
          <p:cNvSpPr>
            <a:spLocks noGrp="1"/>
          </p:cNvSpPr>
          <p:nvPr>
            <p:ph type="sldNum" sz="quarter" idx="5"/>
          </p:nvPr>
        </p:nvSpPr>
        <p:spPr/>
        <p:txBody>
          <a:bodyPr/>
          <a:lstStyle/>
          <a:p>
            <a:fld id="{9EA7080A-B4A5-4CD9-A7B8-7F6A08B6F390}" type="slidenum">
              <a:rPr lang="en-US" smtClean="0"/>
              <a:t>5</a:t>
            </a:fld>
            <a:endParaRPr lang="en-US"/>
          </a:p>
        </p:txBody>
      </p:sp>
    </p:spTree>
    <p:extLst>
      <p:ext uri="{BB962C8B-B14F-4D97-AF65-F5344CB8AC3E}">
        <p14:creationId xmlns:p14="http://schemas.microsoft.com/office/powerpoint/2010/main" val="26721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issues we attempted to address prior to modeling and some as part of the modeling process. Here we wanted to share some of the interesting aspects of our modeling work.</a:t>
            </a:r>
          </a:p>
          <a:p>
            <a:endParaRPr lang="en-US" dirty="0"/>
          </a:p>
          <a:p>
            <a:r>
              <a:rPr lang="en-US" dirty="0"/>
              <a:t>(CLICK) The competition evaluates submissions using Cohen’s Kappa, (CLICK) which is a measure of accuracy for ordinal variables. We couldn’t directly incorporate this into our model training as the loss function, but we did use this to compare models.</a:t>
            </a:r>
          </a:p>
          <a:p>
            <a:endParaRPr lang="en-US" dirty="0"/>
          </a:p>
          <a:p>
            <a:r>
              <a:rPr lang="en-US" dirty="0"/>
              <a:t>(CLICK) Because there was so much missing data, we needed to use imputation, rather than just remove cases with missing values. </a:t>
            </a:r>
          </a:p>
          <a:p>
            <a:r>
              <a:rPr lang="en-US" dirty="0"/>
              <a:t>(CLICK) Recall that the PCIAT questionnaire is the basis for the SII score, our ultimate target variable. We eliminated all cases that had no PCIAT data, and then imputed any remaining missing data for individual PCIAT questions. All questions were scored on the same scale, so we used KNN imputation here. </a:t>
            </a:r>
          </a:p>
          <a:p>
            <a:r>
              <a:rPr lang="en-US" dirty="0"/>
              <a:t>(CLICK) For the predictor variables, we tested both KNN and a MICE imputation. Some of the variables, various fitness zones, were derived from the fitness test quantitative measurements. Rather than imputing the zone values, we computed these separately after running the imputation.</a:t>
            </a:r>
          </a:p>
          <a:p>
            <a:endParaRPr lang="en-US" dirty="0"/>
          </a:p>
          <a:p>
            <a:r>
              <a:rPr lang="en-US" dirty="0"/>
              <a:t>(CLICK) To address the low number of severe, or 3 values, for the target variable SII, we also tested models where we duplicated cases with SII scores of 3 in our training data, and we ultimately found that this increased the effectiveness of our models.</a:t>
            </a:r>
          </a:p>
          <a:p>
            <a:endParaRPr lang="en-US" dirty="0"/>
          </a:p>
          <a:p>
            <a:r>
              <a:rPr lang="en-US" dirty="0"/>
              <a:t>(CLICK) Lastly, we had a choice of exactly what we would use as our target variable. Recall that SII is an ordinal variable, derived from the PCIAT score, a quantitative variable. (CLICK) One option would be to predict SII directly, treating it as essentially a quantitative variable. (CLICK) Another option was to predict PCIAT scores and then compute SII based on it. In this scenario, we found that our models seemed to underpredict SII. In fact, we could not build a model that would predict any 3’s, the highest SII score. To try to address this, we also played with different cut points for translating PCIAT score to SII. (CLICK) The last option we saw was to try to predict SII using classification. However, we didn’t want to lose the fact that SII is an ordinal variable. So rather than using straight classification, we identified some strategies for an ordinal classifier.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6</a:t>
            </a:fld>
            <a:endParaRPr lang="en-US"/>
          </a:p>
        </p:txBody>
      </p:sp>
    </p:spTree>
    <p:extLst>
      <p:ext uri="{BB962C8B-B14F-4D97-AF65-F5344CB8AC3E}">
        <p14:creationId xmlns:p14="http://schemas.microsoft.com/office/powerpoint/2010/main" val="34459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9771-3100-48BD-9D65-4922B4F42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BA875-9555-4AC2-B9B6-551E9E72B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A015D-BECF-44A3-B71B-2511AB699404}"/>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1D7A7EAB-B91F-4669-98B8-66855DE8F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74ACF-DE7C-4DBA-9652-58B732E0E2A0}"/>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6175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66EF-B2B8-4F93-A879-8145BDCAB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56F00-AD19-4209-84B9-D3B83DAE91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EB7D3-E71E-46B0-AE9A-18988BE6D32C}"/>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397C6C54-DAFF-4866-A947-9814C6281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519AA-4200-4640-A55C-0BCD313D6551}"/>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485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5D8D1-569F-4656-A717-579BAB227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9B143-2BDB-47D7-8F29-B23D885CF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33C3B-45A3-4C21-9DBD-BFE974B62BA3}"/>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EA1F7141-22B4-494C-AA88-FE08E71BA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3EA59-75C5-4160-9C69-15344FDB780D}"/>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255342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BA6A-268A-461F-B4DF-149BC1A5A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AAB77-A770-49E8-AEC2-34F6989F9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2B6D0-7B9C-40E9-A954-7FCED09A9771}"/>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A7CACD11-D726-48FA-88B3-7F49F22B8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64BEB-E690-4CC4-8EB6-AAF02058015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23141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E1BC-B5D2-4152-8334-131D76305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EC1A7-3539-4673-A680-03AD82EA7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824D2-B191-4427-9363-543EA19B7AEB}"/>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F7673744-1EB1-4537-B587-0BB2A5062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2AEEB-DD0D-4C53-A1AD-D792AF35EF93}"/>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305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04E0-2F0C-4FAF-A041-44872BE8F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75C26-15F4-458D-A081-6CDC0E212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06899-7FA3-4392-B3CE-EB398C25B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50F8-5EC2-4705-9A75-AD710D28166F}"/>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6" name="Footer Placeholder 5">
            <a:extLst>
              <a:ext uri="{FF2B5EF4-FFF2-40B4-BE49-F238E27FC236}">
                <a16:creationId xmlns:a16="http://schemas.microsoft.com/office/drawing/2014/main" id="{AE0654A3-ACBA-42FB-8E47-8971551F0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108B9-670C-492C-9991-3D91FEA1ED90}"/>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0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C93D-D440-4B01-9141-126F77E55D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90B46-EBB0-49C3-8D31-1715B2F7F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D68C9-F3BE-4A6D-A262-5070A49B5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97F6E-3251-4786-AAEE-CFD10BCE9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DBF34-3FCA-4412-AE13-05A3FC6B9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5323C-7A79-4859-BA20-9EF43E36D3AC}"/>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8" name="Footer Placeholder 7">
            <a:extLst>
              <a:ext uri="{FF2B5EF4-FFF2-40B4-BE49-F238E27FC236}">
                <a16:creationId xmlns:a16="http://schemas.microsoft.com/office/drawing/2014/main" id="{46E86BE4-7C37-45C4-B435-CB4556CCA6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ADD12-3920-4D65-8401-EB5DCE133C9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53728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B897-63D4-4037-8247-ABD1C2366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E994B-A1F0-4347-9B61-ADC4555659B5}"/>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4" name="Footer Placeholder 3">
            <a:extLst>
              <a:ext uri="{FF2B5EF4-FFF2-40B4-BE49-F238E27FC236}">
                <a16:creationId xmlns:a16="http://schemas.microsoft.com/office/drawing/2014/main" id="{1701EEDA-16A3-4168-856D-22F9130E69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4504B-8444-43E8-803D-8531439327EB}"/>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205321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3E4F9-0C7F-47D2-9376-9816870CB037}"/>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3" name="Footer Placeholder 2">
            <a:extLst>
              <a:ext uri="{FF2B5EF4-FFF2-40B4-BE49-F238E27FC236}">
                <a16:creationId xmlns:a16="http://schemas.microsoft.com/office/drawing/2014/main" id="{7646B70C-6595-46B6-AC91-09166EA0BD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870A7-DAAF-4B16-B9FB-7BD1AA251FD2}"/>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74151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9CE9-1961-4A39-9396-42ED54029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A7E52-974E-4581-B1AA-A49ECF371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EC240-EBA5-4B92-B250-C6CD3B54D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40242-9941-4106-98F7-DC26728560CF}"/>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6" name="Footer Placeholder 5">
            <a:extLst>
              <a:ext uri="{FF2B5EF4-FFF2-40B4-BE49-F238E27FC236}">
                <a16:creationId xmlns:a16="http://schemas.microsoft.com/office/drawing/2014/main" id="{AE4CA0E9-569E-4366-9837-90301F38F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70116-C2E8-4DA3-A9E5-FDDF5BD4695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90864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7EE1-AAA8-46A5-BB17-C171FE980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CF6A3E-9A8D-40FB-B373-ECC330EB8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57552-AC00-4CC7-8D0F-0B6DB3D2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DC279-4521-406A-A70C-DDEA44CB99B8}"/>
              </a:ext>
            </a:extLst>
          </p:cNvPr>
          <p:cNvSpPr>
            <a:spLocks noGrp="1"/>
          </p:cNvSpPr>
          <p:nvPr>
            <p:ph type="dt" sz="half" idx="10"/>
          </p:nvPr>
        </p:nvSpPr>
        <p:spPr/>
        <p:txBody>
          <a:bodyPr/>
          <a:lstStyle/>
          <a:p>
            <a:fld id="{6ED7E2C8-526D-4991-B9D9-B3AC8BF25C00}" type="datetimeFigureOut">
              <a:rPr lang="en-US" smtClean="0"/>
              <a:t>11/26/24</a:t>
            </a:fld>
            <a:endParaRPr lang="en-US"/>
          </a:p>
        </p:txBody>
      </p:sp>
      <p:sp>
        <p:nvSpPr>
          <p:cNvPr id="6" name="Footer Placeholder 5">
            <a:extLst>
              <a:ext uri="{FF2B5EF4-FFF2-40B4-BE49-F238E27FC236}">
                <a16:creationId xmlns:a16="http://schemas.microsoft.com/office/drawing/2014/main" id="{C22F755D-CAA5-458C-AA58-80D60B9EC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CD352-9F04-4303-BA93-A95675665A78}"/>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30753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55222-63AA-4A02-B313-5382319AE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B4DF97-2B7A-4C85-915A-49920E151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B39A2-3206-403B-9F75-C731E436C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7E2C8-526D-4991-B9D9-B3AC8BF25C00}" type="datetimeFigureOut">
              <a:rPr lang="en-US" smtClean="0"/>
              <a:t>11/26/24</a:t>
            </a:fld>
            <a:endParaRPr lang="en-US"/>
          </a:p>
        </p:txBody>
      </p:sp>
      <p:sp>
        <p:nvSpPr>
          <p:cNvPr id="5" name="Footer Placeholder 4">
            <a:extLst>
              <a:ext uri="{FF2B5EF4-FFF2-40B4-BE49-F238E27FC236}">
                <a16:creationId xmlns:a16="http://schemas.microsoft.com/office/drawing/2014/main" id="{DEF5BCA1-20AB-44A3-94E9-D60860AEB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4C04C-EF00-426E-AC1F-4F2102125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4F05C-E871-48AE-8F60-B680D36D2996}" type="slidenum">
              <a:rPr lang="en-US" smtClean="0"/>
              <a:t>‹#›</a:t>
            </a:fld>
            <a:endParaRPr lang="en-US"/>
          </a:p>
        </p:txBody>
      </p:sp>
    </p:spTree>
    <p:extLst>
      <p:ext uri="{BB962C8B-B14F-4D97-AF65-F5344CB8AC3E}">
        <p14:creationId xmlns:p14="http://schemas.microsoft.com/office/powerpoint/2010/main" val="368272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6D9B-3C7C-4740-B521-0A4AB9001D75}"/>
              </a:ext>
            </a:extLst>
          </p:cNvPr>
          <p:cNvSpPr>
            <a:spLocks noGrp="1"/>
          </p:cNvSpPr>
          <p:nvPr>
            <p:ph type="ctrTitle"/>
          </p:nvPr>
        </p:nvSpPr>
        <p:spPr/>
        <p:txBody>
          <a:bodyPr>
            <a:normAutofit/>
          </a:bodyPr>
          <a:lstStyle/>
          <a:p>
            <a:r>
              <a:rPr lang="en-US" dirty="0">
                <a:latin typeface="Avenir Next" panose="020B0503020202020204" pitchFamily="34" charset="0"/>
              </a:rPr>
              <a:t>Predicting Problematic Internet Use</a:t>
            </a:r>
          </a:p>
        </p:txBody>
      </p:sp>
    </p:spTree>
    <p:extLst>
      <p:ext uri="{BB962C8B-B14F-4D97-AF65-F5344CB8AC3E}">
        <p14:creationId xmlns:p14="http://schemas.microsoft.com/office/powerpoint/2010/main" val="719536342"/>
      </p:ext>
    </p:extLst>
  </p:cSld>
  <p:clrMapOvr>
    <a:masterClrMapping/>
  </p:clrMapOvr>
  <mc:AlternateContent xmlns:mc="http://schemas.openxmlformats.org/markup-compatibility/2006" xmlns:p14="http://schemas.microsoft.com/office/powerpoint/2010/main">
    <mc:Choice Requires="p14">
      <p:transition spd="slow" p14:dur="2000" advTm="10601"/>
    </mc:Choice>
    <mc:Fallback xmlns="">
      <p:transition spd="slow" advTm="10601"/>
    </mc:Fallback>
  </mc:AlternateContent>
  <p:extLst>
    <p:ext uri="{E180D4A7-C9FB-4DFB-919C-405C955672EB}">
      <p14:showEvtLst xmlns:p14="http://schemas.microsoft.com/office/powerpoint/2010/main">
        <p14:playEvt time="14" objId="4"/>
        <p14:stopEvt time="10302" objId="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0A8A-750B-384A-4A71-E4A89A15421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E9BA573B-3BAC-557F-CDBA-70BF968AE475}"/>
              </a:ext>
            </a:extLst>
          </p:cNvPr>
          <p:cNvSpPr>
            <a:spLocks noGrp="1"/>
          </p:cNvSpPr>
          <p:nvPr>
            <p:ph idx="1"/>
          </p:nvPr>
        </p:nvSpPr>
        <p:spPr/>
        <p:txBody>
          <a:bodyPr/>
          <a:lstStyle/>
          <a:p>
            <a:pPr marL="0" indent="0">
              <a:buNone/>
            </a:pPr>
            <a:r>
              <a:rPr lang="en-US" dirty="0">
                <a:solidFill>
                  <a:srgbClr val="2E3133"/>
                </a:solidFill>
                <a:effectLst/>
                <a:latin typeface="Helvetica" pitchFamily="2" charset="0"/>
              </a:rPr>
              <a:t>“Can you predict the level of problematic internet usage exhibited by children and adolescents, based on their physical activity?” </a:t>
            </a:r>
          </a:p>
          <a:p>
            <a:pPr marL="0" indent="0">
              <a:buNone/>
            </a:pPr>
            <a:endParaRPr lang="en-US" dirty="0">
              <a:solidFill>
                <a:srgbClr val="2E3133"/>
              </a:solidFill>
              <a:latin typeface="Helvetica" pitchFamily="2" charset="0"/>
            </a:endParaRPr>
          </a:p>
          <a:p>
            <a:pPr lvl="1"/>
            <a:r>
              <a:rPr lang="en-US" dirty="0">
                <a:solidFill>
                  <a:srgbClr val="2E3133"/>
                </a:solidFill>
                <a:effectLst/>
                <a:latin typeface="Helvetica" pitchFamily="2" charset="0"/>
              </a:rPr>
              <a:t>Kaggle Competition, sponsored by the Child-Mind Institute.</a:t>
            </a:r>
          </a:p>
          <a:p>
            <a:endParaRPr lang="en-US" dirty="0"/>
          </a:p>
        </p:txBody>
      </p:sp>
    </p:spTree>
    <p:extLst>
      <p:ext uri="{BB962C8B-B14F-4D97-AF65-F5344CB8AC3E}">
        <p14:creationId xmlns:p14="http://schemas.microsoft.com/office/powerpoint/2010/main" val="34479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8249-1246-6745-C926-9A40BA3C6E74}"/>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4EBDCB8-4321-3699-A390-404F8FF276E7}"/>
              </a:ext>
            </a:extLst>
          </p:cNvPr>
          <p:cNvSpPr>
            <a:spLocks noGrp="1"/>
          </p:cNvSpPr>
          <p:nvPr>
            <p:ph idx="1"/>
          </p:nvPr>
        </p:nvSpPr>
        <p:spPr/>
        <p:txBody>
          <a:bodyPr>
            <a:normAutofit fontScale="62500" lnSpcReduction="20000"/>
          </a:bodyPr>
          <a:lstStyle/>
          <a:p>
            <a:r>
              <a:rPr lang="en-US" dirty="0"/>
              <a:t>Target variable: Severity Impairment Index (SII)</a:t>
            </a:r>
          </a:p>
          <a:p>
            <a:pPr lvl="1"/>
            <a:r>
              <a:rPr lang="en-US" dirty="0"/>
              <a:t>Ordinal: Values 0 (“None”) to 3 (“Severe”)</a:t>
            </a:r>
          </a:p>
          <a:p>
            <a:pPr lvl="1"/>
            <a:r>
              <a:rPr lang="en-US" dirty="0"/>
              <a:t>Based on Parent-Child Internet Addiction (PCIAT) score, from 20 question survey</a:t>
            </a:r>
          </a:p>
          <a:p>
            <a:pPr lvl="1"/>
            <a:endParaRPr lang="en-US" dirty="0"/>
          </a:p>
          <a:p>
            <a:r>
              <a:rPr lang="en-US" dirty="0"/>
              <a:t>Predictor variables (33 variables)</a:t>
            </a:r>
          </a:p>
          <a:p>
            <a:pPr lvl="1"/>
            <a:r>
              <a:rPr lang="en-US" dirty="0"/>
              <a:t>Demographics: age and sex</a:t>
            </a:r>
          </a:p>
          <a:p>
            <a:pPr lvl="1"/>
            <a:r>
              <a:rPr lang="en-US" dirty="0"/>
              <a:t>Internet Use:  hours of using computer/internet per day. </a:t>
            </a:r>
          </a:p>
          <a:p>
            <a:pPr lvl="1"/>
            <a:r>
              <a:rPr lang="en-US" dirty="0"/>
              <a:t>Children's Global Assessment Scale: rating the general functioning of youth, as measured by clinicians</a:t>
            </a:r>
          </a:p>
          <a:p>
            <a:pPr lvl="1"/>
            <a:r>
              <a:rPr lang="en-US" dirty="0"/>
              <a:t>Physical Measures: blood pressure, heart rate, height, weight and waist, and hip measurements. </a:t>
            </a:r>
          </a:p>
          <a:p>
            <a:pPr lvl="1"/>
            <a:r>
              <a:rPr lang="en-US" dirty="0"/>
              <a:t>Fitness test results: includes measures of aerobic capacity, muscular strength, muscular endurance, flexibility, and body composition. </a:t>
            </a:r>
          </a:p>
          <a:p>
            <a:pPr lvl="1"/>
            <a:r>
              <a:rPr lang="en-US" dirty="0"/>
              <a:t>Bio-electric Impedance Analysis: measures of key body composition elements, including BMI, fat, muscle, and water content. </a:t>
            </a:r>
          </a:p>
          <a:p>
            <a:pPr lvl="1"/>
            <a:r>
              <a:rPr lang="en-US" dirty="0"/>
              <a:t>Physical Activity Questionnaire: Information about children’s physical activity over the last 7 days. </a:t>
            </a:r>
          </a:p>
          <a:p>
            <a:pPr lvl="1"/>
            <a:r>
              <a:rPr lang="en-US" dirty="0"/>
              <a:t>Sleep Disturbance Scale: Scale to categorize sleep disorders in children. </a:t>
            </a:r>
          </a:p>
          <a:p>
            <a:pPr lvl="1"/>
            <a:r>
              <a:rPr lang="en-US" dirty="0"/>
              <a:t>Accelerometer data: continuous recording of accelerometer data for a single subject spanning many days.</a:t>
            </a:r>
          </a:p>
          <a:p>
            <a:pPr lvl="1"/>
            <a:endParaRPr lang="en-US" dirty="0"/>
          </a:p>
          <a:p>
            <a:r>
              <a:rPr lang="en-US" dirty="0"/>
              <a:t>~3960 participants</a:t>
            </a:r>
          </a:p>
          <a:p>
            <a:pPr lvl="1"/>
            <a:r>
              <a:rPr lang="en-US" dirty="0"/>
              <a:t>~3000 with at least some target information.</a:t>
            </a:r>
          </a:p>
        </p:txBody>
      </p:sp>
    </p:spTree>
    <p:extLst>
      <p:ext uri="{BB962C8B-B14F-4D97-AF65-F5344CB8AC3E}">
        <p14:creationId xmlns:p14="http://schemas.microsoft.com/office/powerpoint/2010/main" val="8615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wipe(down)">
                                      <p:cBhvr>
                                        <p:cTn id="72" dur="500"/>
                                        <p:tgtEl>
                                          <p:spTgt spid="3">
                                            <p:txEl>
                                              <p:pRg st="15" end="15"/>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Effect transition="in" filter="wipe(down)">
                                      <p:cBhvr>
                                        <p:cTn id="7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EAB3-1548-8661-70DA-212C4D1C5BB5}"/>
              </a:ext>
            </a:extLst>
          </p:cNvPr>
          <p:cNvSpPr>
            <a:spLocks noGrp="1"/>
          </p:cNvSpPr>
          <p:nvPr>
            <p:ph type="title"/>
          </p:nvPr>
        </p:nvSpPr>
        <p:spPr/>
        <p:txBody>
          <a:bodyPr/>
          <a:lstStyle/>
          <a:p>
            <a:r>
              <a:rPr lang="en-US" dirty="0"/>
              <a:t>Data Challenges</a:t>
            </a:r>
          </a:p>
        </p:txBody>
      </p:sp>
      <p:sp>
        <p:nvSpPr>
          <p:cNvPr id="3" name="Content Placeholder 2">
            <a:extLst>
              <a:ext uri="{FF2B5EF4-FFF2-40B4-BE49-F238E27FC236}">
                <a16:creationId xmlns:a16="http://schemas.microsoft.com/office/drawing/2014/main" id="{268CA765-EAE3-FD5E-F598-4BC908FF025A}"/>
              </a:ext>
            </a:extLst>
          </p:cNvPr>
          <p:cNvSpPr>
            <a:spLocks noGrp="1"/>
          </p:cNvSpPr>
          <p:nvPr>
            <p:ph idx="1"/>
          </p:nvPr>
        </p:nvSpPr>
        <p:spPr/>
        <p:txBody>
          <a:bodyPr>
            <a:normAutofit fontScale="92500" lnSpcReduction="20000"/>
          </a:bodyPr>
          <a:lstStyle/>
          <a:p>
            <a:r>
              <a:rPr lang="en-US" dirty="0"/>
              <a:t>Constraints of Contest</a:t>
            </a:r>
          </a:p>
          <a:p>
            <a:pPr lvl="1"/>
            <a:r>
              <a:rPr lang="en-US" dirty="0"/>
              <a:t>No team members with substantial domain knowledge</a:t>
            </a:r>
          </a:p>
          <a:p>
            <a:pPr lvl="1"/>
            <a:r>
              <a:rPr lang="en-US" dirty="0"/>
              <a:t>No contact with “primary client” (Child-Mind Institute)</a:t>
            </a:r>
          </a:p>
          <a:p>
            <a:pPr lvl="1"/>
            <a:endParaRPr lang="en-US" dirty="0"/>
          </a:p>
          <a:p>
            <a:r>
              <a:rPr lang="en-US" dirty="0"/>
              <a:t>Accelerometer data</a:t>
            </a:r>
          </a:p>
          <a:p>
            <a:pPr lvl="1"/>
            <a:r>
              <a:rPr lang="en-US" dirty="0"/>
              <a:t>Time series data-&gt;Need to convert to one or more summary variables measuring activity</a:t>
            </a:r>
          </a:p>
          <a:p>
            <a:pPr lvl="1"/>
            <a:r>
              <a:rPr lang="en-US" dirty="0"/>
              <a:t>Data provided is 5-second averages-&gt;standard summary variables were not applicable.</a:t>
            </a:r>
          </a:p>
          <a:p>
            <a:pPr lvl="1"/>
            <a:endParaRPr lang="en-US" dirty="0"/>
          </a:p>
          <a:p>
            <a:r>
              <a:rPr lang="en-US" dirty="0"/>
              <a:t>Other data issues</a:t>
            </a:r>
          </a:p>
          <a:p>
            <a:pPr lvl="1"/>
            <a:r>
              <a:rPr lang="en-US" dirty="0"/>
              <a:t>Missing data</a:t>
            </a:r>
          </a:p>
          <a:p>
            <a:pPr lvl="1"/>
            <a:r>
              <a:rPr lang="en-US" dirty="0"/>
              <a:t>Inconsistencies in the data</a:t>
            </a:r>
          </a:p>
          <a:p>
            <a:pPr lvl="1"/>
            <a:endParaRPr lang="en-US" dirty="0"/>
          </a:p>
          <a:p>
            <a:pPr lvl="1"/>
            <a:endParaRPr lang="en-US" dirty="0"/>
          </a:p>
        </p:txBody>
      </p:sp>
    </p:spTree>
    <p:extLst>
      <p:ext uri="{BB962C8B-B14F-4D97-AF65-F5344CB8AC3E}">
        <p14:creationId xmlns:p14="http://schemas.microsoft.com/office/powerpoint/2010/main" val="402175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8C8E4-E2A8-D58F-B831-6470601B5D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B53F4-464B-20D5-4794-DF865B0D10D2}"/>
              </a:ext>
            </a:extLst>
          </p:cNvPr>
          <p:cNvSpPr>
            <a:spLocks noGrp="1"/>
          </p:cNvSpPr>
          <p:nvPr>
            <p:ph type="title"/>
          </p:nvPr>
        </p:nvSpPr>
        <p:spPr/>
        <p:txBody>
          <a:bodyPr/>
          <a:lstStyle/>
          <a:p>
            <a:r>
              <a:rPr lang="en-US" dirty="0"/>
              <a:t>Data Challenges</a:t>
            </a:r>
          </a:p>
        </p:txBody>
      </p:sp>
      <p:sp>
        <p:nvSpPr>
          <p:cNvPr id="3" name="Content Placeholder 2">
            <a:extLst>
              <a:ext uri="{FF2B5EF4-FFF2-40B4-BE49-F238E27FC236}">
                <a16:creationId xmlns:a16="http://schemas.microsoft.com/office/drawing/2014/main" id="{4ED46AB6-98FF-BB58-65CE-FF621CBBCD54}"/>
              </a:ext>
            </a:extLst>
          </p:cNvPr>
          <p:cNvSpPr>
            <a:spLocks noGrp="1"/>
          </p:cNvSpPr>
          <p:nvPr>
            <p:ph idx="1"/>
          </p:nvPr>
        </p:nvSpPr>
        <p:spPr>
          <a:xfrm>
            <a:off x="838200" y="1825625"/>
            <a:ext cx="5295900" cy="4351338"/>
          </a:xfrm>
        </p:spPr>
        <p:txBody>
          <a:bodyPr>
            <a:normAutofit/>
          </a:bodyPr>
          <a:lstStyle/>
          <a:p>
            <a:pPr lvl="1"/>
            <a:r>
              <a:rPr lang="en-US" dirty="0"/>
              <a:t>No predictor variables showed much predictive power. </a:t>
            </a:r>
          </a:p>
          <a:p>
            <a:pPr lvl="1"/>
            <a:endParaRPr lang="en-US" dirty="0"/>
          </a:p>
          <a:p>
            <a:pPr lvl="1"/>
            <a:endParaRPr lang="en-US" dirty="0"/>
          </a:p>
          <a:p>
            <a:pPr lvl="1"/>
            <a:endParaRPr lang="en-US" dirty="0"/>
          </a:p>
          <a:p>
            <a:pPr lvl="1"/>
            <a:endParaRPr lang="en-US" dirty="0"/>
          </a:p>
          <a:p>
            <a:pPr lvl="1"/>
            <a:r>
              <a:rPr lang="en-US" dirty="0"/>
              <a:t>Sparse data for SII score 3. </a:t>
            </a:r>
          </a:p>
          <a:p>
            <a:pPr lvl="1"/>
            <a:endParaRPr lang="en-US" dirty="0"/>
          </a:p>
        </p:txBody>
      </p:sp>
      <p:pic>
        <p:nvPicPr>
          <p:cNvPr id="5" name="Picture 4" descr="A bar chart with blue rectangular bars&#10;&#10;Description automatically generated">
            <a:extLst>
              <a:ext uri="{FF2B5EF4-FFF2-40B4-BE49-F238E27FC236}">
                <a16:creationId xmlns:a16="http://schemas.microsoft.com/office/drawing/2014/main" id="{FBF8F43C-3759-9C33-361C-8DBF0E4C4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086" y="3477659"/>
            <a:ext cx="4258617" cy="3380341"/>
          </a:xfrm>
          <a:prstGeom prst="rect">
            <a:avLst/>
          </a:prstGeom>
        </p:spPr>
      </p:pic>
      <p:pic>
        <p:nvPicPr>
          <p:cNvPr id="9" name="Picture 8" descr="A diagram of a graph&#10;&#10;Description automatically generated with medium confidence">
            <a:extLst>
              <a:ext uri="{FF2B5EF4-FFF2-40B4-BE49-F238E27FC236}">
                <a16:creationId xmlns:a16="http://schemas.microsoft.com/office/drawing/2014/main" id="{1A8E1D31-C454-B8CC-620E-FFD2D2834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086" y="365125"/>
            <a:ext cx="4258617" cy="3212096"/>
          </a:xfrm>
          <a:prstGeom prst="rect">
            <a:avLst/>
          </a:prstGeom>
        </p:spPr>
      </p:pic>
    </p:spTree>
    <p:extLst>
      <p:ext uri="{BB962C8B-B14F-4D97-AF65-F5344CB8AC3E}">
        <p14:creationId xmlns:p14="http://schemas.microsoft.com/office/powerpoint/2010/main" val="5607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2374-DD8C-7F25-A2EA-53EBCBE2F4CB}"/>
              </a:ext>
            </a:extLst>
          </p:cNvPr>
          <p:cNvSpPr>
            <a:spLocks noGrp="1"/>
          </p:cNvSpPr>
          <p:nvPr>
            <p:ph type="title"/>
          </p:nvPr>
        </p:nvSpPr>
        <p:spPr/>
        <p:txBody>
          <a:bodyPr/>
          <a:lstStyle/>
          <a:p>
            <a:r>
              <a:rPr lang="en-US" dirty="0"/>
              <a:t>Modeling Process</a:t>
            </a:r>
          </a:p>
        </p:txBody>
      </p:sp>
      <p:sp>
        <p:nvSpPr>
          <p:cNvPr id="3" name="Content Placeholder 2">
            <a:extLst>
              <a:ext uri="{FF2B5EF4-FFF2-40B4-BE49-F238E27FC236}">
                <a16:creationId xmlns:a16="http://schemas.microsoft.com/office/drawing/2014/main" id="{42A190FC-4615-8EFC-7AA3-7B343F481335}"/>
              </a:ext>
            </a:extLst>
          </p:cNvPr>
          <p:cNvSpPr>
            <a:spLocks noGrp="1"/>
          </p:cNvSpPr>
          <p:nvPr>
            <p:ph idx="1"/>
          </p:nvPr>
        </p:nvSpPr>
        <p:spPr/>
        <p:txBody>
          <a:bodyPr>
            <a:normAutofit fontScale="92500" lnSpcReduction="20000"/>
          </a:bodyPr>
          <a:lstStyle/>
          <a:p>
            <a:r>
              <a:rPr lang="en-US" dirty="0"/>
              <a:t>Contest-specified evaluation: Cohen’s Kappa with quadratic weights</a:t>
            </a:r>
          </a:p>
          <a:p>
            <a:pPr lvl="1"/>
            <a:r>
              <a:rPr lang="en-US" dirty="0"/>
              <a:t>Measure of accuracy for ordinal variables</a:t>
            </a:r>
          </a:p>
          <a:p>
            <a:r>
              <a:rPr lang="en-US" dirty="0"/>
              <a:t>Imputation of missing values</a:t>
            </a:r>
          </a:p>
          <a:p>
            <a:pPr lvl="1"/>
            <a:r>
              <a:rPr lang="en-US" dirty="0"/>
              <a:t>KNN imputation of missing PCIAT question responses, for improved PCIAT total score/SII score.</a:t>
            </a:r>
          </a:p>
          <a:p>
            <a:pPr lvl="1"/>
            <a:r>
              <a:rPr lang="en-US" dirty="0"/>
              <a:t>Custom imputation for predictor variables: </a:t>
            </a:r>
          </a:p>
          <a:p>
            <a:pPr lvl="2"/>
            <a:r>
              <a:rPr lang="en-US" dirty="0"/>
              <a:t>Performance comparison of KNN vs. MICE</a:t>
            </a:r>
          </a:p>
          <a:p>
            <a:pPr lvl="2"/>
            <a:r>
              <a:rPr lang="en-US" dirty="0"/>
              <a:t>follow-up encoding of derived “zone” variables.</a:t>
            </a:r>
          </a:p>
          <a:p>
            <a:r>
              <a:rPr lang="en-US" kern="100" dirty="0">
                <a:latin typeface="Aptos" panose="020B0004020202020204" pitchFamily="34" charset="0"/>
                <a:ea typeface="Aptos" panose="020B0004020202020204" pitchFamily="34" charset="0"/>
                <a:cs typeface="Times New Roman" panose="02020603050405020304" pitchFamily="18" charset="0"/>
              </a:rPr>
              <a:t>Duplicate data to inflate # of SII 3’s.</a:t>
            </a:r>
          </a:p>
          <a:p>
            <a:r>
              <a:rPr lang="en-US" dirty="0"/>
              <a:t>Multiple options for prediction</a:t>
            </a:r>
          </a:p>
          <a:p>
            <a:pPr lvl="1"/>
            <a:r>
              <a:rPr lang="en-US" sz="1800" kern="100" dirty="0">
                <a:effectLst/>
                <a:latin typeface="Aptos" panose="020B0004020202020204" pitchFamily="34" charset="0"/>
                <a:ea typeface="Aptos" panose="020B0004020202020204" pitchFamily="34" charset="0"/>
                <a:cs typeface="Times New Roman" panose="02020603050405020304" pitchFamily="18" charset="0"/>
              </a:rPr>
              <a:t>Predict SII directly, as quantitative variable</a:t>
            </a:r>
          </a:p>
          <a:p>
            <a:pPr lvl="1"/>
            <a:r>
              <a:rPr lang="en-US" sz="1800" kern="100" dirty="0">
                <a:effectLst/>
                <a:latin typeface="Aptos" panose="020B0004020202020204" pitchFamily="34" charset="0"/>
                <a:ea typeface="Aptos" panose="020B0004020202020204" pitchFamily="34" charset="0"/>
                <a:cs typeface="Times New Roman" panose="02020603050405020304" pitchFamily="18" charset="0"/>
              </a:rPr>
              <a:t>Predict PCIAT and compute SII</a:t>
            </a:r>
          </a:p>
          <a:p>
            <a:pPr lvl="2"/>
            <a:r>
              <a:rPr lang="en-US" sz="1400" kern="100" dirty="0">
                <a:effectLst/>
                <a:latin typeface="Aptos" panose="020B0004020202020204" pitchFamily="34" charset="0"/>
                <a:ea typeface="Aptos" panose="020B0004020202020204" pitchFamily="34" charset="0"/>
                <a:cs typeface="Times New Roman" panose="02020603050405020304" pitchFamily="18" charset="0"/>
              </a:rPr>
              <a:t>Option to tweak SII bin cut-offs.</a:t>
            </a:r>
          </a:p>
          <a:p>
            <a:pPr lvl="1"/>
            <a:r>
              <a:rPr lang="en-US" sz="1800" kern="100" dirty="0">
                <a:effectLst/>
                <a:latin typeface="Aptos" panose="020B0004020202020204" pitchFamily="34" charset="0"/>
                <a:ea typeface="Aptos" panose="020B0004020202020204" pitchFamily="34" charset="0"/>
                <a:cs typeface="Times New Roman" panose="02020603050405020304" pitchFamily="18" charset="0"/>
              </a:rPr>
              <a:t>Ordinal classifier for SII</a:t>
            </a:r>
          </a:p>
          <a:p>
            <a:pPr lvl="1"/>
            <a:endParaRPr lang="en-US" dirty="0"/>
          </a:p>
          <a:p>
            <a:pPr lvl="1"/>
            <a:endParaRPr lang="en-US" dirty="0"/>
          </a:p>
        </p:txBody>
      </p:sp>
    </p:spTree>
    <p:extLst>
      <p:ext uri="{BB962C8B-B14F-4D97-AF65-F5344CB8AC3E}">
        <p14:creationId xmlns:p14="http://schemas.microsoft.com/office/powerpoint/2010/main" val="105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down)">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wipe(down)">
                                      <p:cBhvr>
                                        <p:cTn id="6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8146-AD20-83FE-80DC-8FD5D0E9AF3E}"/>
              </a:ext>
            </a:extLst>
          </p:cNvPr>
          <p:cNvSpPr>
            <a:spLocks noGrp="1"/>
          </p:cNvSpPr>
          <p:nvPr>
            <p:ph type="title"/>
          </p:nvPr>
        </p:nvSpPr>
        <p:spPr/>
        <p:txBody>
          <a:bodyPr/>
          <a:lstStyle/>
          <a:p>
            <a:r>
              <a:rPr lang="en-US" dirty="0"/>
              <a:t>Final Results	</a:t>
            </a:r>
          </a:p>
        </p:txBody>
      </p:sp>
      <p:sp>
        <p:nvSpPr>
          <p:cNvPr id="3" name="Content Placeholder 2">
            <a:extLst>
              <a:ext uri="{FF2B5EF4-FFF2-40B4-BE49-F238E27FC236}">
                <a16:creationId xmlns:a16="http://schemas.microsoft.com/office/drawing/2014/main" id="{F59EDBE0-6C6D-A221-08E7-6D21BF71AC16}"/>
              </a:ext>
            </a:extLst>
          </p:cNvPr>
          <p:cNvSpPr>
            <a:spLocks noGrp="1"/>
          </p:cNvSpPr>
          <p:nvPr>
            <p:ph idx="1"/>
          </p:nvPr>
        </p:nvSpPr>
        <p:spPr/>
        <p:txBody>
          <a:bodyPr/>
          <a:lstStyle/>
          <a:p>
            <a:r>
              <a:rPr lang="en-US" dirty="0"/>
              <a:t>Say something here about the models that rose to the top and the performance of those models.</a:t>
            </a:r>
          </a:p>
        </p:txBody>
      </p:sp>
    </p:spTree>
    <p:extLst>
      <p:ext uri="{BB962C8B-B14F-4D97-AF65-F5344CB8AC3E}">
        <p14:creationId xmlns:p14="http://schemas.microsoft.com/office/powerpoint/2010/main" val="89481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5703</TotalTime>
  <Words>1854</Words>
  <Application>Microsoft Macintosh PowerPoint</Application>
  <PresentationFormat>Widescreen</PresentationFormat>
  <Paragraphs>110</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Avenir Next</vt:lpstr>
      <vt:lpstr>Calibri</vt:lpstr>
      <vt:lpstr>Calibri Light</vt:lpstr>
      <vt:lpstr>Helvetica</vt:lpstr>
      <vt:lpstr>Office Theme</vt:lpstr>
      <vt:lpstr>Predicting Problematic Internet Use</vt:lpstr>
      <vt:lpstr>The problem</vt:lpstr>
      <vt:lpstr>The data</vt:lpstr>
      <vt:lpstr>Data Challenges</vt:lpstr>
      <vt:lpstr>Data Challenges</vt:lpstr>
      <vt:lpstr>Modeling Process</vt:lpstr>
      <vt:lpstr>Final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Point of Statistics</dc:title>
  <dc:creator>aaronweinberg</dc:creator>
  <cp:lastModifiedBy>Emilie Wiesner</cp:lastModifiedBy>
  <cp:revision>287</cp:revision>
  <dcterms:created xsi:type="dcterms:W3CDTF">2020-06-24T20:15:41Z</dcterms:created>
  <dcterms:modified xsi:type="dcterms:W3CDTF">2024-11-26T20:43:40Z</dcterms:modified>
</cp:coreProperties>
</file>