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3" r:id="rId3"/>
    <p:sldId id="324" r:id="rId4"/>
    <p:sldId id="325" r:id="rId5"/>
    <p:sldId id="326" r:id="rId6"/>
    <p:sldId id="327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EFEFEF"/>
    <a:srgbClr val="CFD5EA"/>
    <a:srgbClr val="ADBD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6190" autoAdjust="0"/>
  </p:normalViewPr>
  <p:slideViewPr>
    <p:cSldViewPr snapToGrid="0">
      <p:cViewPr varScale="1">
        <p:scale>
          <a:sx n="96" d="100"/>
          <a:sy n="96" d="100"/>
        </p:scale>
        <p:origin x="1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3D7-AC96-4367-BD52-744B7D8692D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080A-B4A5-4CD9-A7B8-7F6A08B6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our project is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7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a graph of the mean scores. There appears to be [click] quite a bit of variation between these sample means. And the [click] dot for having crutches looks like it’s higher than the others [click] but let’s also think about the amount of variation within each group. [click] The length of these bars [click] corresponds to two standard errors above or below the mean – roughly the width of a 95% confidence interval. That is, these bars represent how much variation we’d expect to see from sample to sample within each population. And it looks like there is quite a bit of variation. For example, these suggest that the population mean for the hearing group [click] might be as large as this, which is [click] larger than the bottom of the interval for the crutches group [click]. So it doesn’t look like these [click] data would be strong evidence against our null hypothesis. [wait 2 seconds] Now, what if our data had looked a little different? [click]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What if the error bars [click] had only been this long? Now it looks like [click] the population means might not have the same value in some cases, although [click] there might be some overlap in other cases. So here it looks like the population means might not all be the same as each other – that is, it seems like [click] we might have strong evidence against our null hypothesis. [wait 2 seconds] So let’s take a step back and think about how we were making these inferences. 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There are two types of variation we’re seeing here. One is [click] the variation between the sample means, which we can see [click] as the amount of variation in the vertical position of the blue dots on the graph. The other type of variation is [click] the variation within each group, which we can see as the [click] amount by which the parameter might vary from the observed sample mean. And what we’ve done is to compare these two types of variation. That is, we looked at [click] the ratio of the variation between the means to the variation within each group. And [click, reading] when this ratio is large, it is evidence that the population means are not all equal. So in the example here, when we [click] looked at the amount of variation between the means and [click] the variation within each group [click] and compared these amounts, the variation between was larger, and we had evidence that the population means are not all equal.  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In contrast, in our original example, [click] when we looked at the [click] amount of variation between the sample means and [click] the amount of variation within the groups, then the ratio was relatively small, so it was not evidence against the null hypothesis. [wait 1 second] So this is the intuition behind making an inference for comparing multiple population means. What we need is a new type of statistic that lets us formalize this comparison. And we’ll look at how to do that in the next video [wait </a:t>
            </a:r>
            <a:r>
              <a:rPr lang="en-US"/>
              <a:t>2 seconds] [</a:t>
            </a:r>
            <a:r>
              <a:rPr lang="en-US" dirty="0"/>
              <a:t>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9771-3100-48BD-9D65-4922B4F4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A875-9555-4AC2-B9B6-551E9E72B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015D-BECF-44A3-B71B-2511AB69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7EAB-B91F-4669-98B8-66855DE8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4ACF-DE7C-4DBA-9652-58B732E0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66EF-B2B8-4F93-A879-8145BDCA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56F00-AD19-4209-84B9-D3B83DAE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B7D3-E71E-46B0-AE9A-18988BE6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6C54-DAFF-4866-A947-9814C628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19AA-4200-4640-A55C-0BCD313D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5D8D1-569F-4656-A717-579BAB227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B143-2BDB-47D7-8F29-B23D885C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3C3B-45A3-4C21-9DBD-BFE974B6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7141-22B4-494C-AA88-FE08E71B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EA59-75C5-4160-9C69-15344FDB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BA6A-268A-461F-B4DF-149BC1A5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AB77-A770-49E8-AEC2-34F6989F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B6D0-7B9C-40E9-A954-7FCED09A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CD11-D726-48FA-88B3-7F49F22B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4BEB-E690-4CC4-8EB6-AAF02058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E1BC-B5D2-4152-8334-131D7630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EC1A7-3539-4673-A680-03AD82EA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24D2-B191-4427-9363-543EA19B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3744-1EB1-4537-B587-0BB2A506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AEEB-DD0D-4C53-A1AD-D792AF3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04E0-2F0C-4FAF-A041-44872BE8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5C26-15F4-458D-A081-6CDC0E212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06899-7FA3-4392-B3CE-EB398C25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50F8-5EC2-4705-9A75-AD710D2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654A3-ACBA-42FB-8E47-8971551F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08B9-670C-492C-9991-3D91FEA1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C93D-D440-4B01-9141-126F77E5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90B46-EBB0-49C3-8D31-1715B2F7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D68C9-F3BE-4A6D-A262-5070A49B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97F6E-3251-4786-AAEE-CFD10BCE9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DBF34-3FCA-4412-AE13-05A3FC6B9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5323C-7A79-4859-BA20-9EF43E36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86BE4-7C37-45C4-B435-CB4556C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ADD12-3920-4D65-8401-EB5DCE13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B897-63D4-4037-8247-ABD1C236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E994B-A1F0-4347-9B61-ADC45556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EEDA-16A3-4168-856D-22F9130E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4504B-8444-43E8-803D-85314393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3E4F9-0C7F-47D2-9376-9816870C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6B70C-6595-46B6-AC91-09166EA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70A7-DAAF-4B16-B9FB-7BD1AA2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1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9CE9-1961-4A39-9396-42ED5402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7E52-974E-4581-B1AA-A49ECF37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EC240-EBA5-4B92-B250-C6CD3B54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0242-9941-4106-98F7-DC267285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CA0E9-569E-4366-9837-90301F3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0116-C2E8-4DA3-A9E5-FDDF5BD4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7EE1-AAA8-46A5-BB17-C171FE98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F6A3E-9A8D-40FB-B373-ECC330EB8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7552-AC00-4CC7-8D0F-0B6DB3D2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C279-4521-406A-A70C-DDEA44CB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F755D-CAA5-458C-AA58-80D60B9E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D352-9F04-4303-BA93-A9567566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55222-63AA-4A02-B313-5382319A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DF97-2B7A-4C85-915A-49920E15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39A2-3206-403B-9F75-C731E436C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BCA1-20AB-44A3-94E9-D60860AE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C04C-EF00-426E-AC1F-4F210212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tags" Target="../tags/tag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0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0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tags" Target="../tags/tag5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6D9B-3C7C-4740-B521-0A4AB9001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Predicting Problematic Internet Use</a:t>
            </a:r>
          </a:p>
        </p:txBody>
      </p:sp>
    </p:spTree>
    <p:extLst>
      <p:ext uri="{BB962C8B-B14F-4D97-AF65-F5344CB8AC3E}">
        <p14:creationId xmlns:p14="http://schemas.microsoft.com/office/powerpoint/2010/main" val="7195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1"/>
    </mc:Choice>
    <mc:Fallback xmlns="">
      <p:transition spd="slow" advTm="10601"/>
    </mc:Fallback>
  </mc:AlternateContent>
  <p:extLst>
    <p:ext uri="{E180D4A7-C9FB-4DFB-919C-405C955672EB}">
      <p14:showEvtLst xmlns:p14="http://schemas.microsoft.com/office/powerpoint/2010/main">
        <p14:playEvt time="14" objId="4"/>
        <p14:stopEvt time="10302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7F3854B-3724-44D7-85F6-698B68079958}"/>
              </a:ext>
            </a:extLst>
          </p:cNvPr>
          <p:cNvSpPr txBox="1"/>
          <p:nvPr/>
        </p:nvSpPr>
        <p:spPr>
          <a:xfrm>
            <a:off x="428977" y="304800"/>
            <a:ext cx="115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Do physical handicaps affect people's perceptions of employment qualifications?</a:t>
            </a:r>
          </a:p>
        </p:txBody>
      </p:sp>
      <p:pic>
        <p:nvPicPr>
          <p:cNvPr id="3" name="Picture 2" descr="A person holding a cell phone&#10;&#10;Description automatically generated">
            <a:extLst>
              <a:ext uri="{FF2B5EF4-FFF2-40B4-BE49-F238E27FC236}">
                <a16:creationId xmlns:a16="http://schemas.microsoft.com/office/drawing/2014/main" id="{23F0E051-E42C-EA9B-6D4C-55300E69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55" y="0"/>
            <a:ext cx="457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9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7643">
        <p:fade/>
      </p:transition>
    </mc:Choice>
    <mc:Fallback xmlns="">
      <p:transition spd="med" advTm="77643">
        <p:fade/>
      </p:transition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B050F-509D-4D3A-B655-B8172C578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pic>
        <p:nvPicPr>
          <p:cNvPr id="32" name="Picture 31" descr="A picture containing text, stop, table, parked&#10;&#10;Description automatically generated">
            <a:extLst>
              <a:ext uri="{FF2B5EF4-FFF2-40B4-BE49-F238E27FC236}">
                <a16:creationId xmlns:a16="http://schemas.microsoft.com/office/drawing/2014/main" id="{0AF9DD5E-27E8-4FE0-8538-DFF168295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F3854B-3724-44D7-85F6-698B68079958}"/>
              </a:ext>
            </a:extLst>
          </p:cNvPr>
          <p:cNvSpPr txBox="1"/>
          <p:nvPr/>
        </p:nvSpPr>
        <p:spPr>
          <a:xfrm>
            <a:off x="428977" y="304800"/>
            <a:ext cx="115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Do physical handicaps affect people's perceptions of employment qualifications?</a:t>
            </a:r>
          </a:p>
        </p:txBody>
      </p:sp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A9764494-CADE-43AD-8C93-414321878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65237"/>
              </p:ext>
            </p:extLst>
          </p:nvPr>
        </p:nvGraphicFramePr>
        <p:xfrm>
          <a:off x="3616169" y="6455841"/>
          <a:ext cx="5181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80659668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68874480"/>
                    </a:ext>
                  </a:extLst>
                </a:gridCol>
                <a:gridCol w="1099538">
                  <a:extLst>
                    <a:ext uri="{9D8B030D-6E8A-4147-A177-3AD203B41FA5}">
                      <a16:colId xmlns:a16="http://schemas.microsoft.com/office/drawing/2014/main" val="3419897403"/>
                    </a:ext>
                  </a:extLst>
                </a:gridCol>
                <a:gridCol w="857956">
                  <a:extLst>
                    <a:ext uri="{9D8B030D-6E8A-4147-A177-3AD203B41FA5}">
                      <a16:colId xmlns:a16="http://schemas.microsoft.com/office/drawing/2014/main" val="2991582441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3109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None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Amputee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Crutches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Hearing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Wheelchair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33757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369AF80-DD48-40F0-A7CB-661783C73A4A}"/>
              </a:ext>
            </a:extLst>
          </p:cNvPr>
          <p:cNvSpPr/>
          <p:nvPr/>
        </p:nvSpPr>
        <p:spPr>
          <a:xfrm>
            <a:off x="5904089" y="2517425"/>
            <a:ext cx="541866" cy="48542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E51E8-4B0C-477D-88BB-073882E61FB6}"/>
              </a:ext>
            </a:extLst>
          </p:cNvPr>
          <p:cNvSpPr txBox="1"/>
          <p:nvPr/>
        </p:nvSpPr>
        <p:spPr>
          <a:xfrm>
            <a:off x="8627309" y="2332759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Two standard errors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0823A2-729D-4E74-9065-3507383BF7F4}"/>
              </a:ext>
            </a:extLst>
          </p:cNvPr>
          <p:cNvSpPr/>
          <p:nvPr/>
        </p:nvSpPr>
        <p:spPr>
          <a:xfrm>
            <a:off x="8331200" y="2517425"/>
            <a:ext cx="327378" cy="90311"/>
          </a:xfrm>
          <a:custGeom>
            <a:avLst/>
            <a:gdLst>
              <a:gd name="connsiteX0" fmla="*/ 327378 w 327378"/>
              <a:gd name="connsiteY0" fmla="*/ 0 h 90311"/>
              <a:gd name="connsiteX1" fmla="*/ 124178 w 327378"/>
              <a:gd name="connsiteY1" fmla="*/ 22578 h 90311"/>
              <a:gd name="connsiteX2" fmla="*/ 0 w 327378"/>
              <a:gd name="connsiteY2" fmla="*/ 90311 h 9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378" h="90311">
                <a:moveTo>
                  <a:pt x="327378" y="0"/>
                </a:moveTo>
                <a:cubicBezTo>
                  <a:pt x="253059" y="3763"/>
                  <a:pt x="178741" y="7526"/>
                  <a:pt x="124178" y="22578"/>
                </a:cubicBezTo>
                <a:cubicBezTo>
                  <a:pt x="69615" y="37630"/>
                  <a:pt x="34807" y="63970"/>
                  <a:pt x="0" y="9031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39EA54-0936-48E0-9138-3D045D6C2DCF}"/>
              </a:ext>
            </a:extLst>
          </p:cNvPr>
          <p:cNvSpPr/>
          <p:nvPr/>
        </p:nvSpPr>
        <p:spPr>
          <a:xfrm>
            <a:off x="4066290" y="3264869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A29FA2-96E5-4CF8-A034-55C2189797E9}"/>
              </a:ext>
            </a:extLst>
          </p:cNvPr>
          <p:cNvSpPr/>
          <p:nvPr/>
        </p:nvSpPr>
        <p:spPr>
          <a:xfrm>
            <a:off x="5080702" y="354347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EFC96B-04C6-42F1-B6D3-0AF1469028E9}"/>
              </a:ext>
            </a:extLst>
          </p:cNvPr>
          <p:cNvSpPr/>
          <p:nvPr/>
        </p:nvSpPr>
        <p:spPr>
          <a:xfrm>
            <a:off x="6103624" y="266869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A92A48-B3A7-49EE-BF2F-464C388680D8}"/>
              </a:ext>
            </a:extLst>
          </p:cNvPr>
          <p:cNvSpPr/>
          <p:nvPr/>
        </p:nvSpPr>
        <p:spPr>
          <a:xfrm>
            <a:off x="7128577" y="375816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492313-7368-422A-8AEF-2090C880E6FE}"/>
              </a:ext>
            </a:extLst>
          </p:cNvPr>
          <p:cNvSpPr/>
          <p:nvPr/>
        </p:nvSpPr>
        <p:spPr>
          <a:xfrm>
            <a:off x="8143558" y="2999298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/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/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𝐴𝑚𝑝𝑢𝑡𝑒𝑒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/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𝐶𝑟𝑢𝑡𝑐h𝑒𝑠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/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𝐻𝑒𝑎𝑟𝑖𝑛𝑔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/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𝑊h𝑒𝑒𝑙𝑐h𝑎𝑖𝑟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blipFill>
                <a:blip r:embed="rId1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10FAAE9-2697-4BE2-8804-4201982A8163}"/>
              </a:ext>
            </a:extLst>
          </p:cNvPr>
          <p:cNvSpPr txBox="1"/>
          <p:nvPr/>
        </p:nvSpPr>
        <p:spPr>
          <a:xfrm>
            <a:off x="428977" y="816455"/>
            <a:ext cx="20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Null 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/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/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/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/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5D06B1D-8EFB-4C18-9A6B-DA250B3556EF}"/>
              </a:ext>
            </a:extLst>
          </p:cNvPr>
          <p:cNvSpPr txBox="1"/>
          <p:nvPr/>
        </p:nvSpPr>
        <p:spPr>
          <a:xfrm>
            <a:off x="3841383" y="5216887"/>
            <a:ext cx="478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Not strong evidence against null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9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472">
        <p:fade/>
      </p:transition>
    </mc:Choice>
    <mc:Fallback xmlns="">
      <p:transition spd="med" advTm="544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0039 -0.1275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2.91667E-6 0.1257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1257 L -3.125E-6 3.7037E-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2754 L 2.29167E-6 3.7037E-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  <p:bldP spid="9" grpId="0" animBg="1"/>
      <p:bldP spid="27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24" grpId="0"/>
    </p:bldLst>
  </p:timing>
  <p:extLst>
    <p:ext uri="{E180D4A7-C9FB-4DFB-919C-405C955672EB}">
      <p14:showEvtLst xmlns:p14="http://schemas.microsoft.com/office/powerpoint/2010/main">
        <p14:playEvt time="5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B050F-509D-4D3A-B655-B8172C578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pic>
        <p:nvPicPr>
          <p:cNvPr id="32" name="Picture 31" descr="A picture containing text, stop, table, parked&#10;&#10;Description automatically generated">
            <a:extLst>
              <a:ext uri="{FF2B5EF4-FFF2-40B4-BE49-F238E27FC236}">
                <a16:creationId xmlns:a16="http://schemas.microsoft.com/office/drawing/2014/main" id="{0AF9DD5E-27E8-4FE0-8538-DFF168295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pic>
        <p:nvPicPr>
          <p:cNvPr id="3" name="Picture 2" descr="A picture containing parked, stop, group, street&#10;&#10;Description automatically generated">
            <a:extLst>
              <a:ext uri="{FF2B5EF4-FFF2-40B4-BE49-F238E27FC236}">
                <a16:creationId xmlns:a16="http://schemas.microsoft.com/office/drawing/2014/main" id="{7E1D4B3A-751B-4353-BF7E-0B402D956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F3854B-3724-44D7-85F6-698B68079958}"/>
              </a:ext>
            </a:extLst>
          </p:cNvPr>
          <p:cNvSpPr txBox="1"/>
          <p:nvPr/>
        </p:nvSpPr>
        <p:spPr>
          <a:xfrm>
            <a:off x="428977" y="304800"/>
            <a:ext cx="115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Do physical handicaps affect people's perceptions of employment qualifications?</a:t>
            </a:r>
          </a:p>
        </p:txBody>
      </p:sp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A9764494-CADE-43AD-8C93-4143218786C4}"/>
              </a:ext>
            </a:extLst>
          </p:cNvPr>
          <p:cNvGraphicFramePr>
            <a:graphicFrameLocks noGrp="1"/>
          </p:cNvGraphicFramePr>
          <p:nvPr/>
        </p:nvGraphicFramePr>
        <p:xfrm>
          <a:off x="3616169" y="6455841"/>
          <a:ext cx="5181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80659668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68874480"/>
                    </a:ext>
                  </a:extLst>
                </a:gridCol>
                <a:gridCol w="1099538">
                  <a:extLst>
                    <a:ext uri="{9D8B030D-6E8A-4147-A177-3AD203B41FA5}">
                      <a16:colId xmlns:a16="http://schemas.microsoft.com/office/drawing/2014/main" val="3419897403"/>
                    </a:ext>
                  </a:extLst>
                </a:gridCol>
                <a:gridCol w="857956">
                  <a:extLst>
                    <a:ext uri="{9D8B030D-6E8A-4147-A177-3AD203B41FA5}">
                      <a16:colId xmlns:a16="http://schemas.microsoft.com/office/drawing/2014/main" val="2991582441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3109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None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Amputee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Crutches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Hearing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Wheelchair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337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2E51E8-4B0C-477D-88BB-073882E61FB6}"/>
              </a:ext>
            </a:extLst>
          </p:cNvPr>
          <p:cNvSpPr txBox="1"/>
          <p:nvPr/>
        </p:nvSpPr>
        <p:spPr>
          <a:xfrm>
            <a:off x="8627309" y="2332759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Two standard errors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0823A2-729D-4E74-9065-3507383BF7F4}"/>
              </a:ext>
            </a:extLst>
          </p:cNvPr>
          <p:cNvSpPr/>
          <p:nvPr/>
        </p:nvSpPr>
        <p:spPr>
          <a:xfrm>
            <a:off x="8331200" y="2517425"/>
            <a:ext cx="327378" cy="90311"/>
          </a:xfrm>
          <a:custGeom>
            <a:avLst/>
            <a:gdLst>
              <a:gd name="connsiteX0" fmla="*/ 327378 w 327378"/>
              <a:gd name="connsiteY0" fmla="*/ 0 h 90311"/>
              <a:gd name="connsiteX1" fmla="*/ 124178 w 327378"/>
              <a:gd name="connsiteY1" fmla="*/ 22578 h 90311"/>
              <a:gd name="connsiteX2" fmla="*/ 0 w 327378"/>
              <a:gd name="connsiteY2" fmla="*/ 90311 h 9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378" h="90311">
                <a:moveTo>
                  <a:pt x="327378" y="0"/>
                </a:moveTo>
                <a:cubicBezTo>
                  <a:pt x="253059" y="3763"/>
                  <a:pt x="178741" y="7526"/>
                  <a:pt x="124178" y="22578"/>
                </a:cubicBezTo>
                <a:cubicBezTo>
                  <a:pt x="69615" y="37630"/>
                  <a:pt x="34807" y="63970"/>
                  <a:pt x="0" y="9031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39EA54-0936-48E0-9138-3D045D6C2DCF}"/>
              </a:ext>
            </a:extLst>
          </p:cNvPr>
          <p:cNvSpPr/>
          <p:nvPr/>
        </p:nvSpPr>
        <p:spPr>
          <a:xfrm>
            <a:off x="4066290" y="3264869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A29FA2-96E5-4CF8-A034-55C2189797E9}"/>
              </a:ext>
            </a:extLst>
          </p:cNvPr>
          <p:cNvSpPr/>
          <p:nvPr/>
        </p:nvSpPr>
        <p:spPr>
          <a:xfrm>
            <a:off x="5080702" y="354347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EFC96B-04C6-42F1-B6D3-0AF1469028E9}"/>
              </a:ext>
            </a:extLst>
          </p:cNvPr>
          <p:cNvSpPr/>
          <p:nvPr/>
        </p:nvSpPr>
        <p:spPr>
          <a:xfrm>
            <a:off x="6103624" y="266869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A92A48-B3A7-49EE-BF2F-464C388680D8}"/>
              </a:ext>
            </a:extLst>
          </p:cNvPr>
          <p:cNvSpPr/>
          <p:nvPr/>
        </p:nvSpPr>
        <p:spPr>
          <a:xfrm>
            <a:off x="7128577" y="375816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/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/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𝐴𝑚𝑝𝑢𝑡𝑒𝑒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/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𝐶𝑟𝑢𝑡𝑐h𝑒𝑠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/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𝐻𝑒𝑎𝑟𝑖𝑛𝑔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/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𝑊h𝑒𝑒𝑙𝑐h𝑎𝑖𝑟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blipFill>
                <a:blip r:embed="rId1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10FAAE9-2697-4BE2-8804-4201982A8163}"/>
              </a:ext>
            </a:extLst>
          </p:cNvPr>
          <p:cNvSpPr txBox="1"/>
          <p:nvPr/>
        </p:nvSpPr>
        <p:spPr>
          <a:xfrm>
            <a:off x="428977" y="816455"/>
            <a:ext cx="20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Null 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/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/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/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/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714959A-C523-4B90-9121-2CDD3E168BA4}"/>
              </a:ext>
            </a:extLst>
          </p:cNvPr>
          <p:cNvSpPr/>
          <p:nvPr/>
        </p:nvSpPr>
        <p:spPr>
          <a:xfrm>
            <a:off x="8143558" y="3008822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6704AA-69BF-404F-A51D-34C7C2930767}"/>
              </a:ext>
            </a:extLst>
          </p:cNvPr>
          <p:cNvSpPr txBox="1"/>
          <p:nvPr/>
        </p:nvSpPr>
        <p:spPr>
          <a:xfrm>
            <a:off x="4021292" y="5200080"/>
            <a:ext cx="447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Strong evidence against null hypothesis?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0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981">
        <p:fade/>
      </p:transition>
    </mc:Choice>
    <mc:Fallback xmlns="">
      <p:transition spd="med" advTm="279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0065 -0.0673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3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0013 0.0708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013 0.0708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7084 L -2.91667E-6 -4.8148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5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6736 L 2.5E-6 -2.59259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5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7084 L -6.25E-7 -3.33333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25" grpId="0" animBg="1"/>
      <p:bldP spid="25" grpId="1" animBg="1"/>
      <p:bldP spid="26" grpId="0"/>
    </p:bldLst>
  </p:timing>
  <p:extLst>
    <p:ext uri="{E180D4A7-C9FB-4DFB-919C-405C955672EB}">
      <p14:showEvtLst xmlns:p14="http://schemas.microsoft.com/office/powerpoint/2010/main">
        <p14:playEvt time="12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B050F-509D-4D3A-B655-B8172C578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pic>
        <p:nvPicPr>
          <p:cNvPr id="32" name="Picture 31" descr="A picture containing text, stop, table, parked&#10;&#10;Description automatically generated">
            <a:extLst>
              <a:ext uri="{FF2B5EF4-FFF2-40B4-BE49-F238E27FC236}">
                <a16:creationId xmlns:a16="http://schemas.microsoft.com/office/drawing/2014/main" id="{0AF9DD5E-27E8-4FE0-8538-DFF168295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pic>
        <p:nvPicPr>
          <p:cNvPr id="3" name="Picture 2" descr="A picture containing parked, stop, group, street&#10;&#10;Description automatically generated">
            <a:extLst>
              <a:ext uri="{FF2B5EF4-FFF2-40B4-BE49-F238E27FC236}">
                <a16:creationId xmlns:a16="http://schemas.microsoft.com/office/drawing/2014/main" id="{7E1D4B3A-751B-4353-BF7E-0B402D956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CA468-1B60-478D-BB28-1F9300C49C86}"/>
              </a:ext>
            </a:extLst>
          </p:cNvPr>
          <p:cNvSpPr/>
          <p:nvPr/>
        </p:nvSpPr>
        <p:spPr>
          <a:xfrm>
            <a:off x="4162425" y="2771775"/>
            <a:ext cx="4081463" cy="1090613"/>
          </a:xfrm>
          <a:custGeom>
            <a:avLst/>
            <a:gdLst>
              <a:gd name="connsiteX0" fmla="*/ 0 w 4081463"/>
              <a:gd name="connsiteY0" fmla="*/ 585788 h 1090613"/>
              <a:gd name="connsiteX1" fmla="*/ 1023938 w 4081463"/>
              <a:gd name="connsiteY1" fmla="*/ 866775 h 1090613"/>
              <a:gd name="connsiteX2" fmla="*/ 2038350 w 4081463"/>
              <a:gd name="connsiteY2" fmla="*/ 0 h 1090613"/>
              <a:gd name="connsiteX3" fmla="*/ 3062288 w 4081463"/>
              <a:gd name="connsiteY3" fmla="*/ 1090613 h 1090613"/>
              <a:gd name="connsiteX4" fmla="*/ 4081463 w 4081463"/>
              <a:gd name="connsiteY4" fmla="*/ 333375 h 109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1463" h="1090613">
                <a:moveTo>
                  <a:pt x="0" y="585788"/>
                </a:moveTo>
                <a:lnTo>
                  <a:pt x="1023938" y="866775"/>
                </a:lnTo>
                <a:lnTo>
                  <a:pt x="2038350" y="0"/>
                </a:lnTo>
                <a:lnTo>
                  <a:pt x="3062288" y="1090613"/>
                </a:lnTo>
                <a:lnTo>
                  <a:pt x="4081463" y="333375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3854B-3724-44D7-85F6-698B68079958}"/>
              </a:ext>
            </a:extLst>
          </p:cNvPr>
          <p:cNvSpPr txBox="1"/>
          <p:nvPr/>
        </p:nvSpPr>
        <p:spPr>
          <a:xfrm>
            <a:off x="428977" y="304800"/>
            <a:ext cx="115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Do physical handicaps affect people's perceptions of employment qualifications?</a:t>
            </a:r>
          </a:p>
        </p:txBody>
      </p:sp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A9764494-CADE-43AD-8C93-4143218786C4}"/>
              </a:ext>
            </a:extLst>
          </p:cNvPr>
          <p:cNvGraphicFramePr>
            <a:graphicFrameLocks noGrp="1"/>
          </p:cNvGraphicFramePr>
          <p:nvPr/>
        </p:nvGraphicFramePr>
        <p:xfrm>
          <a:off x="3616169" y="6455841"/>
          <a:ext cx="5181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80659668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68874480"/>
                    </a:ext>
                  </a:extLst>
                </a:gridCol>
                <a:gridCol w="1099538">
                  <a:extLst>
                    <a:ext uri="{9D8B030D-6E8A-4147-A177-3AD203B41FA5}">
                      <a16:colId xmlns:a16="http://schemas.microsoft.com/office/drawing/2014/main" val="3419897403"/>
                    </a:ext>
                  </a:extLst>
                </a:gridCol>
                <a:gridCol w="857956">
                  <a:extLst>
                    <a:ext uri="{9D8B030D-6E8A-4147-A177-3AD203B41FA5}">
                      <a16:colId xmlns:a16="http://schemas.microsoft.com/office/drawing/2014/main" val="2991582441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3109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None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Amputee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Crutches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Hearing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Wheelchair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337574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739EA54-0936-48E0-9138-3D045D6C2DCF}"/>
              </a:ext>
            </a:extLst>
          </p:cNvPr>
          <p:cNvSpPr/>
          <p:nvPr/>
        </p:nvSpPr>
        <p:spPr>
          <a:xfrm>
            <a:off x="4066290" y="3264869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A29FA2-96E5-4CF8-A034-55C2189797E9}"/>
              </a:ext>
            </a:extLst>
          </p:cNvPr>
          <p:cNvSpPr/>
          <p:nvPr/>
        </p:nvSpPr>
        <p:spPr>
          <a:xfrm>
            <a:off x="5080702" y="354347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EFC96B-04C6-42F1-B6D3-0AF1469028E9}"/>
              </a:ext>
            </a:extLst>
          </p:cNvPr>
          <p:cNvSpPr/>
          <p:nvPr/>
        </p:nvSpPr>
        <p:spPr>
          <a:xfrm>
            <a:off x="6103624" y="266869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A92A48-B3A7-49EE-BF2F-464C388680D8}"/>
              </a:ext>
            </a:extLst>
          </p:cNvPr>
          <p:cNvSpPr/>
          <p:nvPr/>
        </p:nvSpPr>
        <p:spPr>
          <a:xfrm>
            <a:off x="7128577" y="375816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/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/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𝐴𝑚𝑝𝑢𝑡𝑒𝑒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/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𝐶𝑟𝑢𝑡𝑐h𝑒𝑠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/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𝐻𝑒𝑎𝑟𝑖𝑛𝑔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/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𝑊h𝑒𝑒𝑙𝑐h𝑎𝑖𝑟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blipFill>
                <a:blip r:embed="rId1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10FAAE9-2697-4BE2-8804-4201982A8163}"/>
              </a:ext>
            </a:extLst>
          </p:cNvPr>
          <p:cNvSpPr txBox="1"/>
          <p:nvPr/>
        </p:nvSpPr>
        <p:spPr>
          <a:xfrm>
            <a:off x="428977" y="816455"/>
            <a:ext cx="20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Null 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/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/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/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/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714959A-C523-4B90-9121-2CDD3E168BA4}"/>
              </a:ext>
            </a:extLst>
          </p:cNvPr>
          <p:cNvSpPr/>
          <p:nvPr/>
        </p:nvSpPr>
        <p:spPr>
          <a:xfrm>
            <a:off x="8143558" y="3008822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151D2B-6EAD-4D8D-9E1D-B0EC190BE28A}"/>
              </a:ext>
            </a:extLst>
          </p:cNvPr>
          <p:cNvSpPr txBox="1"/>
          <p:nvPr/>
        </p:nvSpPr>
        <p:spPr>
          <a:xfrm>
            <a:off x="8627309" y="2332759"/>
            <a:ext cx="306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Variation within each group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6F54FF-5EB6-4EC9-80E5-9730456B7A28}"/>
              </a:ext>
            </a:extLst>
          </p:cNvPr>
          <p:cNvSpPr/>
          <p:nvPr/>
        </p:nvSpPr>
        <p:spPr>
          <a:xfrm>
            <a:off x="8331200" y="2517425"/>
            <a:ext cx="327378" cy="90311"/>
          </a:xfrm>
          <a:custGeom>
            <a:avLst/>
            <a:gdLst>
              <a:gd name="connsiteX0" fmla="*/ 327378 w 327378"/>
              <a:gd name="connsiteY0" fmla="*/ 0 h 90311"/>
              <a:gd name="connsiteX1" fmla="*/ 124178 w 327378"/>
              <a:gd name="connsiteY1" fmla="*/ 22578 h 90311"/>
              <a:gd name="connsiteX2" fmla="*/ 0 w 327378"/>
              <a:gd name="connsiteY2" fmla="*/ 90311 h 9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378" h="90311">
                <a:moveTo>
                  <a:pt x="327378" y="0"/>
                </a:moveTo>
                <a:cubicBezTo>
                  <a:pt x="253059" y="3763"/>
                  <a:pt x="178741" y="7526"/>
                  <a:pt x="124178" y="22578"/>
                </a:cubicBezTo>
                <a:cubicBezTo>
                  <a:pt x="69615" y="37630"/>
                  <a:pt x="34807" y="63970"/>
                  <a:pt x="0" y="9031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C4AEF-B0B1-4F82-AF23-8A7863651DAA}"/>
              </a:ext>
            </a:extLst>
          </p:cNvPr>
          <p:cNvSpPr txBox="1"/>
          <p:nvPr/>
        </p:nvSpPr>
        <p:spPr>
          <a:xfrm>
            <a:off x="3247732" y="1815184"/>
            <a:ext cx="36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Variation between sample means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0BE658-EFA1-45E9-ADF4-568FA1C0AED4}"/>
              </a:ext>
            </a:extLst>
          </p:cNvPr>
          <p:cNvSpPr txBox="1"/>
          <p:nvPr/>
        </p:nvSpPr>
        <p:spPr>
          <a:xfrm>
            <a:off x="3256441" y="1829883"/>
            <a:ext cx="36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Next LT Pro" panose="020B0504020202020204" pitchFamily="34" charset="0"/>
              </a:rPr>
              <a:t>Variation between sample means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0FEB4E-8535-4C88-B93B-30E6C91B4B82}"/>
              </a:ext>
            </a:extLst>
          </p:cNvPr>
          <p:cNvSpPr/>
          <p:nvPr/>
        </p:nvSpPr>
        <p:spPr>
          <a:xfrm>
            <a:off x="8143558" y="3008822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6A035F-B6BF-4921-9AAF-DB25237885D6}"/>
              </a:ext>
            </a:extLst>
          </p:cNvPr>
          <p:cNvSpPr txBox="1"/>
          <p:nvPr/>
        </p:nvSpPr>
        <p:spPr>
          <a:xfrm>
            <a:off x="4869300" y="5138237"/>
            <a:ext cx="306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Variation within each group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3388-93A2-4845-9B13-8AB4AF63CFFF}"/>
              </a:ext>
            </a:extLst>
          </p:cNvPr>
          <p:cNvSpPr txBox="1"/>
          <p:nvPr/>
        </p:nvSpPr>
        <p:spPr>
          <a:xfrm>
            <a:off x="4569058" y="4754508"/>
            <a:ext cx="36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Variation between sample means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FE5353-AF08-408E-B74C-2D229DDFB731}"/>
              </a:ext>
            </a:extLst>
          </p:cNvPr>
          <p:cNvCxnSpPr/>
          <p:nvPr/>
        </p:nvCxnSpPr>
        <p:spPr>
          <a:xfrm>
            <a:off x="4569058" y="5123840"/>
            <a:ext cx="3665940" cy="14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A1B754-64BF-4BFF-A022-D634E057E23F}"/>
              </a:ext>
            </a:extLst>
          </p:cNvPr>
          <p:cNvSpPr txBox="1"/>
          <p:nvPr/>
        </p:nvSpPr>
        <p:spPr>
          <a:xfrm>
            <a:off x="8474978" y="4574947"/>
            <a:ext cx="30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hatever it takes" pitchFamily="2" charset="0"/>
              </a:rPr>
              <a:t>When this ratio is large, it is evidence that the population means are not all equal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4A3611-D2D8-4663-9176-A60DF6CA71FA}"/>
              </a:ext>
            </a:extLst>
          </p:cNvPr>
          <p:cNvCxnSpPr>
            <a:cxnSpLocks/>
          </p:cNvCxnSpPr>
          <p:nvPr/>
        </p:nvCxnSpPr>
        <p:spPr>
          <a:xfrm>
            <a:off x="6195064" y="2720066"/>
            <a:ext cx="0" cy="11887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11FF32-F1C5-4D57-A040-814885B5366B}"/>
              </a:ext>
            </a:extLst>
          </p:cNvPr>
          <p:cNvCxnSpPr>
            <a:cxnSpLocks/>
          </p:cNvCxnSpPr>
          <p:nvPr/>
        </p:nvCxnSpPr>
        <p:spPr>
          <a:xfrm>
            <a:off x="7220017" y="3356309"/>
            <a:ext cx="8309" cy="9962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2673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535">
        <p:fade/>
      </p:transition>
    </mc:Choice>
    <mc:Fallback xmlns="">
      <p:transition spd="med" advTm="605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013 0.0708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7084 L -6.25E-7 -3.33333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path" presetSubtype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078 -0.0805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8055 L 2.08333E-7 -3.33333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10833 0.42893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2143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30807 0.40972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2048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01433 0.2099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048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-0.06914 0.2493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1245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9" grpId="0" animBg="1"/>
      <p:bldP spid="27" grpId="0" animBg="1"/>
      <p:bldP spid="28" grpId="0" animBg="1"/>
      <p:bldP spid="29" grpId="0" animBg="1"/>
      <p:bldP spid="25" grpId="0" animBg="1"/>
      <p:bldP spid="25" grpId="1" animBg="1"/>
      <p:bldP spid="30" grpId="0"/>
      <p:bldP spid="30" grpId="1"/>
      <p:bldP spid="30" grpId="2"/>
      <p:bldP spid="31" grpId="0" animBg="1"/>
      <p:bldP spid="31" grpId="1" animBg="1"/>
      <p:bldP spid="33" grpId="0"/>
      <p:bldP spid="33" grpId="1"/>
      <p:bldP spid="33" grpId="2"/>
      <p:bldP spid="44" grpId="0"/>
      <p:bldP spid="44" grpId="1"/>
      <p:bldP spid="45" grpId="0" animBg="1"/>
      <p:bldP spid="45" grpId="1" animBg="1"/>
      <p:bldP spid="45" grpId="2" animBg="1"/>
      <p:bldP spid="45" grpId="3" animBg="1"/>
      <p:bldP spid="45" grpId="4" animBg="1"/>
      <p:bldP spid="46" grpId="0"/>
      <p:bldP spid="47" grpId="0"/>
      <p:bldP spid="16" grpId="0"/>
    </p:bldLst>
  </p:timing>
  <p:extLst>
    <p:ext uri="{E180D4A7-C9FB-4DFB-919C-405C955672EB}">
      <p14:showEvtLst xmlns:p14="http://schemas.microsoft.com/office/powerpoint/2010/main">
        <p14:playEvt time="9" objId="2"/>
        <p14:stopEvt time="60040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B050F-509D-4D3A-B655-B8172C578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pic>
        <p:nvPicPr>
          <p:cNvPr id="32" name="Picture 31" descr="A picture containing text, stop, table, parked&#10;&#10;Description automatically generated">
            <a:extLst>
              <a:ext uri="{FF2B5EF4-FFF2-40B4-BE49-F238E27FC236}">
                <a16:creationId xmlns:a16="http://schemas.microsoft.com/office/drawing/2014/main" id="{0AF9DD5E-27E8-4FE0-8538-DFF168295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97" y="1350431"/>
            <a:ext cx="6641606" cy="510541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CA468-1B60-478D-BB28-1F9300C49C86}"/>
              </a:ext>
            </a:extLst>
          </p:cNvPr>
          <p:cNvSpPr/>
          <p:nvPr/>
        </p:nvSpPr>
        <p:spPr>
          <a:xfrm>
            <a:off x="4162425" y="2771775"/>
            <a:ext cx="4081463" cy="1090613"/>
          </a:xfrm>
          <a:custGeom>
            <a:avLst/>
            <a:gdLst>
              <a:gd name="connsiteX0" fmla="*/ 0 w 4081463"/>
              <a:gd name="connsiteY0" fmla="*/ 585788 h 1090613"/>
              <a:gd name="connsiteX1" fmla="*/ 1023938 w 4081463"/>
              <a:gd name="connsiteY1" fmla="*/ 866775 h 1090613"/>
              <a:gd name="connsiteX2" fmla="*/ 2038350 w 4081463"/>
              <a:gd name="connsiteY2" fmla="*/ 0 h 1090613"/>
              <a:gd name="connsiteX3" fmla="*/ 3062288 w 4081463"/>
              <a:gd name="connsiteY3" fmla="*/ 1090613 h 1090613"/>
              <a:gd name="connsiteX4" fmla="*/ 4081463 w 4081463"/>
              <a:gd name="connsiteY4" fmla="*/ 333375 h 109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1463" h="1090613">
                <a:moveTo>
                  <a:pt x="0" y="585788"/>
                </a:moveTo>
                <a:lnTo>
                  <a:pt x="1023938" y="866775"/>
                </a:lnTo>
                <a:lnTo>
                  <a:pt x="2038350" y="0"/>
                </a:lnTo>
                <a:lnTo>
                  <a:pt x="3062288" y="1090613"/>
                </a:lnTo>
                <a:lnTo>
                  <a:pt x="4081463" y="333375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3854B-3724-44D7-85F6-698B68079958}"/>
              </a:ext>
            </a:extLst>
          </p:cNvPr>
          <p:cNvSpPr txBox="1"/>
          <p:nvPr/>
        </p:nvSpPr>
        <p:spPr>
          <a:xfrm>
            <a:off x="428977" y="304800"/>
            <a:ext cx="115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Do physical handicaps affect people's perceptions of employment qualifications?</a:t>
            </a:r>
          </a:p>
        </p:txBody>
      </p:sp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A9764494-CADE-43AD-8C93-4143218786C4}"/>
              </a:ext>
            </a:extLst>
          </p:cNvPr>
          <p:cNvGraphicFramePr>
            <a:graphicFrameLocks noGrp="1"/>
          </p:cNvGraphicFramePr>
          <p:nvPr/>
        </p:nvGraphicFramePr>
        <p:xfrm>
          <a:off x="3616169" y="6455841"/>
          <a:ext cx="5181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80659668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68874480"/>
                    </a:ext>
                  </a:extLst>
                </a:gridCol>
                <a:gridCol w="1099538">
                  <a:extLst>
                    <a:ext uri="{9D8B030D-6E8A-4147-A177-3AD203B41FA5}">
                      <a16:colId xmlns:a16="http://schemas.microsoft.com/office/drawing/2014/main" val="3419897403"/>
                    </a:ext>
                  </a:extLst>
                </a:gridCol>
                <a:gridCol w="857956">
                  <a:extLst>
                    <a:ext uri="{9D8B030D-6E8A-4147-A177-3AD203B41FA5}">
                      <a16:colId xmlns:a16="http://schemas.microsoft.com/office/drawing/2014/main" val="2991582441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3109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None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Amputee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Crutches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Hearing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venir Next LT Pro" panose="020B0504020202020204" pitchFamily="34" charset="0"/>
                        </a:rPr>
                        <a:t>Wheelchair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337574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739EA54-0936-48E0-9138-3D045D6C2DCF}"/>
              </a:ext>
            </a:extLst>
          </p:cNvPr>
          <p:cNvSpPr/>
          <p:nvPr/>
        </p:nvSpPr>
        <p:spPr>
          <a:xfrm>
            <a:off x="4066290" y="3264869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A29FA2-96E5-4CF8-A034-55C2189797E9}"/>
              </a:ext>
            </a:extLst>
          </p:cNvPr>
          <p:cNvSpPr/>
          <p:nvPr/>
        </p:nvSpPr>
        <p:spPr>
          <a:xfrm>
            <a:off x="5080702" y="354347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EFC96B-04C6-42F1-B6D3-0AF1469028E9}"/>
              </a:ext>
            </a:extLst>
          </p:cNvPr>
          <p:cNvSpPr/>
          <p:nvPr/>
        </p:nvSpPr>
        <p:spPr>
          <a:xfrm>
            <a:off x="6103624" y="266869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A92A48-B3A7-49EE-BF2F-464C388680D8}"/>
              </a:ext>
            </a:extLst>
          </p:cNvPr>
          <p:cNvSpPr/>
          <p:nvPr/>
        </p:nvSpPr>
        <p:spPr>
          <a:xfrm>
            <a:off x="7128577" y="3758165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/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5B16B-7653-4FB5-9938-5A62A01C7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05" y="721627"/>
                <a:ext cx="1012137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/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𝐴𝑚𝑝𝑢𝑡𝑒𝑒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693076-A41D-4F96-80A5-A69831275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0" y="718518"/>
                <a:ext cx="1430520" cy="49019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/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𝐶𝑟𝑢𝑡𝑐h𝑒𝑠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9829A4-F0E1-40A2-906D-86954247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4" y="724122"/>
                <a:ext cx="1423530" cy="461665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/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𝐻𝑒𝑎𝑟𝑖𝑛𝑔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63F4BA-DF19-4C70-BA33-6FCF711C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47" y="718518"/>
                <a:ext cx="1361847" cy="491738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/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𝑊h𝑒𝑒𝑙𝑐h𝑎𝑖𝑟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461E5A-074B-4F6F-9E92-4695C03B0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809" y="716354"/>
                <a:ext cx="1714572" cy="461665"/>
              </a:xfrm>
              <a:prstGeom prst="rect">
                <a:avLst/>
              </a:prstGeom>
              <a:blipFill>
                <a:blip r:embed="rId1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10FAAE9-2697-4BE2-8804-4201982A8163}"/>
              </a:ext>
            </a:extLst>
          </p:cNvPr>
          <p:cNvSpPr txBox="1"/>
          <p:nvPr/>
        </p:nvSpPr>
        <p:spPr>
          <a:xfrm>
            <a:off x="428977" y="816455"/>
            <a:ext cx="20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Null 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/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3715EB-49D9-4D90-9EE0-0730F993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54" y="741410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/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393378-A047-460F-A7A7-769C83E5B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579" y="741409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/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56FD8-E4C6-4CBE-982A-01C8BA175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37" y="748591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/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A47CC6-5DC4-4D5C-A987-9F696772C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47" y="748591"/>
                <a:ext cx="48282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714959A-C523-4B90-9121-2CDD3E168BA4}"/>
              </a:ext>
            </a:extLst>
          </p:cNvPr>
          <p:cNvSpPr/>
          <p:nvPr/>
        </p:nvSpPr>
        <p:spPr>
          <a:xfrm>
            <a:off x="8143558" y="3008822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6A035F-B6BF-4921-9AAF-DB25237885D6}"/>
              </a:ext>
            </a:extLst>
          </p:cNvPr>
          <p:cNvSpPr txBox="1"/>
          <p:nvPr/>
        </p:nvSpPr>
        <p:spPr>
          <a:xfrm>
            <a:off x="4869300" y="5138237"/>
            <a:ext cx="306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Variation within each group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3388-93A2-4845-9B13-8AB4AF63CFFF}"/>
              </a:ext>
            </a:extLst>
          </p:cNvPr>
          <p:cNvSpPr txBox="1"/>
          <p:nvPr/>
        </p:nvSpPr>
        <p:spPr>
          <a:xfrm>
            <a:off x="4569058" y="4754508"/>
            <a:ext cx="36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Variation between sample means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FE5353-AF08-408E-B74C-2D229DDFB731}"/>
              </a:ext>
            </a:extLst>
          </p:cNvPr>
          <p:cNvCxnSpPr/>
          <p:nvPr/>
        </p:nvCxnSpPr>
        <p:spPr>
          <a:xfrm>
            <a:off x="4569058" y="5123840"/>
            <a:ext cx="3665940" cy="14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A1B754-64BF-4BFF-A022-D634E057E23F}"/>
              </a:ext>
            </a:extLst>
          </p:cNvPr>
          <p:cNvSpPr txBox="1"/>
          <p:nvPr/>
        </p:nvSpPr>
        <p:spPr>
          <a:xfrm>
            <a:off x="8474978" y="4574947"/>
            <a:ext cx="30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whatever it takes" pitchFamily="2" charset="0"/>
              </a:rPr>
              <a:t>When this ratio is large, it is evidence that the population means are not all equal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4A3611-D2D8-4663-9176-A60DF6CA71FA}"/>
              </a:ext>
            </a:extLst>
          </p:cNvPr>
          <p:cNvCxnSpPr>
            <a:cxnSpLocks/>
          </p:cNvCxnSpPr>
          <p:nvPr/>
        </p:nvCxnSpPr>
        <p:spPr>
          <a:xfrm>
            <a:off x="6195064" y="2720066"/>
            <a:ext cx="0" cy="11887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11FF32-F1C5-4D57-A040-814885B5366B}"/>
              </a:ext>
            </a:extLst>
          </p:cNvPr>
          <p:cNvCxnSpPr>
            <a:cxnSpLocks/>
          </p:cNvCxnSpPr>
          <p:nvPr/>
        </p:nvCxnSpPr>
        <p:spPr>
          <a:xfrm>
            <a:off x="7220017" y="3008822"/>
            <a:ext cx="0" cy="1745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367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315">
        <p:fade/>
      </p:transition>
    </mc:Choice>
    <mc:Fallback xmlns="">
      <p:transition spd="med" advTm="323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01433 0.2099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048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6914 0.2493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124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9" grpId="0" animBg="1"/>
      <p:bldP spid="27" grpId="0" animBg="1"/>
      <p:bldP spid="28" grpId="0" animBg="1"/>
      <p:bldP spid="29" grpId="0" animBg="1"/>
      <p:bldP spid="25" grpId="0" animBg="1"/>
    </p:bldLst>
  </p:timing>
  <p:extLst>
    <p:ext uri="{E180D4A7-C9FB-4DFB-919C-405C955672EB}">
      <p14:showEvtLst xmlns:p14="http://schemas.microsoft.com/office/powerpoint/2010/main">
        <p14:playEvt time="11" objId="2"/>
        <p14:stopEvt time="30983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5E8BFD-7621-AD42-B2B0-7D78EFCBEBF8}"/>
              </a:ext>
            </a:extLst>
          </p:cNvPr>
          <p:cNvSpPr txBox="1"/>
          <p:nvPr/>
        </p:nvSpPr>
        <p:spPr>
          <a:xfrm>
            <a:off x="0" y="30050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venir Next LT Pro" panose="020B0504020202020204" pitchFamily="34" charset="0"/>
              </a:rPr>
              <a:t>Copyright © 2020 the Statistics Video Project</a:t>
            </a:r>
          </a:p>
        </p:txBody>
      </p:sp>
    </p:spTree>
    <p:extLst>
      <p:ext uri="{BB962C8B-B14F-4D97-AF65-F5344CB8AC3E}">
        <p14:creationId xmlns:p14="http://schemas.microsoft.com/office/powerpoint/2010/main" val="31133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76">
        <p:fade/>
      </p:transition>
    </mc:Choice>
    <mc:Fallback xmlns="">
      <p:transition spd="med" advTm="5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3|1|1|1.6|17.7|3.8|3|7.7|5.2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.8|2.8|4.9|1.8|21.3|2.5|2.8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3|3.6|8.1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6.7|3.5|9.9|6.8|11.1|2.9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7|2.5|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848</Words>
  <Application>Microsoft Macintosh PowerPoint</Application>
  <PresentationFormat>Widescreen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Cambria Math</vt:lpstr>
      <vt:lpstr>whatever it takes</vt:lpstr>
      <vt:lpstr>Office Theme</vt:lpstr>
      <vt:lpstr>Predicting Problematic Internet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Point of Statistics</dc:title>
  <dc:creator>aaronweinberg</dc:creator>
  <cp:lastModifiedBy>Aaron Weinberg</cp:lastModifiedBy>
  <cp:revision>281</cp:revision>
  <dcterms:created xsi:type="dcterms:W3CDTF">2020-06-24T20:15:41Z</dcterms:created>
  <dcterms:modified xsi:type="dcterms:W3CDTF">2024-11-26T14:25:39Z</dcterms:modified>
</cp:coreProperties>
</file>