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59" r:id="rId6"/>
    <p:sldId id="260" r:id="rId7"/>
    <p:sldId id="261"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A999-1B1E-45B1-9714-7F57AA3DFA3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99822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A999-1B1E-45B1-9714-7F57AA3DFA3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86076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A999-1B1E-45B1-9714-7F57AA3DFA3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12252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A999-1B1E-45B1-9714-7F57AA3DFA3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11422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A999-1B1E-45B1-9714-7F57AA3DFA3A}"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191418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A999-1B1E-45B1-9714-7F57AA3DFA3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251598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A999-1B1E-45B1-9714-7F57AA3DFA3A}"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16212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A999-1B1E-45B1-9714-7F57AA3DFA3A}"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26515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A999-1B1E-45B1-9714-7F57AA3DFA3A}"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412854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A999-1B1E-45B1-9714-7F57AA3DFA3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370761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A999-1B1E-45B1-9714-7F57AA3DFA3A}"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E324C-EA68-4A0B-BDA3-B5381EF3F654}" type="slidenum">
              <a:rPr lang="en-US" smtClean="0"/>
              <a:t>‹#›</a:t>
            </a:fld>
            <a:endParaRPr lang="en-US"/>
          </a:p>
        </p:txBody>
      </p:sp>
    </p:spTree>
    <p:extLst>
      <p:ext uri="{BB962C8B-B14F-4D97-AF65-F5344CB8AC3E}">
        <p14:creationId xmlns:p14="http://schemas.microsoft.com/office/powerpoint/2010/main" val="214573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A999-1B1E-45B1-9714-7F57AA3DFA3A}" type="datetimeFigureOut">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E324C-EA68-4A0B-BDA3-B5381EF3F654}" type="slidenum">
              <a:rPr lang="en-US" smtClean="0"/>
              <a:t>‹#›</a:t>
            </a:fld>
            <a:endParaRPr lang="en-US"/>
          </a:p>
        </p:txBody>
      </p:sp>
    </p:spTree>
    <p:extLst>
      <p:ext uri="{BB962C8B-B14F-4D97-AF65-F5344CB8AC3E}">
        <p14:creationId xmlns:p14="http://schemas.microsoft.com/office/powerpoint/2010/main" val="18761741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2211-DDBE-4FD4-A7F2-D80645D300BE}"/>
              </a:ext>
            </a:extLst>
          </p:cNvPr>
          <p:cNvSpPr>
            <a:spLocks noGrp="1"/>
          </p:cNvSpPr>
          <p:nvPr>
            <p:ph type="ctrTitle"/>
          </p:nvPr>
        </p:nvSpPr>
        <p:spPr/>
        <p:txBody>
          <a:bodyPr>
            <a:noAutofit/>
          </a:bodyPr>
          <a:lstStyle/>
          <a:p>
            <a:r>
              <a:rPr lang="en-US" sz="4400" dirty="0"/>
              <a:t>Yelp Restaurant Reviews:</a:t>
            </a:r>
            <a:br>
              <a:rPr lang="en-US" sz="4400" dirty="0"/>
            </a:br>
            <a:r>
              <a:rPr lang="en-US" sz="4400" dirty="0"/>
              <a:t>Natural Language Processing, Topic Modeling, and Machine Learning with Apache Spark</a:t>
            </a:r>
          </a:p>
        </p:txBody>
      </p:sp>
      <p:sp>
        <p:nvSpPr>
          <p:cNvPr id="3" name="Subtitle 2">
            <a:extLst>
              <a:ext uri="{FF2B5EF4-FFF2-40B4-BE49-F238E27FC236}">
                <a16:creationId xmlns:a16="http://schemas.microsoft.com/office/drawing/2014/main" id="{FA0AE629-C248-49FA-B8A1-C72B625479C3}"/>
              </a:ext>
            </a:extLst>
          </p:cNvPr>
          <p:cNvSpPr>
            <a:spLocks noGrp="1"/>
          </p:cNvSpPr>
          <p:nvPr>
            <p:ph type="subTitle" idx="1"/>
          </p:nvPr>
        </p:nvSpPr>
        <p:spPr/>
        <p:txBody>
          <a:bodyPr/>
          <a:lstStyle/>
          <a:p>
            <a:r>
              <a:rPr lang="en-US" dirty="0"/>
              <a:t>DATA 603: Big Data</a:t>
            </a:r>
          </a:p>
          <a:p>
            <a:r>
              <a:rPr lang="en-US" dirty="0"/>
              <a:t>Aaron Tan</a:t>
            </a:r>
          </a:p>
        </p:txBody>
      </p:sp>
    </p:spTree>
    <p:extLst>
      <p:ext uri="{BB962C8B-B14F-4D97-AF65-F5344CB8AC3E}">
        <p14:creationId xmlns:p14="http://schemas.microsoft.com/office/powerpoint/2010/main" val="314509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D3EF-E99B-41C8-A90D-8B255598503F}"/>
              </a:ext>
            </a:extLst>
          </p:cNvPr>
          <p:cNvSpPr>
            <a:spLocks noGrp="1"/>
          </p:cNvSpPr>
          <p:nvPr>
            <p:ph type="title"/>
          </p:nvPr>
        </p:nvSpPr>
        <p:spPr/>
        <p:txBody>
          <a:bodyPr/>
          <a:lstStyle/>
          <a:p>
            <a:r>
              <a:rPr lang="en-US" dirty="0"/>
              <a:t>Random Forest</a:t>
            </a:r>
          </a:p>
        </p:txBody>
      </p:sp>
      <p:sp>
        <p:nvSpPr>
          <p:cNvPr id="5" name="Content Placeholder 4">
            <a:extLst>
              <a:ext uri="{FF2B5EF4-FFF2-40B4-BE49-F238E27FC236}">
                <a16:creationId xmlns:a16="http://schemas.microsoft.com/office/drawing/2014/main" id="{7C40A3A6-928E-4F2F-A2C7-DBFAD718FDE3}"/>
              </a:ext>
            </a:extLst>
          </p:cNvPr>
          <p:cNvSpPr>
            <a:spLocks noGrp="1"/>
          </p:cNvSpPr>
          <p:nvPr>
            <p:ph idx="1"/>
          </p:nvPr>
        </p:nvSpPr>
        <p:spPr/>
        <p:txBody>
          <a:bodyPr/>
          <a:lstStyle/>
          <a:p>
            <a:r>
              <a:rPr lang="en-US" dirty="0"/>
              <a:t>Feature importances should similarly correspond to the tokens associated with predicting one vs. five-star reviews</a:t>
            </a:r>
          </a:p>
          <a:p>
            <a:r>
              <a:rPr lang="en-US" dirty="0"/>
              <a:t>Default settings: </a:t>
            </a:r>
            <a:r>
              <a:rPr lang="en-US" dirty="0" err="1"/>
              <a:t>maxDepth</a:t>
            </a:r>
            <a:r>
              <a:rPr lang="en-US" dirty="0"/>
              <a:t> = 5, </a:t>
            </a:r>
            <a:r>
              <a:rPr lang="en-US" dirty="0" err="1"/>
              <a:t>numTrees</a:t>
            </a:r>
            <a:r>
              <a:rPr lang="en-US" dirty="0"/>
              <a:t> = 20</a:t>
            </a:r>
          </a:p>
          <a:p>
            <a:r>
              <a:rPr lang="en-US" dirty="0"/>
              <a:t>81% train accuracy, 81% test accuracy – not as accurate as the logistic regression model</a:t>
            </a:r>
          </a:p>
        </p:txBody>
      </p:sp>
    </p:spTree>
    <p:extLst>
      <p:ext uri="{BB962C8B-B14F-4D97-AF65-F5344CB8AC3E}">
        <p14:creationId xmlns:p14="http://schemas.microsoft.com/office/powerpoint/2010/main" val="241580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A96A40-0D8F-4076-B811-950B1A9BF462}"/>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AB42295F-6952-47CD-AA18-C644B1C0DA91}"/>
              </a:ext>
            </a:extLst>
          </p:cNvPr>
          <p:cNvSpPr>
            <a:spLocks noGrp="1"/>
          </p:cNvSpPr>
          <p:nvPr>
            <p:ph sz="half" idx="1"/>
          </p:nvPr>
        </p:nvSpPr>
        <p:spPr/>
        <p:txBody>
          <a:bodyPr/>
          <a:lstStyle/>
          <a:p>
            <a:r>
              <a:rPr lang="en-US" dirty="0"/>
              <a:t>Ordered by feature importance</a:t>
            </a:r>
          </a:p>
          <a:p>
            <a:r>
              <a:rPr lang="en-US" dirty="0"/>
              <a:t>However, because of the random forest design, there are neutral tokens (e.g., “atmosphere”), and tokens are not explicitly associated with one vs. five-star reviews</a:t>
            </a:r>
          </a:p>
        </p:txBody>
      </p:sp>
      <p:pic>
        <p:nvPicPr>
          <p:cNvPr id="10" name="Content Placeholder 9">
            <a:extLst>
              <a:ext uri="{FF2B5EF4-FFF2-40B4-BE49-F238E27FC236}">
                <a16:creationId xmlns:a16="http://schemas.microsoft.com/office/drawing/2014/main" id="{B1799DBB-6077-4F32-845E-BB1A6E0EF5A8}"/>
              </a:ext>
            </a:extLst>
          </p:cNvPr>
          <p:cNvPicPr>
            <a:picLocks noGrp="1" noChangeAspect="1"/>
          </p:cNvPicPr>
          <p:nvPr>
            <p:ph sz="half" idx="2"/>
          </p:nvPr>
        </p:nvPicPr>
        <p:blipFill>
          <a:blip r:embed="rId2"/>
          <a:stretch>
            <a:fillRect/>
          </a:stretch>
        </p:blipFill>
        <p:spPr>
          <a:xfrm>
            <a:off x="6172200" y="2122401"/>
            <a:ext cx="5181600" cy="3757786"/>
          </a:xfrm>
        </p:spPr>
      </p:pic>
    </p:spTree>
    <p:extLst>
      <p:ext uri="{BB962C8B-B14F-4D97-AF65-F5344CB8AC3E}">
        <p14:creationId xmlns:p14="http://schemas.microsoft.com/office/powerpoint/2010/main" val="251542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65A014-7F8B-4EBB-861F-1269E8C5AD16}"/>
              </a:ext>
            </a:extLst>
          </p:cNvPr>
          <p:cNvSpPr>
            <a:spLocks noGrp="1"/>
          </p:cNvSpPr>
          <p:nvPr>
            <p:ph type="title"/>
          </p:nvPr>
        </p:nvSpPr>
        <p:spPr/>
        <p:txBody>
          <a:bodyPr/>
          <a:lstStyle/>
          <a:p>
            <a:r>
              <a:rPr lang="en-US" dirty="0"/>
              <a:t>Discussion</a:t>
            </a:r>
          </a:p>
        </p:txBody>
      </p:sp>
      <p:sp>
        <p:nvSpPr>
          <p:cNvPr id="8" name="Content Placeholder 7">
            <a:extLst>
              <a:ext uri="{FF2B5EF4-FFF2-40B4-BE49-F238E27FC236}">
                <a16:creationId xmlns:a16="http://schemas.microsoft.com/office/drawing/2014/main" id="{B7E93718-965E-4156-ABC3-C4D80AB56740}"/>
              </a:ext>
            </a:extLst>
          </p:cNvPr>
          <p:cNvSpPr>
            <a:spLocks noGrp="1"/>
          </p:cNvSpPr>
          <p:nvPr>
            <p:ph idx="1"/>
          </p:nvPr>
        </p:nvSpPr>
        <p:spPr/>
        <p:txBody>
          <a:bodyPr>
            <a:normAutofit fontScale="85000" lnSpcReduction="10000"/>
          </a:bodyPr>
          <a:lstStyle/>
          <a:p>
            <a:r>
              <a:rPr lang="en-US" dirty="0"/>
              <a:t>This project definitely requires distributed computing to complete in full</a:t>
            </a:r>
          </a:p>
          <a:p>
            <a:pPr lvl="1"/>
            <a:r>
              <a:rPr lang="en-US" dirty="0"/>
              <a:t>For only 4% of the original dataset, vectorization takes ~20 minutes, fitting a logistic regression model takes ~10 minutes, random forest takes ~40 minutes</a:t>
            </a:r>
          </a:p>
          <a:p>
            <a:r>
              <a:rPr lang="en-US" dirty="0"/>
              <a:t>Limitations</a:t>
            </a:r>
          </a:p>
          <a:p>
            <a:pPr lvl="1"/>
            <a:r>
              <a:rPr lang="en-US" dirty="0"/>
              <a:t>The results are still pretty generic. Obviously, a restaurant owner would want to avoid being “horrible” and try being “awesome.” Should continue to play with </a:t>
            </a:r>
            <a:r>
              <a:rPr lang="en-US" dirty="0" err="1"/>
              <a:t>minDF</a:t>
            </a:r>
            <a:r>
              <a:rPr lang="en-US" dirty="0"/>
              <a:t> and </a:t>
            </a:r>
            <a:r>
              <a:rPr lang="en-US" dirty="0" err="1"/>
              <a:t>maxDF</a:t>
            </a:r>
            <a:endParaRPr lang="en-US" dirty="0"/>
          </a:p>
          <a:p>
            <a:pPr lvl="1"/>
            <a:r>
              <a:rPr lang="en-US" dirty="0"/>
              <a:t>Logistic regression fails to capture the non-linearities of language, random forest has lower accuracy. Could something like LSTM provide similar results?</a:t>
            </a:r>
          </a:p>
          <a:p>
            <a:r>
              <a:rPr lang="en-US" dirty="0"/>
              <a:t>Future directions</a:t>
            </a:r>
          </a:p>
          <a:p>
            <a:pPr lvl="1"/>
            <a:r>
              <a:rPr lang="en-US" dirty="0"/>
              <a:t>Use POS-tagging to filter out irrelevant bigrams and only keep meaningful phrases and entities</a:t>
            </a:r>
          </a:p>
          <a:p>
            <a:pPr lvl="1"/>
            <a:r>
              <a:rPr lang="en-US" dirty="0"/>
              <a:t>Implement cross validation + grid search to optimize model hyperparameters</a:t>
            </a:r>
          </a:p>
        </p:txBody>
      </p:sp>
    </p:spTree>
    <p:extLst>
      <p:ext uri="{BB962C8B-B14F-4D97-AF65-F5344CB8AC3E}">
        <p14:creationId xmlns:p14="http://schemas.microsoft.com/office/powerpoint/2010/main" val="221886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A2D4D7-2F4A-4E39-99A4-5D111F8083C3}"/>
              </a:ext>
            </a:extLst>
          </p:cNvPr>
          <p:cNvPicPr>
            <a:picLocks noChangeAspect="1"/>
          </p:cNvPicPr>
          <p:nvPr/>
        </p:nvPicPr>
        <p:blipFill>
          <a:blip r:embed="rId2"/>
          <a:stretch>
            <a:fillRect/>
          </a:stretch>
        </p:blipFill>
        <p:spPr>
          <a:xfrm>
            <a:off x="0" y="-4447"/>
            <a:ext cx="12192000" cy="2064705"/>
          </a:xfrm>
          <a:prstGeom prst="rect">
            <a:avLst/>
          </a:prstGeom>
        </p:spPr>
      </p:pic>
      <p:sp>
        <p:nvSpPr>
          <p:cNvPr id="3" name="Content Placeholder 2">
            <a:extLst>
              <a:ext uri="{FF2B5EF4-FFF2-40B4-BE49-F238E27FC236}">
                <a16:creationId xmlns:a16="http://schemas.microsoft.com/office/drawing/2014/main" id="{83601075-50D2-40CC-8A33-7BB088799065}"/>
              </a:ext>
            </a:extLst>
          </p:cNvPr>
          <p:cNvSpPr>
            <a:spLocks noGrp="1"/>
          </p:cNvSpPr>
          <p:nvPr>
            <p:ph idx="1"/>
          </p:nvPr>
        </p:nvSpPr>
        <p:spPr>
          <a:xfrm>
            <a:off x="838200" y="2614553"/>
            <a:ext cx="10515600" cy="3747132"/>
          </a:xfrm>
        </p:spPr>
        <p:txBody>
          <a:bodyPr>
            <a:normAutofit fontScale="77500" lnSpcReduction="20000"/>
          </a:bodyPr>
          <a:lstStyle/>
          <a:p>
            <a:r>
              <a:rPr lang="en-US" dirty="0"/>
              <a:t>5.89 GB and contains 8,021,122 reviews</a:t>
            </a:r>
          </a:p>
          <a:p>
            <a:r>
              <a:rPr lang="en-US" dirty="0"/>
              <a:t>After filtering, 5,055,992 restaurant reviews</a:t>
            </a:r>
          </a:p>
          <a:p>
            <a:r>
              <a:rPr lang="en-US" dirty="0"/>
              <a:t>After filtering, 1,256,088 one or five-star restaurant reviews</a:t>
            </a:r>
          </a:p>
          <a:p>
            <a:pPr lvl="1"/>
            <a:r>
              <a:rPr lang="en-US" dirty="0"/>
              <a:t>For greater contrast in modeling</a:t>
            </a:r>
          </a:p>
          <a:p>
            <a:r>
              <a:rPr lang="en-US" dirty="0"/>
              <a:t>Example:</a:t>
            </a:r>
          </a:p>
          <a:p>
            <a:pPr lvl="1"/>
            <a:r>
              <a:rPr lang="en-US" dirty="0">
                <a:latin typeface="Courier New" panose="02070309020205020404" pitchFamily="49" charset="0"/>
                <a:cs typeface="Courier New" panose="02070309020205020404" pitchFamily="49" charset="0"/>
              </a:rPr>
              <a:t>[Row(text='! The food is very tasty!  Every dish we have savored with my family has been simply spectacular!  Totally delighted with this place!\n Oysters and </a:t>
            </a:r>
            <a:r>
              <a:rPr lang="en-US" dirty="0" err="1">
                <a:latin typeface="Courier New" panose="02070309020205020404" pitchFamily="49" charset="0"/>
                <a:cs typeface="Courier New" panose="02070309020205020404" pitchFamily="49" charset="0"/>
              </a:rPr>
              <a:t>aguachiles</a:t>
            </a:r>
            <a:r>
              <a:rPr lang="en-US" dirty="0">
                <a:latin typeface="Courier New" panose="02070309020205020404" pitchFamily="49" charset="0"/>
                <a:cs typeface="Courier New" panose="02070309020205020404" pitchFamily="49" charset="0"/>
              </a:rPr>
              <a:t> !!  Omg a delight !!!', stars='5.0', </a:t>
            </a:r>
            <a:r>
              <a:rPr lang="en-US" dirty="0" err="1">
                <a:latin typeface="Courier New" panose="02070309020205020404" pitchFamily="49" charset="0"/>
                <a:cs typeface="Courier New" panose="02070309020205020404" pitchFamily="49" charset="0"/>
              </a:rPr>
              <a:t>categoryIndex</a:t>
            </a:r>
            <a:r>
              <a:rPr lang="en-US" dirty="0">
                <a:latin typeface="Courier New" panose="02070309020205020404" pitchFamily="49" charset="0"/>
                <a:cs typeface="Courier New" panose="02070309020205020404" pitchFamily="49" charset="0"/>
              </a:rPr>
              <a:t>=1.0)]</a:t>
            </a:r>
          </a:p>
          <a:p>
            <a:r>
              <a:rPr lang="en-US" dirty="0">
                <a:latin typeface="+mj-lt"/>
                <a:cs typeface="Courier New" panose="02070309020205020404" pitchFamily="49" charset="0"/>
              </a:rPr>
              <a:t>To make it computationally tractable on my local machine, I worked with 25% of this filtered data, 314,693 reviews, or ~4% of the original dataset, or ~230 MB</a:t>
            </a:r>
          </a:p>
          <a:p>
            <a:pPr lvl="1"/>
            <a:r>
              <a:rPr lang="en-US" dirty="0">
                <a:latin typeface="+mj-lt"/>
                <a:cs typeface="Courier New" panose="02070309020205020404" pitchFamily="49" charset="0"/>
              </a:rPr>
              <a:t>Not 500 MB, but NLP processing is very computationally expensive</a:t>
            </a:r>
          </a:p>
        </p:txBody>
      </p:sp>
    </p:spTree>
    <p:extLst>
      <p:ext uri="{BB962C8B-B14F-4D97-AF65-F5344CB8AC3E}">
        <p14:creationId xmlns:p14="http://schemas.microsoft.com/office/powerpoint/2010/main" val="341329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B73-5D55-4C5F-ACD3-71D76261DD20}"/>
              </a:ext>
            </a:extLst>
          </p:cNvPr>
          <p:cNvSpPr>
            <a:spLocks noGrp="1"/>
          </p:cNvSpPr>
          <p:nvPr>
            <p:ph type="title"/>
          </p:nvPr>
        </p:nvSpPr>
        <p:spPr/>
        <p:txBody>
          <a:bodyPr>
            <a:noAutofit/>
          </a:bodyPr>
          <a:lstStyle/>
          <a:p>
            <a:r>
              <a:rPr lang="en-US" sz="3200" dirty="0"/>
              <a:t>Research Question: What linguistic features are associated with one vs. five-star restaurant reviews?</a:t>
            </a:r>
          </a:p>
        </p:txBody>
      </p:sp>
      <p:sp>
        <p:nvSpPr>
          <p:cNvPr id="3" name="Content Placeholder 2">
            <a:extLst>
              <a:ext uri="{FF2B5EF4-FFF2-40B4-BE49-F238E27FC236}">
                <a16:creationId xmlns:a16="http://schemas.microsoft.com/office/drawing/2014/main" id="{FA30996F-64E0-4F1F-8735-E60763B523C7}"/>
              </a:ext>
            </a:extLst>
          </p:cNvPr>
          <p:cNvSpPr>
            <a:spLocks noGrp="1"/>
          </p:cNvSpPr>
          <p:nvPr>
            <p:ph idx="1"/>
          </p:nvPr>
        </p:nvSpPr>
        <p:spPr/>
        <p:txBody>
          <a:bodyPr/>
          <a:lstStyle/>
          <a:p>
            <a:r>
              <a:rPr lang="en-US" dirty="0"/>
              <a:t>If successful, this model should output meaningful, insightful, and salient features that could aid restaurant owners in making changes to avoid getting one-star reviews and acquire more five-star reviews.</a:t>
            </a:r>
          </a:p>
        </p:txBody>
      </p:sp>
      <p:pic>
        <p:nvPicPr>
          <p:cNvPr id="5" name="Picture 4">
            <a:extLst>
              <a:ext uri="{FF2B5EF4-FFF2-40B4-BE49-F238E27FC236}">
                <a16:creationId xmlns:a16="http://schemas.microsoft.com/office/drawing/2014/main" id="{0B6BBC3A-9E29-48C6-A3BB-209A8966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548" y="3622492"/>
            <a:ext cx="5102903" cy="2870383"/>
          </a:xfrm>
          <a:prstGeom prst="rect">
            <a:avLst/>
          </a:prstGeom>
        </p:spPr>
      </p:pic>
    </p:spTree>
    <p:extLst>
      <p:ext uri="{BB962C8B-B14F-4D97-AF65-F5344CB8AC3E}">
        <p14:creationId xmlns:p14="http://schemas.microsoft.com/office/powerpoint/2010/main" val="396770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FCAB-FD49-4B39-8724-48E43268B3FB}"/>
              </a:ext>
            </a:extLst>
          </p:cNvPr>
          <p:cNvSpPr>
            <a:spLocks noGrp="1"/>
          </p:cNvSpPr>
          <p:nvPr>
            <p:ph type="title"/>
          </p:nvPr>
        </p:nvSpPr>
        <p:spPr/>
        <p:txBody>
          <a:bodyPr/>
          <a:lstStyle/>
          <a:p>
            <a:r>
              <a:rPr lang="en-US" dirty="0"/>
              <a:t>NLP Preprocessing</a:t>
            </a:r>
          </a:p>
        </p:txBody>
      </p:sp>
      <p:sp>
        <p:nvSpPr>
          <p:cNvPr id="4" name="Content Placeholder 3">
            <a:extLst>
              <a:ext uri="{FF2B5EF4-FFF2-40B4-BE49-F238E27FC236}">
                <a16:creationId xmlns:a16="http://schemas.microsoft.com/office/drawing/2014/main" id="{7263DA52-631F-4E97-B59F-7C48112600BE}"/>
              </a:ext>
            </a:extLst>
          </p:cNvPr>
          <p:cNvSpPr>
            <a:spLocks noGrp="1"/>
          </p:cNvSpPr>
          <p:nvPr>
            <p:ph sz="half" idx="1"/>
          </p:nvPr>
        </p:nvSpPr>
        <p:spPr/>
        <p:txBody>
          <a:bodyPr/>
          <a:lstStyle/>
          <a:p>
            <a:r>
              <a:rPr lang="en-US" dirty="0"/>
              <a:t>Tokenization</a:t>
            </a:r>
          </a:p>
          <a:p>
            <a:r>
              <a:rPr lang="en-US" dirty="0"/>
              <a:t>Normalization</a:t>
            </a:r>
          </a:p>
          <a:p>
            <a:r>
              <a:rPr lang="en-US" dirty="0"/>
              <a:t>Lemmatization</a:t>
            </a:r>
          </a:p>
          <a:p>
            <a:r>
              <a:rPr lang="en-US" dirty="0"/>
              <a:t>Stopword removal</a:t>
            </a:r>
          </a:p>
          <a:p>
            <a:r>
              <a:rPr lang="en-US" dirty="0"/>
              <a:t>Unigram + bigram model</a:t>
            </a:r>
          </a:p>
          <a:p>
            <a:r>
              <a:rPr lang="en-US" dirty="0"/>
              <a:t>Finisher</a:t>
            </a:r>
          </a:p>
        </p:txBody>
      </p:sp>
      <p:pic>
        <p:nvPicPr>
          <p:cNvPr id="9" name="Content Placeholder 8">
            <a:extLst>
              <a:ext uri="{FF2B5EF4-FFF2-40B4-BE49-F238E27FC236}">
                <a16:creationId xmlns:a16="http://schemas.microsoft.com/office/drawing/2014/main" id="{883FB344-7114-4943-A4AC-3DD7542D2C3F}"/>
              </a:ext>
            </a:extLst>
          </p:cNvPr>
          <p:cNvPicPr>
            <a:picLocks noGrp="1" noChangeAspect="1"/>
          </p:cNvPicPr>
          <p:nvPr>
            <p:ph sz="half" idx="2"/>
          </p:nvPr>
        </p:nvPicPr>
        <p:blipFill>
          <a:blip r:embed="rId2"/>
          <a:stretch>
            <a:fillRect/>
          </a:stretch>
        </p:blipFill>
        <p:spPr>
          <a:xfrm>
            <a:off x="6481762" y="1825625"/>
            <a:ext cx="4872038" cy="3171825"/>
          </a:xfrm>
        </p:spPr>
      </p:pic>
    </p:spTree>
    <p:extLst>
      <p:ext uri="{BB962C8B-B14F-4D97-AF65-F5344CB8AC3E}">
        <p14:creationId xmlns:p14="http://schemas.microsoft.com/office/powerpoint/2010/main" val="48798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9B2912-9765-4C69-9090-B7BB52E78EC7}"/>
              </a:ext>
            </a:extLst>
          </p:cNvPr>
          <p:cNvSpPr>
            <a:spLocks noGrp="1"/>
          </p:cNvSpPr>
          <p:nvPr>
            <p:ph type="title"/>
          </p:nvPr>
        </p:nvSpPr>
        <p:spPr/>
        <p:txBody>
          <a:bodyPr/>
          <a:lstStyle/>
          <a:p>
            <a:r>
              <a:rPr lang="en-US" dirty="0"/>
              <a:t>Example of a Preprocessed Review</a:t>
            </a:r>
          </a:p>
        </p:txBody>
      </p:sp>
      <p:pic>
        <p:nvPicPr>
          <p:cNvPr id="8" name="Content Placeholder 7">
            <a:extLst>
              <a:ext uri="{FF2B5EF4-FFF2-40B4-BE49-F238E27FC236}">
                <a16:creationId xmlns:a16="http://schemas.microsoft.com/office/drawing/2014/main" id="{F475F769-5CBF-4EC9-8C52-D42128920AF6}"/>
              </a:ext>
            </a:extLst>
          </p:cNvPr>
          <p:cNvPicPr>
            <a:picLocks noGrp="1" noChangeAspect="1"/>
          </p:cNvPicPr>
          <p:nvPr>
            <p:ph idx="1"/>
          </p:nvPr>
        </p:nvPicPr>
        <p:blipFill>
          <a:blip r:embed="rId2"/>
          <a:stretch>
            <a:fillRect/>
          </a:stretch>
        </p:blipFill>
        <p:spPr>
          <a:xfrm>
            <a:off x="838200" y="2906948"/>
            <a:ext cx="10515600" cy="2188692"/>
          </a:xfrm>
        </p:spPr>
      </p:pic>
    </p:spTree>
    <p:extLst>
      <p:ext uri="{BB962C8B-B14F-4D97-AF65-F5344CB8AC3E}">
        <p14:creationId xmlns:p14="http://schemas.microsoft.com/office/powerpoint/2010/main" val="127167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F5E-7D0E-4A91-AA5D-6A95279D5E63}"/>
              </a:ext>
            </a:extLst>
          </p:cNvPr>
          <p:cNvSpPr>
            <a:spLocks noGrp="1"/>
          </p:cNvSpPr>
          <p:nvPr>
            <p:ph type="title"/>
          </p:nvPr>
        </p:nvSpPr>
        <p:spPr/>
        <p:txBody>
          <a:bodyPr/>
          <a:lstStyle/>
          <a:p>
            <a:r>
              <a:rPr lang="en-US" dirty="0"/>
              <a:t>Vectorization</a:t>
            </a:r>
          </a:p>
        </p:txBody>
      </p:sp>
      <p:sp>
        <p:nvSpPr>
          <p:cNvPr id="3" name="Content Placeholder 2">
            <a:extLst>
              <a:ext uri="{FF2B5EF4-FFF2-40B4-BE49-F238E27FC236}">
                <a16:creationId xmlns:a16="http://schemas.microsoft.com/office/drawing/2014/main" id="{2129EBE0-69D8-4263-A5E8-ED375C104958}"/>
              </a:ext>
            </a:extLst>
          </p:cNvPr>
          <p:cNvSpPr>
            <a:spLocks noGrp="1"/>
          </p:cNvSpPr>
          <p:nvPr>
            <p:ph sz="half" idx="1"/>
          </p:nvPr>
        </p:nvSpPr>
        <p:spPr/>
        <p:txBody>
          <a:bodyPr>
            <a:normAutofit fontScale="77500" lnSpcReduction="20000"/>
          </a:bodyPr>
          <a:lstStyle/>
          <a:p>
            <a:r>
              <a:rPr lang="en-US" dirty="0"/>
              <a:t>Count vectorization</a:t>
            </a:r>
          </a:p>
          <a:p>
            <a:pPr lvl="1"/>
            <a:r>
              <a:rPr lang="en-US" dirty="0" err="1"/>
              <a:t>minDF</a:t>
            </a:r>
            <a:r>
              <a:rPr lang="en-US" dirty="0"/>
              <a:t> = 0.01, </a:t>
            </a:r>
            <a:r>
              <a:rPr lang="en-US" dirty="0" err="1"/>
              <a:t>maxDF</a:t>
            </a:r>
            <a:r>
              <a:rPr lang="en-US" dirty="0"/>
              <a:t> = 0.1 to exclude tokens that are too common and not useful (e.g., tasty) or too esoteric</a:t>
            </a:r>
          </a:p>
          <a:p>
            <a:r>
              <a:rPr lang="en-US" dirty="0"/>
              <a:t>Term Frequency-Inverse Document Frequency</a:t>
            </a:r>
          </a:p>
          <a:p>
            <a:pPr lvl="1"/>
            <a:r>
              <a:rPr lang="en-US" dirty="0"/>
              <a:t>“The TF–IDF value increases proportionally to the number of times a word appears in the document and is offset by the number of documents in the corpus that contain the word, which helps to adjust for the fact that some words appear more frequently in general.”</a:t>
            </a:r>
          </a:p>
          <a:p>
            <a:pPr lvl="1"/>
            <a:r>
              <a:rPr lang="en-US" dirty="0" err="1"/>
              <a:t>Deweights</a:t>
            </a:r>
            <a:r>
              <a:rPr lang="en-US" dirty="0"/>
              <a:t> words in proportion to how many documents they appear in</a:t>
            </a:r>
          </a:p>
          <a:p>
            <a:r>
              <a:rPr lang="en-US" dirty="0"/>
              <a:t>Vocabulary size = 787</a:t>
            </a:r>
          </a:p>
        </p:txBody>
      </p:sp>
      <p:pic>
        <p:nvPicPr>
          <p:cNvPr id="6" name="Content Placeholder 5">
            <a:extLst>
              <a:ext uri="{FF2B5EF4-FFF2-40B4-BE49-F238E27FC236}">
                <a16:creationId xmlns:a16="http://schemas.microsoft.com/office/drawing/2014/main" id="{EFD476B3-D2FC-4972-A767-938F4842BE81}"/>
              </a:ext>
            </a:extLst>
          </p:cNvPr>
          <p:cNvPicPr>
            <a:picLocks noGrp="1" noChangeAspect="1"/>
          </p:cNvPicPr>
          <p:nvPr>
            <p:ph sz="half" idx="2"/>
          </p:nvPr>
        </p:nvPicPr>
        <p:blipFill>
          <a:blip r:embed="rId2"/>
          <a:stretch>
            <a:fillRect/>
          </a:stretch>
        </p:blipFill>
        <p:spPr>
          <a:xfrm>
            <a:off x="6172200" y="2168146"/>
            <a:ext cx="5181600" cy="3666296"/>
          </a:xfrm>
        </p:spPr>
      </p:pic>
    </p:spTree>
    <p:extLst>
      <p:ext uri="{BB962C8B-B14F-4D97-AF65-F5344CB8AC3E}">
        <p14:creationId xmlns:p14="http://schemas.microsoft.com/office/powerpoint/2010/main" val="267348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1122-5879-4634-9FBF-F591C91E694E}"/>
              </a:ext>
            </a:extLst>
          </p:cNvPr>
          <p:cNvSpPr>
            <a:spLocks noGrp="1"/>
          </p:cNvSpPr>
          <p:nvPr>
            <p:ph type="title"/>
          </p:nvPr>
        </p:nvSpPr>
        <p:spPr/>
        <p:txBody>
          <a:bodyPr/>
          <a:lstStyle/>
          <a:p>
            <a:r>
              <a:rPr lang="en-US" dirty="0"/>
              <a:t>Exploratory LDA Topic Modeling</a:t>
            </a:r>
          </a:p>
        </p:txBody>
      </p:sp>
      <p:sp>
        <p:nvSpPr>
          <p:cNvPr id="3" name="Content Placeholder 2">
            <a:extLst>
              <a:ext uri="{FF2B5EF4-FFF2-40B4-BE49-F238E27FC236}">
                <a16:creationId xmlns:a16="http://schemas.microsoft.com/office/drawing/2014/main" id="{3F8044B0-A4AF-43A3-BEEF-BF263EFE9BD2}"/>
              </a:ext>
            </a:extLst>
          </p:cNvPr>
          <p:cNvSpPr>
            <a:spLocks noGrp="1"/>
          </p:cNvSpPr>
          <p:nvPr>
            <p:ph idx="1"/>
          </p:nvPr>
        </p:nvSpPr>
        <p:spPr>
          <a:xfrm>
            <a:off x="838200" y="1825625"/>
            <a:ext cx="10515600" cy="1325563"/>
          </a:xfrm>
        </p:spPr>
        <p:txBody>
          <a:bodyPr>
            <a:normAutofit lnSpcReduction="10000"/>
          </a:bodyPr>
          <a:lstStyle/>
          <a:p>
            <a:r>
              <a:rPr lang="en-US" dirty="0"/>
              <a:t>10 topics</a:t>
            </a:r>
          </a:p>
          <a:p>
            <a:r>
              <a:rPr lang="en-US" dirty="0"/>
              <a:t>Not very useful since topics are not correlated with one vs. five-star reviews</a:t>
            </a:r>
          </a:p>
        </p:txBody>
      </p:sp>
      <p:pic>
        <p:nvPicPr>
          <p:cNvPr id="5" name="Picture 4">
            <a:extLst>
              <a:ext uri="{FF2B5EF4-FFF2-40B4-BE49-F238E27FC236}">
                <a16:creationId xmlns:a16="http://schemas.microsoft.com/office/drawing/2014/main" id="{D970A1BA-A4D4-4914-B6FB-BA2D801B673B}"/>
              </a:ext>
            </a:extLst>
          </p:cNvPr>
          <p:cNvPicPr>
            <a:picLocks noChangeAspect="1"/>
          </p:cNvPicPr>
          <p:nvPr/>
        </p:nvPicPr>
        <p:blipFill>
          <a:blip r:embed="rId2"/>
          <a:stretch>
            <a:fillRect/>
          </a:stretch>
        </p:blipFill>
        <p:spPr>
          <a:xfrm>
            <a:off x="642937" y="3309938"/>
            <a:ext cx="10906125" cy="2867025"/>
          </a:xfrm>
          <a:prstGeom prst="rect">
            <a:avLst/>
          </a:prstGeom>
        </p:spPr>
      </p:pic>
    </p:spTree>
    <p:extLst>
      <p:ext uri="{BB962C8B-B14F-4D97-AF65-F5344CB8AC3E}">
        <p14:creationId xmlns:p14="http://schemas.microsoft.com/office/powerpoint/2010/main" val="148361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067E-C249-4AE1-9B6F-8356CBAC8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CE5C8152-D6C2-44B9-AED2-C9EB7BBEE7B7}"/>
              </a:ext>
            </a:extLst>
          </p:cNvPr>
          <p:cNvSpPr>
            <a:spLocks noGrp="1"/>
          </p:cNvSpPr>
          <p:nvPr>
            <p:ph idx="1"/>
          </p:nvPr>
        </p:nvSpPr>
        <p:spPr/>
        <p:txBody>
          <a:bodyPr/>
          <a:lstStyle/>
          <a:p>
            <a:r>
              <a:rPr lang="en-US" dirty="0"/>
              <a:t>Greatest and smallest beta coefficients for each token feature should correspond to the tokens associated with predicting one vs. five-star reviews</a:t>
            </a:r>
          </a:p>
          <a:p>
            <a:r>
              <a:rPr lang="en-US" dirty="0"/>
              <a:t>80-20 train-test split</a:t>
            </a:r>
          </a:p>
          <a:p>
            <a:r>
              <a:rPr lang="en-US" dirty="0"/>
              <a:t>94% train accuracy, 94% test accuracy – model appears to work, not overfitting on training data</a:t>
            </a:r>
          </a:p>
        </p:txBody>
      </p:sp>
      <p:pic>
        <p:nvPicPr>
          <p:cNvPr id="5" name="Picture 4">
            <a:extLst>
              <a:ext uri="{FF2B5EF4-FFF2-40B4-BE49-F238E27FC236}">
                <a16:creationId xmlns:a16="http://schemas.microsoft.com/office/drawing/2014/main" id="{582EA3FD-F6C7-49A1-BF15-36125897083E}"/>
              </a:ext>
            </a:extLst>
          </p:cNvPr>
          <p:cNvPicPr>
            <a:picLocks noChangeAspect="1"/>
          </p:cNvPicPr>
          <p:nvPr/>
        </p:nvPicPr>
        <p:blipFill>
          <a:blip r:embed="rId2"/>
          <a:stretch>
            <a:fillRect/>
          </a:stretch>
        </p:blipFill>
        <p:spPr>
          <a:xfrm>
            <a:off x="222394" y="4881995"/>
            <a:ext cx="11747211" cy="1294968"/>
          </a:xfrm>
          <a:prstGeom prst="rect">
            <a:avLst/>
          </a:prstGeom>
        </p:spPr>
      </p:pic>
    </p:spTree>
    <p:extLst>
      <p:ext uri="{BB962C8B-B14F-4D97-AF65-F5344CB8AC3E}">
        <p14:creationId xmlns:p14="http://schemas.microsoft.com/office/powerpoint/2010/main" val="28110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EE15B7-4C65-4FF9-B059-A273F97A3BD3}"/>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1FCC45D0-0649-492E-9D31-3A94B2E36867}"/>
              </a:ext>
            </a:extLst>
          </p:cNvPr>
          <p:cNvSpPr>
            <a:spLocks noGrp="1"/>
          </p:cNvSpPr>
          <p:nvPr>
            <p:ph sz="half" idx="1"/>
          </p:nvPr>
        </p:nvSpPr>
        <p:spPr/>
        <p:txBody>
          <a:bodyPr/>
          <a:lstStyle/>
          <a:p>
            <a:r>
              <a:rPr lang="en-US" dirty="0"/>
              <a:t>Ordered by beta coefficient value</a:t>
            </a:r>
          </a:p>
          <a:p>
            <a:r>
              <a:rPr lang="en-US" dirty="0"/>
              <a:t>Left: Tokens associated with one-star reviews</a:t>
            </a:r>
          </a:p>
          <a:p>
            <a:r>
              <a:rPr lang="en-US" dirty="0"/>
              <a:t>Right: Tokens associated with five-star reviews</a:t>
            </a:r>
          </a:p>
        </p:txBody>
      </p:sp>
      <p:pic>
        <p:nvPicPr>
          <p:cNvPr id="5" name="Picture 4">
            <a:extLst>
              <a:ext uri="{FF2B5EF4-FFF2-40B4-BE49-F238E27FC236}">
                <a16:creationId xmlns:a16="http://schemas.microsoft.com/office/drawing/2014/main" id="{FA5B932F-EC9A-468E-9DDA-AB178284C563}"/>
              </a:ext>
            </a:extLst>
          </p:cNvPr>
          <p:cNvPicPr>
            <a:picLocks noChangeAspect="1"/>
          </p:cNvPicPr>
          <p:nvPr/>
        </p:nvPicPr>
        <p:blipFill>
          <a:blip r:embed="rId2"/>
          <a:stretch>
            <a:fillRect/>
          </a:stretch>
        </p:blipFill>
        <p:spPr>
          <a:xfrm>
            <a:off x="7207831" y="1825625"/>
            <a:ext cx="1600200" cy="4086225"/>
          </a:xfrm>
          <a:prstGeom prst="rect">
            <a:avLst/>
          </a:prstGeom>
        </p:spPr>
      </p:pic>
      <p:pic>
        <p:nvPicPr>
          <p:cNvPr id="10" name="Picture 9">
            <a:extLst>
              <a:ext uri="{FF2B5EF4-FFF2-40B4-BE49-F238E27FC236}">
                <a16:creationId xmlns:a16="http://schemas.microsoft.com/office/drawing/2014/main" id="{30838973-1F1A-4E7E-B5FA-C7808C2E6FC1}"/>
              </a:ext>
            </a:extLst>
          </p:cNvPr>
          <p:cNvPicPr>
            <a:picLocks noChangeAspect="1"/>
          </p:cNvPicPr>
          <p:nvPr/>
        </p:nvPicPr>
        <p:blipFill>
          <a:blip r:embed="rId3"/>
          <a:stretch>
            <a:fillRect/>
          </a:stretch>
        </p:blipFill>
        <p:spPr>
          <a:xfrm>
            <a:off x="8992751" y="1825625"/>
            <a:ext cx="1752600" cy="4086225"/>
          </a:xfrm>
          <a:prstGeom prst="rect">
            <a:avLst/>
          </a:prstGeom>
        </p:spPr>
      </p:pic>
    </p:spTree>
    <p:extLst>
      <p:ext uri="{BB962C8B-B14F-4D97-AF65-F5344CB8AC3E}">
        <p14:creationId xmlns:p14="http://schemas.microsoft.com/office/powerpoint/2010/main" val="1206698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611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Office Theme</vt:lpstr>
      <vt:lpstr>Yelp Restaurant Reviews: Natural Language Processing, Topic Modeling, and Machine Learning with Apache Spark</vt:lpstr>
      <vt:lpstr>PowerPoint Presentation</vt:lpstr>
      <vt:lpstr>Research Question: What linguistic features are associated with one vs. five-star restaurant reviews?</vt:lpstr>
      <vt:lpstr>NLP Preprocessing</vt:lpstr>
      <vt:lpstr>Example of a Preprocessed Review</vt:lpstr>
      <vt:lpstr>Vectorization</vt:lpstr>
      <vt:lpstr>Exploratory LDA Topic Modeling</vt:lpstr>
      <vt:lpstr>Logistic Regression</vt:lpstr>
      <vt:lpstr>Results</vt:lpstr>
      <vt:lpstr>Random Forest</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Restaurant Reviews: Natural Language Processing, Topic Modeling, and Machine Learning with Apache Spark</dc:title>
  <dc:creator>Aaron Tan</dc:creator>
  <cp:lastModifiedBy>Aaron Tan</cp:lastModifiedBy>
  <cp:revision>7</cp:revision>
  <dcterms:created xsi:type="dcterms:W3CDTF">2021-05-03T19:09:12Z</dcterms:created>
  <dcterms:modified xsi:type="dcterms:W3CDTF">2021-05-03T21:17:27Z</dcterms:modified>
</cp:coreProperties>
</file>