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0CA"/>
    <a:srgbClr val="A5B2B5"/>
    <a:srgbClr val="EDCABE"/>
    <a:srgbClr val="24788F"/>
    <a:srgbClr val="F18A85"/>
    <a:srgbClr val="849DAB"/>
    <a:srgbClr val="AC8181"/>
    <a:srgbClr val="CFC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F055B-0927-894F-9C47-94D223B85E5F}" v="26" dt="2021-10-14T09:46:31.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0" autoAdjust="0"/>
    <p:restoredTop sz="94660"/>
  </p:normalViewPr>
  <p:slideViewPr>
    <p:cSldViewPr snapToGrid="0" showGuides="1">
      <p:cViewPr>
        <p:scale>
          <a:sx n="95" d="100"/>
          <a:sy n="95" d="100"/>
        </p:scale>
        <p:origin x="152"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 Hunt" userId="1926b8cb-1f86-48be-9517-5e6ba6fb2d4f" providerId="ADAL" clId="{AC5F055B-0927-894F-9C47-94D223B85E5F}"/>
    <pc:docChg chg="undo custSel modSld">
      <pc:chgData name="Hugh Hunt" userId="1926b8cb-1f86-48be-9517-5e6ba6fb2d4f" providerId="ADAL" clId="{AC5F055B-0927-894F-9C47-94D223B85E5F}" dt="2021-10-15T08:23:43.045" v="620" actId="20577"/>
      <pc:docMkLst>
        <pc:docMk/>
      </pc:docMkLst>
      <pc:sldChg chg="addSp delSp modSp mod">
        <pc:chgData name="Hugh Hunt" userId="1926b8cb-1f86-48be-9517-5e6ba6fb2d4f" providerId="ADAL" clId="{AC5F055B-0927-894F-9C47-94D223B85E5F}" dt="2021-10-15T08:23:43.045" v="620" actId="20577"/>
        <pc:sldMkLst>
          <pc:docMk/>
          <pc:sldMk cId="2435124002" sldId="256"/>
        </pc:sldMkLst>
        <pc:spChg chg="mod">
          <ac:chgData name="Hugh Hunt" userId="1926b8cb-1f86-48be-9517-5e6ba6fb2d4f" providerId="ADAL" clId="{AC5F055B-0927-894F-9C47-94D223B85E5F}" dt="2021-10-14T09:50:05.239" v="240" actId="1035"/>
          <ac:spMkLst>
            <pc:docMk/>
            <pc:sldMk cId="2435124002" sldId="256"/>
            <ac:spMk id="3" creationId="{3A890539-F2EE-B94A-BF27-5680CD960045}"/>
          </ac:spMkLst>
        </pc:spChg>
        <pc:spChg chg="add del mod">
          <ac:chgData name="Hugh Hunt" userId="1926b8cb-1f86-48be-9517-5e6ba6fb2d4f" providerId="ADAL" clId="{AC5F055B-0927-894F-9C47-94D223B85E5F}" dt="2021-10-14T09:44:30.893" v="94" actId="478"/>
          <ac:spMkLst>
            <pc:docMk/>
            <pc:sldMk cId="2435124002" sldId="256"/>
            <ac:spMk id="5" creationId="{ABCF4615-6E0B-4760-9EDD-60E5A147E6D7}"/>
          </ac:spMkLst>
        </pc:spChg>
        <pc:spChg chg="mod">
          <ac:chgData name="Hugh Hunt" userId="1926b8cb-1f86-48be-9517-5e6ba6fb2d4f" providerId="ADAL" clId="{AC5F055B-0927-894F-9C47-94D223B85E5F}" dt="2021-10-14T09:50:25.956" v="245" actId="1076"/>
          <ac:spMkLst>
            <pc:docMk/>
            <pc:sldMk cId="2435124002" sldId="256"/>
            <ac:spMk id="6" creationId="{D25DF08B-E93F-462B-941F-0B51D6AB65FE}"/>
          </ac:spMkLst>
        </pc:spChg>
        <pc:spChg chg="mod">
          <ac:chgData name="Hugh Hunt" userId="1926b8cb-1f86-48be-9517-5e6ba6fb2d4f" providerId="ADAL" clId="{AC5F055B-0927-894F-9C47-94D223B85E5F}" dt="2021-10-14T09:50:23.248" v="244" actId="1076"/>
          <ac:spMkLst>
            <pc:docMk/>
            <pc:sldMk cId="2435124002" sldId="256"/>
            <ac:spMk id="7" creationId="{899818B1-A8E5-4B37-8A7E-21D2E6BACE95}"/>
          </ac:spMkLst>
        </pc:spChg>
        <pc:spChg chg="mod">
          <ac:chgData name="Hugh Hunt" userId="1926b8cb-1f86-48be-9517-5e6ba6fb2d4f" providerId="ADAL" clId="{AC5F055B-0927-894F-9C47-94D223B85E5F}" dt="2021-10-14T09:54:32.075" v="296" actId="1037"/>
          <ac:spMkLst>
            <pc:docMk/>
            <pc:sldMk cId="2435124002" sldId="256"/>
            <ac:spMk id="9" creationId="{564D8A3D-01D0-B74A-B323-93FCCEAAC3FA}"/>
          </ac:spMkLst>
        </pc:spChg>
        <pc:spChg chg="mod">
          <ac:chgData name="Hugh Hunt" userId="1926b8cb-1f86-48be-9517-5e6ba6fb2d4f" providerId="ADAL" clId="{AC5F055B-0927-894F-9C47-94D223B85E5F}" dt="2021-10-15T07:47:25.685" v="383" actId="20577"/>
          <ac:spMkLst>
            <pc:docMk/>
            <pc:sldMk cId="2435124002" sldId="256"/>
            <ac:spMk id="19" creationId="{DB903B88-9C3B-454A-A2FB-30F2890D36A9}"/>
          </ac:spMkLst>
        </pc:spChg>
        <pc:spChg chg="mod">
          <ac:chgData name="Hugh Hunt" userId="1926b8cb-1f86-48be-9517-5e6ba6fb2d4f" providerId="ADAL" clId="{AC5F055B-0927-894F-9C47-94D223B85E5F}" dt="2021-10-15T07:48:00.562" v="386" actId="20577"/>
          <ac:spMkLst>
            <pc:docMk/>
            <pc:sldMk cId="2435124002" sldId="256"/>
            <ac:spMk id="21" creationId="{A4510B04-882D-43B2-9AB7-C7D5C20F6DEB}"/>
          </ac:spMkLst>
        </pc:spChg>
        <pc:spChg chg="mod">
          <ac:chgData name="Hugh Hunt" userId="1926b8cb-1f86-48be-9517-5e6ba6fb2d4f" providerId="ADAL" clId="{AC5F055B-0927-894F-9C47-94D223B85E5F}" dt="2021-10-15T07:48:35.971" v="477" actId="20577"/>
          <ac:spMkLst>
            <pc:docMk/>
            <pc:sldMk cId="2435124002" sldId="256"/>
            <ac:spMk id="23" creationId="{1D435972-36BD-467B-9A60-ACF0CD1D4190}"/>
          </ac:spMkLst>
        </pc:spChg>
        <pc:spChg chg="mod">
          <ac:chgData name="Hugh Hunt" userId="1926b8cb-1f86-48be-9517-5e6ba6fb2d4f" providerId="ADAL" clId="{AC5F055B-0927-894F-9C47-94D223B85E5F}" dt="2021-10-15T08:20:49.265" v="479" actId="20577"/>
          <ac:spMkLst>
            <pc:docMk/>
            <pc:sldMk cId="2435124002" sldId="256"/>
            <ac:spMk id="29" creationId="{DA661391-7C58-491B-A031-B23A80258C92}"/>
          </ac:spMkLst>
        </pc:spChg>
        <pc:spChg chg="mod">
          <ac:chgData name="Hugh Hunt" userId="1926b8cb-1f86-48be-9517-5e6ba6fb2d4f" providerId="ADAL" clId="{AC5F055B-0927-894F-9C47-94D223B85E5F}" dt="2021-10-15T08:21:10.824" v="501" actId="20577"/>
          <ac:spMkLst>
            <pc:docMk/>
            <pc:sldMk cId="2435124002" sldId="256"/>
            <ac:spMk id="32" creationId="{073775D3-1F6B-4DCB-92C1-9B67E5D52B31}"/>
          </ac:spMkLst>
        </pc:spChg>
        <pc:spChg chg="mod">
          <ac:chgData name="Hugh Hunt" userId="1926b8cb-1f86-48be-9517-5e6ba6fb2d4f" providerId="ADAL" clId="{AC5F055B-0927-894F-9C47-94D223B85E5F}" dt="2021-10-14T09:49:32.724" v="222" actId="14100"/>
          <ac:spMkLst>
            <pc:docMk/>
            <pc:sldMk cId="2435124002" sldId="256"/>
            <ac:spMk id="34" creationId="{CCC1D03B-E0E6-614C-A3D3-13563CE165BA}"/>
          </ac:spMkLst>
        </pc:spChg>
        <pc:spChg chg="del mod">
          <ac:chgData name="Hugh Hunt" userId="1926b8cb-1f86-48be-9517-5e6ba6fb2d4f" providerId="ADAL" clId="{AC5F055B-0927-894F-9C47-94D223B85E5F}" dt="2021-10-14T09:42:33.389" v="4" actId="478"/>
          <ac:spMkLst>
            <pc:docMk/>
            <pc:sldMk cId="2435124002" sldId="256"/>
            <ac:spMk id="36" creationId="{303F4F5D-76AB-8140-A469-BAEA67DE0EB2}"/>
          </ac:spMkLst>
        </pc:spChg>
        <pc:spChg chg="mod">
          <ac:chgData name="Hugh Hunt" userId="1926b8cb-1f86-48be-9517-5e6ba6fb2d4f" providerId="ADAL" clId="{AC5F055B-0927-894F-9C47-94D223B85E5F}" dt="2021-10-15T08:23:43.045" v="620" actId="20577"/>
          <ac:spMkLst>
            <pc:docMk/>
            <pc:sldMk cId="2435124002" sldId="256"/>
            <ac:spMk id="40" creationId="{E2BD77BD-723C-4A11-8957-C90B6A330FD4}"/>
          </ac:spMkLst>
        </pc:spChg>
        <pc:picChg chg="add del mod">
          <ac:chgData name="Hugh Hunt" userId="1926b8cb-1f86-48be-9517-5e6ba6fb2d4f" providerId="ADAL" clId="{AC5F055B-0927-894F-9C47-94D223B85E5F}" dt="2021-10-14T09:43:10.012" v="8"/>
          <ac:picMkLst>
            <pc:docMk/>
            <pc:sldMk cId="2435124002" sldId="256"/>
            <ac:picMk id="37" creationId="{03C6D76E-F67D-BC47-BD34-053531799549}"/>
          </ac:picMkLst>
        </pc:picChg>
        <pc:picChg chg="del mod">
          <ac:chgData name="Hugh Hunt" userId="1926b8cb-1f86-48be-9517-5e6ba6fb2d4f" providerId="ADAL" clId="{AC5F055B-0927-894F-9C47-94D223B85E5F}" dt="2021-10-14T09:39:22.880" v="1" actId="478"/>
          <ac:picMkLst>
            <pc:docMk/>
            <pc:sldMk cId="2435124002" sldId="256"/>
            <ac:picMk id="43" creationId="{462644BE-D144-F84D-838D-01516F237E75}"/>
          </ac:picMkLst>
        </pc:picChg>
        <pc:picChg chg="add mod">
          <ac:chgData name="Hugh Hunt" userId="1926b8cb-1f86-48be-9517-5e6ba6fb2d4f" providerId="ADAL" clId="{AC5F055B-0927-894F-9C47-94D223B85E5F}" dt="2021-10-14T09:46:31.676" v="132" actId="14100"/>
          <ac:picMkLst>
            <pc:docMk/>
            <pc:sldMk cId="2435124002" sldId="256"/>
            <ac:picMk id="43" creationId="{9782F1C5-3946-654E-BDAE-3CC57C3B4CB6}"/>
          </ac:picMkLst>
        </pc:picChg>
        <pc:picChg chg="add mod">
          <ac:chgData name="Hugh Hunt" userId="1926b8cb-1f86-48be-9517-5e6ba6fb2d4f" providerId="ADAL" clId="{AC5F055B-0927-894F-9C47-94D223B85E5F}" dt="2021-10-14T09:46:17.453" v="127" actId="14100"/>
          <ac:picMkLst>
            <pc:docMk/>
            <pc:sldMk cId="2435124002" sldId="256"/>
            <ac:picMk id="44" creationId="{35516A14-51A1-C74B-AC58-980B4E9363C1}"/>
          </ac:picMkLst>
        </pc:picChg>
        <pc:cxnChg chg="mod">
          <ac:chgData name="Hugh Hunt" userId="1926b8cb-1f86-48be-9517-5e6ba6fb2d4f" providerId="ADAL" clId="{AC5F055B-0927-894F-9C47-94D223B85E5F}" dt="2021-10-14T09:54:32.075" v="296" actId="1037"/>
          <ac:cxnSpMkLst>
            <pc:docMk/>
            <pc:sldMk cId="2435124002" sldId="256"/>
            <ac:cxnSpMk id="11" creationId="{15EEF901-1C90-A34F-A312-87D12305255F}"/>
          </ac:cxnSpMkLst>
        </pc:cxnChg>
        <pc:cxnChg chg="del">
          <ac:chgData name="Hugh Hunt" userId="1926b8cb-1f86-48be-9517-5e6ba6fb2d4f" providerId="ADAL" clId="{AC5F055B-0927-894F-9C47-94D223B85E5F}" dt="2021-10-14T09:42:40.684" v="5" actId="478"/>
          <ac:cxnSpMkLst>
            <pc:docMk/>
            <pc:sldMk cId="2435124002" sldId="256"/>
            <ac:cxnSpMk id="35" creationId="{25935230-017A-AD4B-845B-5465D7BDCA00}"/>
          </ac:cxnSpMkLst>
        </pc:cxnChg>
        <pc:cxnChg chg="add mod">
          <ac:chgData name="Hugh Hunt" userId="1926b8cb-1f86-48be-9517-5e6ba6fb2d4f" providerId="ADAL" clId="{AC5F055B-0927-894F-9C47-94D223B85E5F}" dt="2021-10-14T09:48:42.681" v="214" actId="14100"/>
          <ac:cxnSpMkLst>
            <pc:docMk/>
            <pc:sldMk cId="2435124002" sldId="256"/>
            <ac:cxnSpMk id="45" creationId="{A43335FB-8E49-114B-BD48-6D376F5022C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E106C-19BA-487E-98C5-67266F19FF1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2F6A8E-285B-4621-A96D-47B787817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8815CB-B9C0-4B82-8E77-6FCC01C4C7C9}"/>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492C0E4B-A155-43C3-AF0A-7A4C15DE49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B8064C-1EA7-45D4-9D8D-6C1ED93DF83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4113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3FDEB-1BED-4BD8-A215-FC79FA9C53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0FCFCA-9233-40DE-AC90-11DADBFEC3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3FFDEA-8B3F-4242-85CC-B28D64D6F2D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E9C8C3E-6921-47E2-BE3B-9E4DD122C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B39A13-A168-455F-B6C0-747B5FB1C0D4}"/>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41589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C4EB90-8544-46C9-B368-C261DA676E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2DB3EF-0064-432A-9C19-F6F992C474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CEF11-B419-4573-9D3D-E5A4E2C5F11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690A052-1279-4F0B-ABA8-B03463F38A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B388B8-48D9-47CE-AE32-4F6AAA181725}"/>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84160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5A7A4-9F2F-4300-94E0-391492E1A8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4C6220-BD61-4DCB-8313-3AE12DAD85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B4C74-CC73-4431-823B-63CA12849A91}"/>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41B59096-BE99-4C8D-A5CA-D0DF3489AB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590489-5486-4EB0-B80A-3726A023DEB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31724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7A7C6-A316-4730-8243-6599BE895E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8CD3E8-85D5-4957-BAAA-82F5EC3BA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612E8B-6D71-49A2-8A05-FF13983761A1}"/>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61DC8CC7-8817-403F-9D2A-6173C88F29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00E1C1-ACA9-4DD0-A394-C8FDAD95C94A}"/>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84497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CCE0D-97E6-452E-9E97-BAE0BD60EF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CEAE8-9290-41C6-9FEB-F6F455114E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FD72B1-10D3-4C85-8FD7-3E564BE74D9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E5B7D-6791-4443-841D-820E7C3964D0}"/>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506B5D0F-7922-4547-B129-6F721745E5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E03734-8AE7-4841-9C50-4F6F3CDEFA0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13398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EFADC-2F21-42FD-B7BC-E9E41276F2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CA06AB-83AC-4472-BEE2-5942AF83B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87836E-3C0F-449A-9365-0FBA5C3626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B186CE9-708F-4B44-A697-DE6D378D1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992A63-24BF-4912-8ED6-548F783DBB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DCAF94-F5C9-4ABD-A770-640A07EC00CF}"/>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8" name="フッター プレースホルダー 7">
            <a:extLst>
              <a:ext uri="{FF2B5EF4-FFF2-40B4-BE49-F238E27FC236}">
                <a16:creationId xmlns:a16="http://schemas.microsoft.com/office/drawing/2014/main" id="{F407EED7-0ED1-4A4D-8C42-617056187F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927A75-3AF5-4F6B-9B30-BF94DCB299A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67092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701A-8EA6-4764-9F62-98BA65154A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115524-3E05-4398-B2FA-CEAC2F812916}"/>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4" name="フッター プレースホルダー 3">
            <a:extLst>
              <a:ext uri="{FF2B5EF4-FFF2-40B4-BE49-F238E27FC236}">
                <a16:creationId xmlns:a16="http://schemas.microsoft.com/office/drawing/2014/main" id="{877C2482-5A77-4C9F-92DA-D230975703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A7CBA5-3124-49AE-BBF3-0D43B3DAB0D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06433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0CDAF-6B19-42F0-A571-B7F4087DE36E}"/>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3" name="フッター プレースホルダー 2">
            <a:extLst>
              <a:ext uri="{FF2B5EF4-FFF2-40B4-BE49-F238E27FC236}">
                <a16:creationId xmlns:a16="http://schemas.microsoft.com/office/drawing/2014/main" id="{ACDC23AC-AB5B-418C-A80D-D428F22976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D039F59-6EDB-4CA5-A206-FA0F21DE7EC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96292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86939-093B-4FB3-85A6-155CC21853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D7ABCD-0472-4E34-9044-529005B1F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7E4A27-CD27-4B15-8F0B-116EA63D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DE3A81-B13E-4E9B-A3DE-F291A1E54D3A}"/>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E357A367-2FE4-46F5-AF3E-A39BB8CB5D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7DC670-1CE1-4A31-98C2-A79AA3C3DB92}"/>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3326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4AE51-A436-4C56-ABE0-DE97BE7C8F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D22D83-1C5D-49D5-9B5C-AC8BC159B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581704-8EAB-4F20-A460-521ABED56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FF7AF-0867-40A6-AEBF-9C6C1984897B}"/>
              </a:ext>
            </a:extLst>
          </p:cNvPr>
          <p:cNvSpPr>
            <a:spLocks noGrp="1"/>
          </p:cNvSpPr>
          <p:nvPr>
            <p:ph type="dt" sz="half" idx="10"/>
          </p:nvPr>
        </p:nvSpPr>
        <p:spPr/>
        <p:txBody>
          <a:bodyPr/>
          <a:lstStyle/>
          <a:p>
            <a:fld id="{EEDD5431-0A31-43BA-B7FD-3344798DCFBD}" type="datetimeFigureOut">
              <a:rPr kumimoji="1" lang="ja-JP" altLang="en-US" smtClean="0"/>
              <a:t>2021/10/19</a:t>
            </a:fld>
            <a:endParaRPr kumimoji="1" lang="ja-JP" altLang="en-US"/>
          </a:p>
        </p:txBody>
      </p:sp>
      <p:sp>
        <p:nvSpPr>
          <p:cNvPr id="6" name="フッター プレースホルダー 5">
            <a:extLst>
              <a:ext uri="{FF2B5EF4-FFF2-40B4-BE49-F238E27FC236}">
                <a16:creationId xmlns:a16="http://schemas.microsoft.com/office/drawing/2014/main" id="{46E5B77D-47E1-4626-A095-971BAD8EC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1A7D5C-E7F5-42E6-BFEA-6A263767221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38015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AE6459-B085-4653-B161-EB9F26E77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9870D6-CA18-4C56-8A94-D826CC945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16D404-8349-433E-8BAA-69EC7287A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D5431-0A31-43BA-B7FD-3344798DCFBD}" type="datetimeFigureOut">
              <a:rPr kumimoji="1" lang="ja-JP" altLang="en-US" smtClean="0"/>
              <a:t>2021/10/19</a:t>
            </a:fld>
            <a:endParaRPr kumimoji="1" lang="ja-JP" altLang="en-US"/>
          </a:p>
        </p:txBody>
      </p:sp>
      <p:sp>
        <p:nvSpPr>
          <p:cNvPr id="5" name="フッター プレースホルダー 4">
            <a:extLst>
              <a:ext uri="{FF2B5EF4-FFF2-40B4-BE49-F238E27FC236}">
                <a16:creationId xmlns:a16="http://schemas.microsoft.com/office/drawing/2014/main" id="{3171BFDF-8743-453E-AA45-08C05D169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6EC79F-EF3B-48C4-96A5-CF8A69709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07020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5DF08B-E93F-462B-941F-0B51D6AB65FE}"/>
              </a:ext>
            </a:extLst>
          </p:cNvPr>
          <p:cNvSpPr txBox="1"/>
          <p:nvPr/>
        </p:nvSpPr>
        <p:spPr>
          <a:xfrm>
            <a:off x="2132307" y="68802"/>
            <a:ext cx="8949438" cy="461665"/>
          </a:xfrm>
          <a:prstGeom prst="rect">
            <a:avLst/>
          </a:prstGeom>
          <a:noFill/>
        </p:spPr>
        <p:txBody>
          <a:bodyPr wrap="none" rtlCol="0">
            <a:spAutoFit/>
          </a:bodyPr>
          <a:lstStyle/>
          <a:p>
            <a:pPr algn="ctr"/>
            <a:r>
              <a:rPr lang="en-US" altLang="ja-JP" sz="2400" dirty="0">
                <a:latin typeface="Arial" panose="020B0604020202020204" pitchFamily="34" charset="0"/>
                <a:cs typeface="Arial" panose="020B0604020202020204" pitchFamily="34" charset="0"/>
              </a:rPr>
              <a:t>S</a:t>
            </a:r>
            <a:r>
              <a:rPr kumimoji="1" lang="en-US" altLang="ja-JP" sz="2400" dirty="0">
                <a:latin typeface="Arial" panose="020B0604020202020204" pitchFamily="34" charset="0"/>
                <a:cs typeface="Arial" panose="020B0604020202020204" pitchFamily="34" charset="0"/>
              </a:rPr>
              <a:t>mart Sensing of Blood Pressure Using Photoplethysmography</a:t>
            </a:r>
            <a:endParaRPr kumimoji="1" lang="ja-JP" altLang="en-US" sz="2400" dirty="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99818B1-A8E5-4B37-8A7E-21D2E6BACE95}"/>
              </a:ext>
            </a:extLst>
          </p:cNvPr>
          <p:cNvSpPr txBox="1"/>
          <p:nvPr/>
        </p:nvSpPr>
        <p:spPr>
          <a:xfrm>
            <a:off x="4432569" y="541098"/>
            <a:ext cx="2881687" cy="338554"/>
          </a:xfrm>
          <a:prstGeom prst="rect">
            <a:avLst/>
          </a:prstGeom>
          <a:noFill/>
        </p:spPr>
        <p:txBody>
          <a:bodyPr wrap="none" rtlCol="0">
            <a:spAutoFit/>
          </a:bodyPr>
          <a:lstStyle/>
          <a:p>
            <a:pPr algn="ctr"/>
            <a:r>
              <a:rPr kumimoji="1" lang="en-US" altLang="ja-JP" sz="1600" dirty="0">
                <a:latin typeface="Arial" panose="020B0604020202020204" pitchFamily="34" charset="0"/>
                <a:cs typeface="Arial" panose="020B0604020202020204" pitchFamily="34" charset="0"/>
              </a:rPr>
              <a:t>Aaron Fainman, Basheq Tarifi</a:t>
            </a:r>
          </a:p>
        </p:txBody>
      </p:sp>
      <p:grpSp>
        <p:nvGrpSpPr>
          <p:cNvPr id="5" name="Group 4">
            <a:extLst>
              <a:ext uri="{FF2B5EF4-FFF2-40B4-BE49-F238E27FC236}">
                <a16:creationId xmlns:a16="http://schemas.microsoft.com/office/drawing/2014/main" id="{0B07E934-977C-944A-A13B-292674335E8D}"/>
              </a:ext>
            </a:extLst>
          </p:cNvPr>
          <p:cNvGrpSpPr/>
          <p:nvPr/>
        </p:nvGrpSpPr>
        <p:grpSpPr>
          <a:xfrm>
            <a:off x="1312709" y="114685"/>
            <a:ext cx="888807" cy="415782"/>
            <a:chOff x="3307613" y="210513"/>
            <a:chExt cx="888807" cy="415782"/>
          </a:xfrm>
        </p:grpSpPr>
        <p:sp>
          <p:nvSpPr>
            <p:cNvPr id="3" name="正方形/長方形 2">
              <a:extLst>
                <a:ext uri="{FF2B5EF4-FFF2-40B4-BE49-F238E27FC236}">
                  <a16:creationId xmlns:a16="http://schemas.microsoft.com/office/drawing/2014/main" id="{3A890539-F2EE-B94A-BF27-5680CD960045}"/>
                </a:ext>
              </a:extLst>
            </p:cNvPr>
            <p:cNvSpPr/>
            <p:nvPr/>
          </p:nvSpPr>
          <p:spPr>
            <a:xfrm>
              <a:off x="3307613" y="210513"/>
              <a:ext cx="876615" cy="39983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64D8A3D-01D0-B74A-B323-93FCCEAAC3FA}"/>
                </a:ext>
              </a:extLst>
            </p:cNvPr>
            <p:cNvSpPr txBox="1"/>
            <p:nvPr/>
          </p:nvSpPr>
          <p:spPr>
            <a:xfrm>
              <a:off x="3319805" y="248444"/>
              <a:ext cx="876615" cy="377851"/>
            </a:xfrm>
            <a:prstGeom prst="rect">
              <a:avLst/>
            </a:prstGeom>
            <a:noFill/>
          </p:spPr>
          <p:txBody>
            <a:bodyPr wrap="square" rtlCol="0">
              <a:spAutoFit/>
            </a:bodyPr>
            <a:lstStyle/>
            <a:p>
              <a:r>
                <a:rPr kumimoji="1" lang="en-US" altLang="ja-JP" b="1" dirty="0"/>
                <a:t>21P78</a:t>
              </a:r>
              <a:endParaRPr kumimoji="1" lang="ja-JP" altLang="en-US" b="1"/>
            </a:p>
          </p:txBody>
        </p:sp>
      </p:grpSp>
      <p:pic>
        <p:nvPicPr>
          <p:cNvPr id="43" name="Picture 2" descr="Image result for wits university logo">
            <a:extLst>
              <a:ext uri="{FF2B5EF4-FFF2-40B4-BE49-F238E27FC236}">
                <a16:creationId xmlns:a16="http://schemas.microsoft.com/office/drawing/2014/main" id="{9782F1C5-3946-654E-BDAE-3CC57C3B4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180523" cy="108706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School of Electrical and Information Engineering logo ">
            <a:extLst>
              <a:ext uri="{FF2B5EF4-FFF2-40B4-BE49-F238E27FC236}">
                <a16:creationId xmlns:a16="http://schemas.microsoft.com/office/drawing/2014/main" id="{35516A14-51A1-C74B-AC58-980B4E936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1745" y="103133"/>
            <a:ext cx="1078645" cy="973476"/>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A43335FB-8E49-114B-BD48-6D376F5022CB}"/>
              </a:ext>
            </a:extLst>
          </p:cNvPr>
          <p:cNvCxnSpPr>
            <a:cxnSpLocks/>
          </p:cNvCxnSpPr>
          <p:nvPr/>
        </p:nvCxnSpPr>
        <p:spPr>
          <a:xfrm>
            <a:off x="1389888" y="1037411"/>
            <a:ext cx="9440408" cy="867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テキスト ボックス 17">
            <a:extLst>
              <a:ext uri="{FF2B5EF4-FFF2-40B4-BE49-F238E27FC236}">
                <a16:creationId xmlns:a16="http://schemas.microsoft.com/office/drawing/2014/main" id="{E4C0D7A8-1AE2-374C-9829-861A9C675F6F}"/>
              </a:ext>
            </a:extLst>
          </p:cNvPr>
          <p:cNvSpPr txBox="1"/>
          <p:nvPr/>
        </p:nvSpPr>
        <p:spPr>
          <a:xfrm>
            <a:off x="8263639" y="3485223"/>
            <a:ext cx="3742624" cy="369332"/>
          </a:xfrm>
          <a:prstGeom prst="rect">
            <a:avLst/>
          </a:prstGeom>
          <a:noFill/>
        </p:spPr>
        <p:txBody>
          <a:bodyPr wrap="square" rtlCol="0">
            <a:spAutoFit/>
          </a:bodyPr>
          <a:lstStyle/>
          <a:p>
            <a:pPr algn="ctr"/>
            <a:r>
              <a:rPr lang="en-US" altLang="ja-JP" b="1" dirty="0">
                <a:latin typeface="Arial" panose="020B0604020202020204" pitchFamily="34" charset="0"/>
                <a:cs typeface="Arial" panose="020B0604020202020204" pitchFamily="34" charset="0"/>
              </a:rPr>
              <a:t>5</a:t>
            </a:r>
            <a:r>
              <a:rPr kumimoji="1" lang="en-US" altLang="ja-JP" b="1" dirty="0">
                <a:latin typeface="Arial" panose="020B0604020202020204" pitchFamily="34" charset="0"/>
                <a:cs typeface="Arial" panose="020B0604020202020204" pitchFamily="34" charset="0"/>
              </a:rPr>
              <a:t>. CONCLUSION</a:t>
            </a:r>
            <a:endParaRPr kumimoji="1" lang="ja-JP" altLang="en-US" b="1" dirty="0">
              <a:latin typeface="Arial" panose="020B0604020202020204" pitchFamily="34" charset="0"/>
              <a:cs typeface="Arial" panose="020B0604020202020204" pitchFamily="34" charset="0"/>
            </a:endParaRPr>
          </a:p>
        </p:txBody>
      </p:sp>
      <p:sp>
        <p:nvSpPr>
          <p:cNvPr id="50" name="テキスト ボックス 17">
            <a:extLst>
              <a:ext uri="{FF2B5EF4-FFF2-40B4-BE49-F238E27FC236}">
                <a16:creationId xmlns:a16="http://schemas.microsoft.com/office/drawing/2014/main" id="{788EA624-1D7F-414C-A453-8D3BE27DBED5}"/>
              </a:ext>
            </a:extLst>
          </p:cNvPr>
          <p:cNvSpPr txBox="1"/>
          <p:nvPr/>
        </p:nvSpPr>
        <p:spPr>
          <a:xfrm>
            <a:off x="8263639" y="5451257"/>
            <a:ext cx="3742624" cy="369332"/>
          </a:xfrm>
          <a:prstGeom prst="rect">
            <a:avLst/>
          </a:prstGeom>
          <a:noFill/>
        </p:spPr>
        <p:txBody>
          <a:bodyPr wrap="square" rtlCol="0">
            <a:spAutoFit/>
          </a:bodyPr>
          <a:lstStyle/>
          <a:p>
            <a:pPr algn="ctr"/>
            <a:r>
              <a:rPr kumimoji="1" lang="en-US" altLang="ja-JP" b="1" dirty="0">
                <a:latin typeface="Arial" panose="020B0604020202020204" pitchFamily="34" charset="0"/>
                <a:cs typeface="Arial" panose="020B0604020202020204" pitchFamily="34" charset="0"/>
              </a:rPr>
              <a:t>REFERENCES</a:t>
            </a:r>
            <a:endParaRPr kumimoji="1" lang="ja-JP" altLang="en-US" b="1"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3F69A44-084B-6D4D-BB25-BF535E246618}"/>
              </a:ext>
            </a:extLst>
          </p:cNvPr>
          <p:cNvSpPr txBox="1"/>
          <p:nvPr/>
        </p:nvSpPr>
        <p:spPr>
          <a:xfrm>
            <a:off x="243569" y="1704034"/>
            <a:ext cx="3742624" cy="1708160"/>
          </a:xfrm>
          <a:prstGeom prst="rect">
            <a:avLst/>
          </a:prstGeom>
          <a:noFill/>
          <a:ln>
            <a:solidFill>
              <a:schemeClr val="tx1"/>
            </a:solidFill>
          </a:ln>
        </p:spPr>
        <p:txBody>
          <a:bodyPr wrap="square" rtlCol="0">
            <a:spAutoFit/>
          </a:bodyPr>
          <a:lstStyle/>
          <a:p>
            <a:pPr algn="just"/>
            <a:r>
              <a:rPr lang="en-ZA" sz="1500" dirty="0">
                <a:latin typeface="Arial" panose="020B0604020202020204" pitchFamily="34" charset="0"/>
                <a:cs typeface="Arial" panose="020B0604020202020204" pitchFamily="34" charset="0"/>
              </a:rPr>
              <a:t>Photoplethysmography (PPG) uses light to detect changes in blood volume [cite].</a:t>
            </a:r>
          </a:p>
          <a:p>
            <a:pPr algn="just"/>
            <a:endParaRPr lang="en-ZA" sz="1500" dirty="0">
              <a:latin typeface="Arial" panose="020B0604020202020204" pitchFamily="34" charset="0"/>
              <a:cs typeface="Arial" panose="020B0604020202020204" pitchFamily="34" charset="0"/>
            </a:endParaRPr>
          </a:p>
          <a:p>
            <a:pPr algn="just"/>
            <a:r>
              <a:rPr lang="en-ZA" sz="1500" dirty="0">
                <a:latin typeface="Arial" panose="020B0604020202020204" pitchFamily="34" charset="0"/>
                <a:cs typeface="Arial" panose="020B0604020202020204" pitchFamily="34" charset="0"/>
              </a:rPr>
              <a:t>The aim of this project is to investigate the use of PPG as a means of developing a cuffless, non-invasive blood pressure monitor.</a:t>
            </a:r>
          </a:p>
        </p:txBody>
      </p:sp>
      <p:sp>
        <p:nvSpPr>
          <p:cNvPr id="51" name="TextBox 50">
            <a:extLst>
              <a:ext uri="{FF2B5EF4-FFF2-40B4-BE49-F238E27FC236}">
                <a16:creationId xmlns:a16="http://schemas.microsoft.com/office/drawing/2014/main" id="{44BD8137-A3FB-124A-986E-B4F247A7D989}"/>
              </a:ext>
            </a:extLst>
          </p:cNvPr>
          <p:cNvSpPr txBox="1"/>
          <p:nvPr/>
        </p:nvSpPr>
        <p:spPr>
          <a:xfrm>
            <a:off x="257876" y="4073691"/>
            <a:ext cx="3742624" cy="2400657"/>
          </a:xfrm>
          <a:prstGeom prst="rect">
            <a:avLst/>
          </a:prstGeom>
          <a:noFill/>
          <a:ln>
            <a:solidFill>
              <a:schemeClr val="tx1"/>
            </a:solidFill>
          </a:ln>
        </p:spPr>
        <p:txBody>
          <a:bodyPr wrap="square" rtlCol="0">
            <a:spAutoFit/>
          </a:bodyPr>
          <a:lstStyle/>
          <a:p>
            <a:pPr algn="just"/>
            <a:r>
              <a:rPr lang="en-ZA" sz="1500" dirty="0">
                <a:latin typeface="Arial" panose="020B0604020202020204" pitchFamily="34" charset="0"/>
                <a:cs typeface="Arial" panose="020B0604020202020204" pitchFamily="34" charset="0"/>
              </a:rPr>
              <a:t>Arterial blood pressure (ABP) waveforms and PPG waveforms are to be extracted from 4064 patients from the MIMIC-III database [cite].</a:t>
            </a:r>
          </a:p>
          <a:p>
            <a:pPr algn="just"/>
            <a:endParaRPr lang="en-ZA" sz="1500" dirty="0">
              <a:latin typeface="Arial" panose="020B0604020202020204" pitchFamily="34" charset="0"/>
              <a:cs typeface="Arial" panose="020B0604020202020204" pitchFamily="34" charset="0"/>
            </a:endParaRPr>
          </a:p>
          <a:p>
            <a:pPr algn="just"/>
            <a:r>
              <a:rPr lang="en-ZA" sz="1500" dirty="0">
                <a:latin typeface="Arial" panose="020B0604020202020204" pitchFamily="34" charset="0"/>
                <a:cs typeface="Arial" panose="020B0604020202020204" pitchFamily="34" charset="0"/>
              </a:rPr>
              <a:t>Two sets of neural networks will be trained. The first will predict the systolic (SBP), diastolic (DBP) and mean arterial pressure (MAP). The second will predict the shape of the ABP waveform.</a:t>
            </a:r>
            <a:endParaRPr lang="en-US" sz="15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7B8FE6B-BF16-A945-AD84-A880FE5C785F}"/>
              </a:ext>
            </a:extLst>
          </p:cNvPr>
          <p:cNvSpPr txBox="1"/>
          <p:nvPr/>
        </p:nvSpPr>
        <p:spPr>
          <a:xfrm>
            <a:off x="4238780" y="1729049"/>
            <a:ext cx="3742624" cy="1015663"/>
          </a:xfrm>
          <a:prstGeom prst="rect">
            <a:avLst/>
          </a:prstGeom>
          <a:noFill/>
          <a:ln>
            <a:solidFill>
              <a:schemeClr val="tx1"/>
            </a:solidFill>
          </a:ln>
        </p:spPr>
        <p:txBody>
          <a:bodyPr wrap="square" rtlCol="0">
            <a:spAutoFit/>
          </a:bodyPr>
          <a:lstStyle/>
          <a:p>
            <a:pPr algn="just"/>
            <a:r>
              <a:rPr lang="en-ZA" sz="1500" dirty="0">
                <a:latin typeface="Arial" panose="020B0604020202020204" pitchFamily="34" charset="0"/>
                <a:cs typeface="Arial" panose="020B0604020202020204" pitchFamily="34" charset="0"/>
              </a:rPr>
              <a:t>DBP and MAP are best predicted using a 3 layered network with 512 nodes per layer. SBP is best predicted using 4 layers of 512. Results are shown in Table 1.</a:t>
            </a:r>
          </a:p>
        </p:txBody>
      </p:sp>
      <p:sp>
        <p:nvSpPr>
          <p:cNvPr id="53" name="TextBox 52">
            <a:extLst>
              <a:ext uri="{FF2B5EF4-FFF2-40B4-BE49-F238E27FC236}">
                <a16:creationId xmlns:a16="http://schemas.microsoft.com/office/drawing/2014/main" id="{5F115D2C-015F-B843-8BC7-9247B2681C1C}"/>
              </a:ext>
            </a:extLst>
          </p:cNvPr>
          <p:cNvSpPr txBox="1"/>
          <p:nvPr/>
        </p:nvSpPr>
        <p:spPr>
          <a:xfrm>
            <a:off x="8263639" y="5885997"/>
            <a:ext cx="3742624" cy="784830"/>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[1] Lorem ipsum </a:t>
            </a:r>
            <a:r>
              <a:rPr lang="en-ZA" sz="1500" dirty="0" err="1">
                <a:latin typeface="Arial" panose="020B0604020202020204" pitchFamily="34" charset="0"/>
                <a:cs typeface="Arial" panose="020B0604020202020204" pitchFamily="34" charset="0"/>
              </a:rPr>
              <a:t>dolor</a:t>
            </a:r>
            <a:r>
              <a:rPr lang="en-ZA" sz="1500" dirty="0">
                <a:latin typeface="Arial" panose="020B0604020202020204" pitchFamily="34" charset="0"/>
                <a:cs typeface="Arial" panose="020B0604020202020204" pitchFamily="34" charset="0"/>
              </a:rPr>
              <a:t> sit </a:t>
            </a:r>
            <a:r>
              <a:rPr lang="en-ZA" sz="1500" dirty="0" err="1">
                <a:latin typeface="Arial" panose="020B0604020202020204" pitchFamily="34" charset="0"/>
                <a:cs typeface="Arial" panose="020B0604020202020204" pitchFamily="34" charset="0"/>
              </a:rPr>
              <a:t>amet</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consectetur</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adipiscing</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elit</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sed</a:t>
            </a:r>
            <a:r>
              <a:rPr lang="en-ZA" sz="1500" dirty="0">
                <a:latin typeface="Arial" panose="020B0604020202020204" pitchFamily="34" charset="0"/>
                <a:cs typeface="Arial" panose="020B0604020202020204" pitchFamily="34" charset="0"/>
              </a:rPr>
              <a:t> do </a:t>
            </a:r>
            <a:r>
              <a:rPr lang="en-ZA" sz="1500" dirty="0" err="1">
                <a:latin typeface="Arial" panose="020B0604020202020204" pitchFamily="34" charset="0"/>
                <a:cs typeface="Arial" panose="020B0604020202020204" pitchFamily="34" charset="0"/>
              </a:rPr>
              <a:t>eiusmod</a:t>
            </a:r>
            <a:r>
              <a:rPr lang="en-ZA" sz="1500" dirty="0">
                <a:latin typeface="Arial" panose="020B0604020202020204" pitchFamily="34" charset="0"/>
                <a:cs typeface="Arial" panose="020B0604020202020204" pitchFamily="34" charset="0"/>
              </a:rPr>
              <a:t> </a:t>
            </a:r>
            <a:r>
              <a:rPr lang="en-ZA" sz="1500" dirty="0" err="1">
                <a:latin typeface="Arial" panose="020B0604020202020204" pitchFamily="34" charset="0"/>
                <a:cs typeface="Arial" panose="020B0604020202020204" pitchFamily="34" charset="0"/>
              </a:rPr>
              <a:t>tempor</a:t>
            </a:r>
            <a:endParaRPr lang="en-US" sz="1500" dirty="0"/>
          </a:p>
        </p:txBody>
      </p:sp>
      <p:sp>
        <p:nvSpPr>
          <p:cNvPr id="54" name="TextBox 53">
            <a:extLst>
              <a:ext uri="{FF2B5EF4-FFF2-40B4-BE49-F238E27FC236}">
                <a16:creationId xmlns:a16="http://schemas.microsoft.com/office/drawing/2014/main" id="{7A29A1B5-A68C-F643-A635-487E47621718}"/>
              </a:ext>
            </a:extLst>
          </p:cNvPr>
          <p:cNvSpPr txBox="1"/>
          <p:nvPr/>
        </p:nvSpPr>
        <p:spPr>
          <a:xfrm>
            <a:off x="8263639" y="3875353"/>
            <a:ext cx="3742624" cy="1246495"/>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The use of PPG can reliably predict blood pressure. However, improved accuracy is still required before the tool developed could be considered clinically viable. </a:t>
            </a:r>
          </a:p>
          <a:p>
            <a:r>
              <a:rPr lang="en-ZA" sz="1500" dirty="0">
                <a:latin typeface="Arial" panose="020B0604020202020204" pitchFamily="34" charset="0"/>
                <a:cs typeface="Arial" panose="020B0604020202020204" pitchFamily="34" charset="0"/>
              </a:rPr>
              <a:t> … 1 more line …</a:t>
            </a:r>
            <a:endParaRPr lang="en-US" sz="15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79291E8B-1C15-7341-BF68-0F3B08A5A0F7}"/>
              </a:ext>
            </a:extLst>
          </p:cNvPr>
          <p:cNvSpPr txBox="1"/>
          <p:nvPr/>
        </p:nvSpPr>
        <p:spPr>
          <a:xfrm>
            <a:off x="8263639" y="1745173"/>
            <a:ext cx="3742624" cy="553998"/>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We could reduce this section or omit it to make space for more results</a:t>
            </a:r>
            <a:endParaRPr lang="en-US" sz="1500" dirty="0">
              <a:latin typeface="Arial" panose="020B0604020202020204" pitchFamily="34" charset="0"/>
              <a:cs typeface="Arial" panose="020B0604020202020204" pitchFamily="34" charset="0"/>
            </a:endParaRPr>
          </a:p>
        </p:txBody>
      </p:sp>
      <p:sp>
        <p:nvSpPr>
          <p:cNvPr id="16" name="Rounded Rectangle 15">
            <a:extLst>
              <a:ext uri="{FF2B5EF4-FFF2-40B4-BE49-F238E27FC236}">
                <a16:creationId xmlns:a16="http://schemas.microsoft.com/office/drawing/2014/main" id="{9FDFC269-4AA8-3341-AF15-6E7B66F89229}"/>
              </a:ext>
            </a:extLst>
          </p:cNvPr>
          <p:cNvSpPr/>
          <p:nvPr/>
        </p:nvSpPr>
        <p:spPr>
          <a:xfrm>
            <a:off x="394629" y="1167594"/>
            <a:ext cx="3420093" cy="411798"/>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INTRODUCTION</a:t>
            </a:r>
          </a:p>
        </p:txBody>
      </p:sp>
      <p:sp>
        <p:nvSpPr>
          <p:cNvPr id="57" name="Rounded Rectangle 56">
            <a:extLst>
              <a:ext uri="{FF2B5EF4-FFF2-40B4-BE49-F238E27FC236}">
                <a16:creationId xmlns:a16="http://schemas.microsoft.com/office/drawing/2014/main" id="{000FFB98-E6C5-B444-ABCD-20D2CEAA03DA}"/>
              </a:ext>
            </a:extLst>
          </p:cNvPr>
          <p:cNvSpPr/>
          <p:nvPr/>
        </p:nvSpPr>
        <p:spPr>
          <a:xfrm>
            <a:off x="419141" y="3542123"/>
            <a:ext cx="3420093" cy="411798"/>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METHOD</a:t>
            </a:r>
          </a:p>
        </p:txBody>
      </p:sp>
      <p:sp>
        <p:nvSpPr>
          <p:cNvPr id="58" name="Rounded Rectangle 57">
            <a:extLst>
              <a:ext uri="{FF2B5EF4-FFF2-40B4-BE49-F238E27FC236}">
                <a16:creationId xmlns:a16="http://schemas.microsoft.com/office/drawing/2014/main" id="{92C8B685-78EF-DC43-BA77-3934542AFAC6}"/>
              </a:ext>
            </a:extLst>
          </p:cNvPr>
          <p:cNvSpPr/>
          <p:nvPr/>
        </p:nvSpPr>
        <p:spPr>
          <a:xfrm>
            <a:off x="4409767" y="1177757"/>
            <a:ext cx="3420093" cy="411798"/>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RESULTS</a:t>
            </a:r>
          </a:p>
        </p:txBody>
      </p:sp>
      <p:sp>
        <p:nvSpPr>
          <p:cNvPr id="59" name="Rounded Rectangle 58">
            <a:extLst>
              <a:ext uri="{FF2B5EF4-FFF2-40B4-BE49-F238E27FC236}">
                <a16:creationId xmlns:a16="http://schemas.microsoft.com/office/drawing/2014/main" id="{0FA1784F-51AC-7C42-A5C9-E1F904414FBC}"/>
              </a:ext>
            </a:extLst>
          </p:cNvPr>
          <p:cNvSpPr/>
          <p:nvPr/>
        </p:nvSpPr>
        <p:spPr>
          <a:xfrm>
            <a:off x="8334066" y="1177757"/>
            <a:ext cx="3420093" cy="411798"/>
          </a:xfrm>
          <a:prstGeom prst="roundRect">
            <a:avLst/>
          </a:prstGeom>
          <a:solidFill>
            <a:srgbClr val="849D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HARDWARE</a:t>
            </a:r>
          </a:p>
        </p:txBody>
      </p:sp>
      <p:sp>
        <p:nvSpPr>
          <p:cNvPr id="61" name="TextBox 60">
            <a:extLst>
              <a:ext uri="{FF2B5EF4-FFF2-40B4-BE49-F238E27FC236}">
                <a16:creationId xmlns:a16="http://schemas.microsoft.com/office/drawing/2014/main" id="{06313774-312F-2149-8076-9FD8BF752B89}"/>
              </a:ext>
            </a:extLst>
          </p:cNvPr>
          <p:cNvSpPr txBox="1"/>
          <p:nvPr/>
        </p:nvSpPr>
        <p:spPr>
          <a:xfrm>
            <a:off x="4180125" y="4498600"/>
            <a:ext cx="3742624" cy="323165"/>
          </a:xfrm>
          <a:prstGeom prst="rect">
            <a:avLst/>
          </a:prstGeom>
          <a:noFill/>
          <a:ln>
            <a:solidFill>
              <a:schemeClr val="tx1"/>
            </a:solidFill>
          </a:ln>
        </p:spPr>
        <p:txBody>
          <a:bodyPr wrap="square" rtlCol="0">
            <a:spAutoFit/>
          </a:bodyPr>
          <a:lstStyle/>
          <a:p>
            <a:r>
              <a:rPr lang="en-ZA" sz="1500" dirty="0">
                <a:latin typeface="Arial" panose="020B0604020202020204" pitchFamily="34" charset="0"/>
                <a:cs typeface="Arial" panose="020B0604020202020204" pitchFamily="34" charset="0"/>
              </a:rPr>
              <a:t>Waveform results</a:t>
            </a:r>
          </a:p>
        </p:txBody>
      </p:sp>
      <p:graphicFrame>
        <p:nvGraphicFramePr>
          <p:cNvPr id="24" name="Table 24">
            <a:extLst>
              <a:ext uri="{FF2B5EF4-FFF2-40B4-BE49-F238E27FC236}">
                <a16:creationId xmlns:a16="http://schemas.microsoft.com/office/drawing/2014/main" id="{248214DE-11A4-3241-8F30-D8FEAA0315C8}"/>
              </a:ext>
            </a:extLst>
          </p:cNvPr>
          <p:cNvGraphicFramePr>
            <a:graphicFrameLocks noGrp="1"/>
          </p:cNvGraphicFramePr>
          <p:nvPr>
            <p:extLst>
              <p:ext uri="{D42A27DB-BD31-4B8C-83A1-F6EECF244321}">
                <p14:modId xmlns:p14="http://schemas.microsoft.com/office/powerpoint/2010/main" val="4060550245"/>
              </p:ext>
            </p:extLst>
          </p:nvPr>
        </p:nvGraphicFramePr>
        <p:xfrm>
          <a:off x="4249682" y="3183305"/>
          <a:ext cx="3692636" cy="1112520"/>
        </p:xfrm>
        <a:graphic>
          <a:graphicData uri="http://schemas.openxmlformats.org/drawingml/2006/table">
            <a:tbl>
              <a:tblPr firstRow="1" bandRow="1">
                <a:tableStyleId>{5C22544A-7EE6-4342-B048-85BDC9FD1C3A}</a:tableStyleId>
              </a:tblPr>
              <a:tblGrid>
                <a:gridCol w="1211920">
                  <a:extLst>
                    <a:ext uri="{9D8B030D-6E8A-4147-A177-3AD203B41FA5}">
                      <a16:colId xmlns:a16="http://schemas.microsoft.com/office/drawing/2014/main" val="1645403059"/>
                    </a:ext>
                  </a:extLst>
                </a:gridCol>
                <a:gridCol w="797796">
                  <a:extLst>
                    <a:ext uri="{9D8B030D-6E8A-4147-A177-3AD203B41FA5}">
                      <a16:colId xmlns:a16="http://schemas.microsoft.com/office/drawing/2014/main" val="4200349213"/>
                    </a:ext>
                  </a:extLst>
                </a:gridCol>
                <a:gridCol w="810705">
                  <a:extLst>
                    <a:ext uri="{9D8B030D-6E8A-4147-A177-3AD203B41FA5}">
                      <a16:colId xmlns:a16="http://schemas.microsoft.com/office/drawing/2014/main" val="3438653593"/>
                    </a:ext>
                  </a:extLst>
                </a:gridCol>
                <a:gridCol w="872215">
                  <a:extLst>
                    <a:ext uri="{9D8B030D-6E8A-4147-A177-3AD203B41FA5}">
                      <a16:colId xmlns:a16="http://schemas.microsoft.com/office/drawing/2014/main" val="2923548438"/>
                    </a:ext>
                  </a:extLst>
                </a:gridCol>
              </a:tblGrid>
              <a:tr h="370840">
                <a:tc>
                  <a:txBody>
                    <a:bodyPr/>
                    <a:lstStyle/>
                    <a:p>
                      <a:pPr algn="ct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SBP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DBP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0CA"/>
                    </a:solidFill>
                  </a:tcPr>
                </a:tc>
                <a:extLst>
                  <a:ext uri="{0D108BD9-81ED-4DB2-BD59-A6C34878D82A}">
                    <a16:rowId xmlns:a16="http://schemas.microsoft.com/office/drawing/2014/main" val="2287812427"/>
                  </a:ext>
                </a:extLst>
              </a:tr>
              <a:tr h="370840">
                <a:tc>
                  <a:txBody>
                    <a:bodyPr/>
                    <a:lstStyle/>
                    <a:p>
                      <a:r>
                        <a:rPr lang="en-US" sz="1300" dirty="0">
                          <a:solidFill>
                            <a:schemeClr val="tx1"/>
                          </a:solidFill>
                          <a:latin typeface="Arial" panose="020B0604020202020204" pitchFamily="34" charset="0"/>
                          <a:cs typeface="Arial" panose="020B0604020202020204" pitchFamily="34" charset="0"/>
                        </a:rPr>
                        <a:t>MAE (mmHg)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7.19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4.66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46350065"/>
                  </a:ext>
                </a:extLst>
              </a:tr>
              <a:tr h="370840">
                <a:tc>
                  <a:txBody>
                    <a:bodyPr/>
                    <a:lstStyle/>
                    <a:p>
                      <a:r>
                        <a:rPr lang="en-US" sz="1300" dirty="0">
                          <a:solidFill>
                            <a:schemeClr val="tx1"/>
                          </a:solidFill>
                          <a:latin typeface="Arial" panose="020B0604020202020204" pitchFamily="34" charset="0"/>
                          <a:cs typeface="Arial" panose="020B0604020202020204" pitchFamily="34" charset="0"/>
                        </a:rPr>
                        <a:t>R</a:t>
                      </a:r>
                      <a:r>
                        <a:rPr lang="en-US" sz="1300" baseline="300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0.705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0.575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0.623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1037653"/>
                  </a:ext>
                </a:extLst>
              </a:tr>
            </a:tbl>
          </a:graphicData>
        </a:graphic>
      </p:graphicFrame>
      <p:sp>
        <p:nvSpPr>
          <p:cNvPr id="62" name="TextBox 61">
            <a:extLst>
              <a:ext uri="{FF2B5EF4-FFF2-40B4-BE49-F238E27FC236}">
                <a16:creationId xmlns:a16="http://schemas.microsoft.com/office/drawing/2014/main" id="{7C4682C8-3DF1-2241-B253-497D08C389FF}"/>
              </a:ext>
            </a:extLst>
          </p:cNvPr>
          <p:cNvSpPr txBox="1"/>
          <p:nvPr/>
        </p:nvSpPr>
        <p:spPr>
          <a:xfrm>
            <a:off x="4238780" y="2875528"/>
            <a:ext cx="3742624" cy="307777"/>
          </a:xfrm>
          <a:prstGeom prst="rect">
            <a:avLst/>
          </a:prstGeom>
          <a:noFill/>
          <a:ln>
            <a:noFill/>
          </a:ln>
        </p:spPr>
        <p:txBody>
          <a:bodyPr wrap="square" rtlCol="0">
            <a:spAutoFit/>
          </a:bodyPr>
          <a:lstStyle/>
          <a:p>
            <a:r>
              <a:rPr lang="en-ZA" sz="1400" u="sng" dirty="0">
                <a:latin typeface="Arial" panose="020B0604020202020204" pitchFamily="34" charset="0"/>
                <a:cs typeface="Arial" panose="020B0604020202020204" pitchFamily="34" charset="0"/>
              </a:rPr>
              <a:t>Table 1: Discrete Blood Pressure Prediction</a:t>
            </a:r>
          </a:p>
        </p:txBody>
      </p:sp>
    </p:spTree>
    <p:extLst>
      <p:ext uri="{BB962C8B-B14F-4D97-AF65-F5344CB8AC3E}">
        <p14:creationId xmlns:p14="http://schemas.microsoft.com/office/powerpoint/2010/main" val="24351240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246</Words>
  <Application>Microsoft Macintosh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游ゴシック</vt:lpstr>
      <vt:lpstr>游ゴシック Light</vt:lpstr>
      <vt:lpstr>Arial</vt:lpstr>
      <vt:lpstr>Office テーマ</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Aaron Fainman</cp:lastModifiedBy>
  <cp:revision>14</cp:revision>
  <dcterms:created xsi:type="dcterms:W3CDTF">2020-08-03T04:01:52Z</dcterms:created>
  <dcterms:modified xsi:type="dcterms:W3CDTF">2021-10-19T03:19:35Z</dcterms:modified>
</cp:coreProperties>
</file>