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1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DAB"/>
    <a:srgbClr val="657889"/>
    <a:srgbClr val="BFD0CA"/>
    <a:srgbClr val="A5B2B5"/>
    <a:srgbClr val="EDCABE"/>
    <a:srgbClr val="24788F"/>
    <a:srgbClr val="F18A85"/>
    <a:srgbClr val="AC8181"/>
    <a:srgbClr val="CFCE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87"/>
      </p:cViewPr>
      <p:guideLst>
        <p:guide orient="horz" pos="1215"/>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73D26-9F41-4C21-B0ED-0BEE8C4462DB}" type="datetimeFigureOut">
              <a:rPr lang="en-ZA" smtClean="0"/>
              <a:t>2021/10/20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834A7-E525-4DCE-9D9D-F0D3289ABEE1}" type="slidenum">
              <a:rPr lang="en-ZA" smtClean="0"/>
              <a:t>‹#›</a:t>
            </a:fld>
            <a:endParaRPr lang="en-ZA"/>
          </a:p>
        </p:txBody>
      </p:sp>
    </p:spTree>
    <p:extLst>
      <p:ext uri="{BB962C8B-B14F-4D97-AF65-F5344CB8AC3E}">
        <p14:creationId xmlns:p14="http://schemas.microsoft.com/office/powerpoint/2010/main" val="294385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8F834A7-E525-4DCE-9D9D-F0D3289ABEE1}" type="slidenum">
              <a:rPr lang="en-ZA" smtClean="0"/>
              <a:t>1</a:t>
            </a:fld>
            <a:endParaRPr lang="en-ZA"/>
          </a:p>
        </p:txBody>
      </p:sp>
    </p:spTree>
    <p:extLst>
      <p:ext uri="{BB962C8B-B14F-4D97-AF65-F5344CB8AC3E}">
        <p14:creationId xmlns:p14="http://schemas.microsoft.com/office/powerpoint/2010/main" val="40539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7576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87251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23363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9047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40810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28884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67438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365647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47633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216604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EEDD5431-0A31-43BA-B7FD-3344798DCFBD}" type="datetimeFigureOut">
              <a:rPr kumimoji="1" lang="ja-JP" altLang="en-US" smtClean="0"/>
              <a:t>2021/10/20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21932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EDD5431-0A31-43BA-B7FD-3344798DCFBD}" type="datetimeFigureOut">
              <a:rPr kumimoji="1" lang="ja-JP" altLang="en-US" smtClean="0"/>
              <a:t>2021/10/20</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B9E3B0-E5BF-47CA-A276-29823DA38415}" type="slidenum">
              <a:rPr kumimoji="1" lang="ja-JP" altLang="en-US" smtClean="0"/>
              <a:t>‹#›</a:t>
            </a:fld>
            <a:endParaRPr kumimoji="1" lang="ja-JP" altLang="en-US"/>
          </a:p>
        </p:txBody>
      </p:sp>
    </p:spTree>
    <p:extLst>
      <p:ext uri="{BB962C8B-B14F-4D97-AF65-F5344CB8AC3E}">
        <p14:creationId xmlns:p14="http://schemas.microsoft.com/office/powerpoint/2010/main" val="483456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5DF08B-E93F-462B-941F-0B51D6AB65FE}"/>
              </a:ext>
            </a:extLst>
          </p:cNvPr>
          <p:cNvSpPr txBox="1"/>
          <p:nvPr/>
        </p:nvSpPr>
        <p:spPr>
          <a:xfrm>
            <a:off x="1828360" y="50156"/>
            <a:ext cx="5825634" cy="369332"/>
          </a:xfrm>
          <a:prstGeom prst="rect">
            <a:avLst/>
          </a:prstGeom>
          <a:noFill/>
        </p:spPr>
        <p:txBody>
          <a:bodyPr wrap="none" rtlCol="0">
            <a:spAutoFit/>
          </a:bodyPr>
          <a:lstStyle/>
          <a:p>
            <a:pPr algn="ctr"/>
            <a:r>
              <a:rPr lang="en-US" altLang="ja-JP" sz="1800">
                <a:latin typeface="Oswald" panose="02000503000000000000" pitchFamily="2" charset="0"/>
                <a:cs typeface="Arial" panose="020B0604020202020204" pitchFamily="34" charset="0"/>
              </a:rPr>
              <a:t>Smart Sensing of Blood Pressure Using Photoplethysmography</a:t>
            </a:r>
            <a:endParaRPr lang="ja-JP" altLang="en-US" sz="1800">
              <a:latin typeface="Oswald" panose="02000503000000000000" pitchFamily="2" charset="0"/>
              <a:cs typeface="Arial" panose="020B0604020202020204" pitchFamily="34" charset="0"/>
            </a:endParaRPr>
          </a:p>
        </p:txBody>
      </p:sp>
      <p:sp>
        <p:nvSpPr>
          <p:cNvPr id="7" name="テキスト ボックス 6">
            <a:extLst>
              <a:ext uri="{FF2B5EF4-FFF2-40B4-BE49-F238E27FC236}">
                <a16:creationId xmlns:a16="http://schemas.microsoft.com/office/drawing/2014/main" id="{899818B1-A8E5-4B37-8A7E-21D2E6BACE95}"/>
              </a:ext>
            </a:extLst>
          </p:cNvPr>
          <p:cNvSpPr txBox="1"/>
          <p:nvPr/>
        </p:nvSpPr>
        <p:spPr>
          <a:xfrm>
            <a:off x="2776642" y="363572"/>
            <a:ext cx="3316614" cy="276999"/>
          </a:xfrm>
          <a:prstGeom prst="rect">
            <a:avLst/>
          </a:prstGeom>
          <a:noFill/>
        </p:spPr>
        <p:txBody>
          <a:bodyPr wrap="none" rtlCol="0">
            <a:spAutoFit/>
          </a:bodyPr>
          <a:lstStyle/>
          <a:p>
            <a:pPr algn="ctr"/>
            <a:r>
              <a:rPr lang="en-US" altLang="ja-JP" sz="1200" dirty="0">
                <a:latin typeface="Arial Nova Cond" panose="020B0506020202020204" pitchFamily="34" charset="0"/>
                <a:cs typeface="Arial" panose="020B0604020202020204" pitchFamily="34" charset="0"/>
              </a:rPr>
              <a:t>Aaron </a:t>
            </a:r>
            <a:r>
              <a:rPr lang="en-US" altLang="ja-JP" sz="1200">
                <a:latin typeface="Arial Nova Cond" panose="020B0506020202020204" pitchFamily="34" charset="0"/>
                <a:cs typeface="Arial" panose="020B0604020202020204" pitchFamily="34" charset="0"/>
              </a:rPr>
              <a:t>Fainman</a:t>
            </a:r>
            <a:r>
              <a:rPr lang="en-US" altLang="ja-JP" sz="1200" dirty="0">
                <a:latin typeface="Arial Nova Cond" panose="020B0506020202020204" pitchFamily="34" charset="0"/>
                <a:cs typeface="Arial" panose="020B0604020202020204" pitchFamily="34" charset="0"/>
              </a:rPr>
              <a:t> (1386259), Basheq Tarifi (1696842)</a:t>
            </a:r>
          </a:p>
        </p:txBody>
      </p:sp>
      <p:grpSp>
        <p:nvGrpSpPr>
          <p:cNvPr id="5" name="Group 4">
            <a:extLst>
              <a:ext uri="{FF2B5EF4-FFF2-40B4-BE49-F238E27FC236}">
                <a16:creationId xmlns:a16="http://schemas.microsoft.com/office/drawing/2014/main" id="{0B07E934-977C-944A-A13B-292674335E8D}"/>
              </a:ext>
            </a:extLst>
          </p:cNvPr>
          <p:cNvGrpSpPr/>
          <p:nvPr/>
        </p:nvGrpSpPr>
        <p:grpSpPr>
          <a:xfrm>
            <a:off x="984533" y="86014"/>
            <a:ext cx="728874" cy="299875"/>
            <a:chOff x="3307613" y="210513"/>
            <a:chExt cx="971832" cy="399833"/>
          </a:xfrm>
        </p:grpSpPr>
        <p:sp>
          <p:nvSpPr>
            <p:cNvPr id="3" name="正方形/長方形 2">
              <a:extLst>
                <a:ext uri="{FF2B5EF4-FFF2-40B4-BE49-F238E27FC236}">
                  <a16:creationId xmlns:a16="http://schemas.microsoft.com/office/drawing/2014/main" id="{3A890539-F2EE-B94A-BF27-5680CD960045}"/>
                </a:ext>
              </a:extLst>
            </p:cNvPr>
            <p:cNvSpPr/>
            <p:nvPr/>
          </p:nvSpPr>
          <p:spPr>
            <a:xfrm>
              <a:off x="3307613" y="210513"/>
              <a:ext cx="876615" cy="39983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564D8A3D-01D0-B74A-B323-93FCCEAAC3FA}"/>
                </a:ext>
              </a:extLst>
            </p:cNvPr>
            <p:cNvSpPr txBox="1"/>
            <p:nvPr/>
          </p:nvSpPr>
          <p:spPr>
            <a:xfrm>
              <a:off x="3402830" y="248116"/>
              <a:ext cx="876615" cy="330945"/>
            </a:xfrm>
            <a:prstGeom prst="rect">
              <a:avLst/>
            </a:prstGeom>
            <a:noFill/>
          </p:spPr>
          <p:txBody>
            <a:bodyPr wrap="square" rtlCol="0">
              <a:spAutoFit/>
            </a:bodyPr>
            <a:lstStyle/>
            <a:p>
              <a:r>
                <a:rPr lang="en-US" altLang="ja-JP" sz="1013" b="1" dirty="0"/>
                <a:t>21P78</a:t>
              </a:r>
              <a:endParaRPr lang="ja-JP" altLang="en-US" sz="1013" b="1" dirty="0"/>
            </a:p>
          </p:txBody>
        </p:sp>
      </p:grpSp>
      <p:pic>
        <p:nvPicPr>
          <p:cNvPr id="43" name="Picture 2" descr="Image result for wits university logo">
            <a:extLst>
              <a:ext uri="{FF2B5EF4-FFF2-40B4-BE49-F238E27FC236}">
                <a16:creationId xmlns:a16="http://schemas.microsoft.com/office/drawing/2014/main" id="{9782F1C5-3946-654E-BDAE-3CC57C3B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6" y="29764"/>
            <a:ext cx="885392" cy="81529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School of Electrical and Information Engineering logo ">
            <a:extLst>
              <a:ext uri="{FF2B5EF4-FFF2-40B4-BE49-F238E27FC236}">
                <a16:creationId xmlns:a16="http://schemas.microsoft.com/office/drawing/2014/main" id="{35516A14-51A1-C74B-AC58-980B4E936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987" y="103146"/>
            <a:ext cx="808984" cy="73010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a:extLst>
              <a:ext uri="{FF2B5EF4-FFF2-40B4-BE49-F238E27FC236}">
                <a16:creationId xmlns:a16="http://schemas.microsoft.com/office/drawing/2014/main" id="{A43335FB-8E49-114B-BD48-6D376F5022CB}"/>
              </a:ext>
            </a:extLst>
          </p:cNvPr>
          <p:cNvCxnSpPr>
            <a:cxnSpLocks/>
          </p:cNvCxnSpPr>
          <p:nvPr/>
        </p:nvCxnSpPr>
        <p:spPr>
          <a:xfrm>
            <a:off x="1031384" y="644856"/>
            <a:ext cx="7080306" cy="650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F69A44-084B-6D4D-BB25-BF535E246618}"/>
              </a:ext>
            </a:extLst>
          </p:cNvPr>
          <p:cNvSpPr txBox="1"/>
          <p:nvPr/>
        </p:nvSpPr>
        <p:spPr>
          <a:xfrm>
            <a:off x="90840" y="1141071"/>
            <a:ext cx="2434532" cy="784830"/>
          </a:xfrm>
          <a:prstGeom prst="rect">
            <a:avLst/>
          </a:prstGeom>
          <a:noFill/>
          <a:ln>
            <a:noFill/>
          </a:ln>
        </p:spPr>
        <p:txBody>
          <a:bodyPr wrap="square" rtlCol="0">
            <a:spAutoFit/>
          </a:bodyPr>
          <a:lstStyle/>
          <a:p>
            <a:pPr algn="just"/>
            <a:r>
              <a:rPr lang="en-ZA" sz="900" dirty="0">
                <a:latin typeface="Arial Nova Cond" panose="020B0506020202020204" pitchFamily="34" charset="0"/>
                <a:cs typeface="Arial" panose="020B0604020202020204" pitchFamily="34" charset="0"/>
              </a:rPr>
              <a:t>Photoplethysmography (PPG) uses light to detect changes in blood volume [1]. The aim of this project is to investigate the use of PPG as a means of developing a cuffless, non-invasive blood pressure (BP) monitor.</a:t>
            </a:r>
          </a:p>
        </p:txBody>
      </p:sp>
      <p:sp>
        <p:nvSpPr>
          <p:cNvPr id="51" name="TextBox 50">
            <a:extLst>
              <a:ext uri="{FF2B5EF4-FFF2-40B4-BE49-F238E27FC236}">
                <a16:creationId xmlns:a16="http://schemas.microsoft.com/office/drawing/2014/main" id="{44BD8137-A3FB-124A-986E-B4F247A7D989}"/>
              </a:ext>
            </a:extLst>
          </p:cNvPr>
          <p:cNvSpPr txBox="1"/>
          <p:nvPr/>
        </p:nvSpPr>
        <p:spPr>
          <a:xfrm>
            <a:off x="74634" y="2243548"/>
            <a:ext cx="2022631" cy="2723823"/>
          </a:xfrm>
          <a:prstGeom prst="rect">
            <a:avLst/>
          </a:prstGeom>
          <a:noFill/>
          <a:ln>
            <a:noFill/>
          </a:ln>
        </p:spPr>
        <p:txBody>
          <a:bodyPr wrap="square" rtlCol="0">
            <a:spAutoFit/>
          </a:bodyPr>
          <a:lstStyle/>
          <a:p>
            <a:pPr algn="just"/>
            <a:r>
              <a:rPr lang="en-ZA" sz="900" dirty="0">
                <a:latin typeface="Arial Nova Cond" panose="020B0506020202020204" pitchFamily="34" charset="0"/>
                <a:cs typeface="Arial" panose="020B0604020202020204" pitchFamily="34" charset="0"/>
              </a:rPr>
              <a:t>Arterial BP (ABP) waveforms and PPG waveforms were extracted from 4064 patients from the MIMIC-III database [2].</a:t>
            </a:r>
          </a:p>
          <a:p>
            <a:pPr algn="just"/>
            <a:endParaRPr lang="en-ZA" sz="900" dirty="0">
              <a:latin typeface="Arial Nova Cond" panose="020B0506020202020204" pitchFamily="34" charset="0"/>
              <a:cs typeface="Arial" panose="020B0604020202020204" pitchFamily="34" charset="0"/>
            </a:endParaRPr>
          </a:p>
          <a:p>
            <a:pPr algn="just"/>
            <a:r>
              <a:rPr lang="en-ZA" sz="900" dirty="0">
                <a:latin typeface="Arial Nova Cond" panose="020B0506020202020204" pitchFamily="34" charset="0"/>
                <a:cs typeface="Arial" panose="020B0604020202020204" pitchFamily="34" charset="0"/>
              </a:rPr>
              <a:t>Multiple neural network architectures were investigated. The final models consist of two sets of networks. Diastolic BP (DBP), Systolic BP (SBP) and Mean Arterial Pressure (MAP) are all predicted using separate 3-layered artificial neural networks (ANNs), with 512 nodes per layer. </a:t>
            </a:r>
          </a:p>
          <a:p>
            <a:pPr algn="just"/>
            <a:endParaRPr lang="en-ZA" sz="900" dirty="0">
              <a:latin typeface="Arial Nova Cond" panose="020B0506020202020204" pitchFamily="34" charset="0"/>
              <a:cs typeface="Arial" panose="020B0604020202020204" pitchFamily="34" charset="0"/>
            </a:endParaRPr>
          </a:p>
          <a:p>
            <a:pPr algn="just"/>
            <a:r>
              <a:rPr lang="en-ZA" sz="900" dirty="0">
                <a:latin typeface="Arial Nova Cond" panose="020B0506020202020204" pitchFamily="34" charset="0"/>
                <a:cs typeface="Arial" panose="020B0604020202020204" pitchFamily="34" charset="0"/>
              </a:rPr>
              <a:t>A 3-layered ANN with 1024 nodes </a:t>
            </a:r>
            <a:r>
              <a:rPr lang="en-ZA" sz="900">
                <a:latin typeface="Arial Nova Cond" panose="020B0506020202020204" pitchFamily="34" charset="0"/>
                <a:cs typeface="Arial" panose="020B0604020202020204" pitchFamily="34" charset="0"/>
              </a:rPr>
              <a:t>per layer </a:t>
            </a:r>
            <a:r>
              <a:rPr lang="en-ZA" sz="900" dirty="0">
                <a:latin typeface="Arial Nova Cond" panose="020B0506020202020204" pitchFamily="34" charset="0"/>
                <a:cs typeface="Arial" panose="020B0604020202020204" pitchFamily="34" charset="0"/>
              </a:rPr>
              <a:t>is used to determine the wave shape. This wave shape is then shifted and scaled by the BP values. This process is shown in Figure 1.</a:t>
            </a:r>
            <a:endParaRPr lang="en-US" sz="900" dirty="0">
              <a:latin typeface="Arial Nova Cond" panose="020B0506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7B8FE6B-BF16-A945-AD84-A880FE5C785F}"/>
              </a:ext>
            </a:extLst>
          </p:cNvPr>
          <p:cNvSpPr txBox="1"/>
          <p:nvPr/>
        </p:nvSpPr>
        <p:spPr>
          <a:xfrm>
            <a:off x="2650828" y="969374"/>
            <a:ext cx="2434532" cy="1061829"/>
          </a:xfrm>
          <a:prstGeom prst="rect">
            <a:avLst/>
          </a:prstGeom>
          <a:noFill/>
          <a:ln>
            <a:noFill/>
          </a:ln>
        </p:spPr>
        <p:txBody>
          <a:bodyPr wrap="square" rtlCol="0">
            <a:spAutoFit/>
          </a:bodyPr>
          <a:lstStyle/>
          <a:p>
            <a:pPr algn="just"/>
            <a:r>
              <a:rPr lang="en-ZA" sz="900" dirty="0">
                <a:latin typeface="Arial Nova Cond" panose="020B0506020202020204" pitchFamily="34" charset="0"/>
                <a:cs typeface="Arial" panose="020B0604020202020204" pitchFamily="34" charset="0"/>
              </a:rPr>
              <a:t>The results for DBP, MAP and SBP are shown in Figure 2, with mean errors of  3.50, 3.65 and 5.32 mmHg respectively. The waveform is generated using a Pearson regression loss function to minimise errors in shape, yielding wave correlation of 86%. Examples of predicted and actual ABP waves are presented in Figure 3.</a:t>
            </a:r>
          </a:p>
        </p:txBody>
      </p:sp>
      <p:sp>
        <p:nvSpPr>
          <p:cNvPr id="53" name="TextBox 52">
            <a:extLst>
              <a:ext uri="{FF2B5EF4-FFF2-40B4-BE49-F238E27FC236}">
                <a16:creationId xmlns:a16="http://schemas.microsoft.com/office/drawing/2014/main" id="{5F115D2C-015F-B843-8BC7-9247B2681C1C}"/>
              </a:ext>
            </a:extLst>
          </p:cNvPr>
          <p:cNvSpPr txBox="1"/>
          <p:nvPr/>
        </p:nvSpPr>
        <p:spPr>
          <a:xfrm>
            <a:off x="6795655" y="4049373"/>
            <a:ext cx="2198624" cy="1062342"/>
          </a:xfrm>
          <a:prstGeom prst="rect">
            <a:avLst/>
          </a:prstGeom>
          <a:noFill/>
          <a:ln>
            <a:noFill/>
          </a:ln>
        </p:spPr>
        <p:txBody>
          <a:bodyPr wrap="square" rtlCol="0">
            <a:spAutoFit/>
          </a:bodyPr>
          <a:lstStyle/>
          <a:p>
            <a:pPr algn="just"/>
            <a:r>
              <a:rPr lang="en-ZA" sz="788" dirty="0">
                <a:latin typeface="Arial Nova Cond" panose="020B0506020202020204" pitchFamily="34" charset="0"/>
                <a:cs typeface="Arial" panose="020B0604020202020204" pitchFamily="34" charset="0"/>
              </a:rPr>
              <a:t>[1] G. </a:t>
            </a:r>
            <a:r>
              <a:rPr lang="en-ZA" sz="788" dirty="0" err="1">
                <a:latin typeface="Arial Nova Cond" panose="020B0506020202020204" pitchFamily="34" charset="0"/>
                <a:cs typeface="Arial" panose="020B0604020202020204" pitchFamily="34" charset="0"/>
              </a:rPr>
              <a:t>Slapničar</a:t>
            </a:r>
            <a:r>
              <a:rPr lang="en-ZA" sz="788" dirty="0">
                <a:latin typeface="Arial Nova Cond" panose="020B0506020202020204" pitchFamily="34" charset="0"/>
                <a:cs typeface="Arial" panose="020B0604020202020204" pitchFamily="34" charset="0"/>
              </a:rPr>
              <a:t>, N. </a:t>
            </a:r>
            <a:r>
              <a:rPr lang="en-ZA" sz="788" dirty="0" err="1">
                <a:latin typeface="Arial Nova Cond" panose="020B0506020202020204" pitchFamily="34" charset="0"/>
                <a:cs typeface="Arial" panose="020B0604020202020204" pitchFamily="34" charset="0"/>
              </a:rPr>
              <a:t>Mlakar</a:t>
            </a:r>
            <a:r>
              <a:rPr lang="en-ZA" sz="788" dirty="0">
                <a:latin typeface="Arial Nova Cond" panose="020B0506020202020204" pitchFamily="34" charset="0"/>
                <a:cs typeface="Arial" panose="020B0604020202020204" pitchFamily="34" charset="0"/>
              </a:rPr>
              <a:t>, and M. </a:t>
            </a:r>
            <a:r>
              <a:rPr lang="en-ZA" sz="788" dirty="0" err="1">
                <a:latin typeface="Arial Nova Cond" panose="020B0506020202020204" pitchFamily="34" charset="0"/>
                <a:cs typeface="Arial" panose="020B0604020202020204" pitchFamily="34" charset="0"/>
              </a:rPr>
              <a:t>Luštrek</a:t>
            </a:r>
            <a:r>
              <a:rPr lang="en-ZA" sz="788" dirty="0">
                <a:latin typeface="Arial Nova Cond" panose="020B0506020202020204" pitchFamily="34" charset="0"/>
                <a:cs typeface="Arial" panose="020B0604020202020204" pitchFamily="34" charset="0"/>
              </a:rPr>
              <a:t>, “Blood pressure estimation from </a:t>
            </a:r>
            <a:r>
              <a:rPr lang="en-ZA" sz="788" dirty="0" err="1">
                <a:latin typeface="Arial Nova Cond" panose="020B0506020202020204" pitchFamily="34" charset="0"/>
                <a:cs typeface="Arial" panose="020B0604020202020204" pitchFamily="34" charset="0"/>
              </a:rPr>
              <a:t>photoplethys-mogram</a:t>
            </a:r>
            <a:r>
              <a:rPr lang="en-ZA" sz="788" dirty="0">
                <a:latin typeface="Arial Nova Cond" panose="020B0506020202020204" pitchFamily="34" charset="0"/>
                <a:cs typeface="Arial" panose="020B0604020202020204" pitchFamily="34" charset="0"/>
              </a:rPr>
              <a:t> using a </a:t>
            </a:r>
            <a:r>
              <a:rPr lang="en-ZA" sz="788" dirty="0" err="1">
                <a:latin typeface="Arial Nova Cond" panose="020B0506020202020204" pitchFamily="34" charset="0"/>
                <a:cs typeface="Arial" panose="020B0604020202020204" pitchFamily="34" charset="0"/>
              </a:rPr>
              <a:t>spectro</a:t>
            </a:r>
            <a:r>
              <a:rPr lang="en-ZA" sz="788" dirty="0">
                <a:latin typeface="Arial Nova Cond" panose="020B0506020202020204" pitchFamily="34" charset="0"/>
                <a:cs typeface="Arial" panose="020B0604020202020204" pitchFamily="34" charset="0"/>
              </a:rPr>
              <a:t>-temporal deep neural network,” Sensors, vol. 19, no. 15, 2019. </a:t>
            </a:r>
          </a:p>
          <a:p>
            <a:pPr algn="just"/>
            <a:r>
              <a:rPr lang="en-ZA" sz="788" dirty="0">
                <a:latin typeface="Arial Nova Cond" panose="020B0506020202020204" pitchFamily="34" charset="0"/>
                <a:cs typeface="Arial" panose="020B0604020202020204" pitchFamily="34" charset="0"/>
              </a:rPr>
              <a:t>[2]  Moody, B., Moody, G., </a:t>
            </a:r>
            <a:r>
              <a:rPr lang="en-ZA" sz="788" dirty="0" err="1">
                <a:latin typeface="Arial Nova Cond" panose="020B0506020202020204" pitchFamily="34" charset="0"/>
                <a:cs typeface="Arial" panose="020B0604020202020204" pitchFamily="34" charset="0"/>
              </a:rPr>
              <a:t>Villarroel</a:t>
            </a:r>
            <a:r>
              <a:rPr lang="en-ZA" sz="788" dirty="0">
                <a:latin typeface="Arial Nova Cond" panose="020B0506020202020204" pitchFamily="34" charset="0"/>
                <a:cs typeface="Arial" panose="020B0604020202020204" pitchFamily="34" charset="0"/>
              </a:rPr>
              <a:t>, M., Clifford, G., &amp; Silva, I. (2020). MIMIC-III Waveform Database (version 1.0). </a:t>
            </a:r>
            <a:r>
              <a:rPr lang="en-ZA" sz="788" dirty="0" err="1">
                <a:latin typeface="Arial Nova Cond" panose="020B0506020202020204" pitchFamily="34" charset="0"/>
                <a:cs typeface="Arial" panose="020B0604020202020204" pitchFamily="34" charset="0"/>
              </a:rPr>
              <a:t>PhysioNet</a:t>
            </a:r>
            <a:r>
              <a:rPr lang="en-ZA" sz="788" dirty="0">
                <a:latin typeface="Arial Nova Cond" panose="020B0506020202020204" pitchFamily="34" charset="0"/>
                <a:cs typeface="Arial" panose="020B0604020202020204" pitchFamily="34" charset="0"/>
              </a:rPr>
              <a:t>. https://doi.org/10.13026/c2607m.</a:t>
            </a:r>
            <a:endParaRPr lang="en-US" sz="788" dirty="0">
              <a:latin typeface="Arial Nova Cond" panose="020B0506020202020204" pitchFamily="34" charset="0"/>
            </a:endParaRPr>
          </a:p>
        </p:txBody>
      </p:sp>
      <p:sp>
        <p:nvSpPr>
          <p:cNvPr id="54" name="TextBox 53">
            <a:extLst>
              <a:ext uri="{FF2B5EF4-FFF2-40B4-BE49-F238E27FC236}">
                <a16:creationId xmlns:a16="http://schemas.microsoft.com/office/drawing/2014/main" id="{7A29A1B5-A68C-F643-A635-487E47621718}"/>
              </a:ext>
            </a:extLst>
          </p:cNvPr>
          <p:cNvSpPr txBox="1"/>
          <p:nvPr/>
        </p:nvSpPr>
        <p:spPr>
          <a:xfrm>
            <a:off x="6795655" y="2615182"/>
            <a:ext cx="2168198" cy="1061829"/>
          </a:xfrm>
          <a:prstGeom prst="rect">
            <a:avLst/>
          </a:prstGeom>
          <a:noFill/>
          <a:ln>
            <a:noFill/>
          </a:ln>
        </p:spPr>
        <p:txBody>
          <a:bodyPr wrap="square" rtlCol="0">
            <a:spAutoFit/>
          </a:bodyPr>
          <a:lstStyle/>
          <a:p>
            <a:pPr algn="just"/>
            <a:r>
              <a:rPr lang="en-ZA" sz="900" dirty="0">
                <a:latin typeface="Arial Nova Cond" panose="020B0506020202020204" pitchFamily="34" charset="0"/>
                <a:cs typeface="Arial" panose="020B0604020202020204" pitchFamily="34" charset="0"/>
              </a:rPr>
              <a:t>The use of PPG can reliably predict blood pressure. Results have 86% correlation and meet standards for blood pressure measurement (&lt;10mmHg error for over 85% of samples). However, accuracy should be improved for hypertensive patients.</a:t>
            </a:r>
            <a:endParaRPr lang="en-US" sz="900" dirty="0">
              <a:latin typeface="Arial Nova Cond" panose="020B0506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79291E8B-1C15-7341-BF68-0F3B08A5A0F7}"/>
              </a:ext>
            </a:extLst>
          </p:cNvPr>
          <p:cNvSpPr txBox="1"/>
          <p:nvPr/>
        </p:nvSpPr>
        <p:spPr>
          <a:xfrm>
            <a:off x="6894457" y="1216351"/>
            <a:ext cx="1955435" cy="1061829"/>
          </a:xfrm>
          <a:prstGeom prst="rect">
            <a:avLst/>
          </a:prstGeom>
          <a:noFill/>
          <a:ln>
            <a:noFill/>
          </a:ln>
        </p:spPr>
        <p:txBody>
          <a:bodyPr wrap="square" rtlCol="0">
            <a:spAutoFit/>
          </a:bodyPr>
          <a:lstStyle/>
          <a:p>
            <a:pPr algn="just"/>
            <a:r>
              <a:rPr lang="en-ZA" sz="900" dirty="0">
                <a:latin typeface="Arial Nova Cond" panose="020B0506020202020204" pitchFamily="34" charset="0"/>
                <a:cs typeface="Arial" panose="020B0604020202020204" pitchFamily="34" charset="0"/>
              </a:rPr>
              <a:t>A basic device using the MAX30102 pulse oximetry IC and an ESP32 MCU was developed, interfaced with a MATLAB application. ABP Waveforms are generated, however the PPG requires calibration to the standard of the training database.</a:t>
            </a:r>
            <a:endParaRPr lang="en-US" sz="900" dirty="0">
              <a:latin typeface="Arial Nova Cond" panose="020B0506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C7E823E7-31F5-7442-BBBB-9CDAA4D933F7}"/>
              </a:ext>
            </a:extLst>
          </p:cNvPr>
          <p:cNvCxnSpPr>
            <a:cxnSpLocks/>
          </p:cNvCxnSpPr>
          <p:nvPr/>
        </p:nvCxnSpPr>
        <p:spPr>
          <a:xfrm flipV="1">
            <a:off x="183681" y="1115089"/>
            <a:ext cx="2247099" cy="1572"/>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938870C-675E-854A-BE47-5E259BC355AB}"/>
              </a:ext>
            </a:extLst>
          </p:cNvPr>
          <p:cNvSpPr txBox="1"/>
          <p:nvPr/>
        </p:nvSpPr>
        <p:spPr>
          <a:xfrm>
            <a:off x="101691" y="874419"/>
            <a:ext cx="2007064" cy="253916"/>
          </a:xfrm>
          <a:prstGeom prst="rect">
            <a:avLst/>
          </a:prstGeom>
          <a:noFill/>
          <a:ln>
            <a:noFill/>
          </a:ln>
        </p:spPr>
        <p:txBody>
          <a:bodyPr wrap="square" rtlCol="0">
            <a:spAutoFit/>
          </a:bodyPr>
          <a:lstStyle/>
          <a:p>
            <a:pPr algn="just"/>
            <a:r>
              <a:rPr lang="en-ZA" sz="1050" dirty="0">
                <a:latin typeface="Oswald" panose="02000503000000000000" pitchFamily="2" charset="0"/>
                <a:cs typeface="Arial" panose="020B0604020202020204" pitchFamily="34" charset="0"/>
              </a:rPr>
              <a:t>INTRODUCTION</a:t>
            </a:r>
          </a:p>
        </p:txBody>
      </p:sp>
      <p:cxnSp>
        <p:nvCxnSpPr>
          <p:cNvPr id="30" name="Straight Connector 29">
            <a:extLst>
              <a:ext uri="{FF2B5EF4-FFF2-40B4-BE49-F238E27FC236}">
                <a16:creationId xmlns:a16="http://schemas.microsoft.com/office/drawing/2014/main" id="{46F4BB81-3122-B449-974E-36DC7C5F4CF0}"/>
              </a:ext>
            </a:extLst>
          </p:cNvPr>
          <p:cNvCxnSpPr>
            <a:cxnSpLocks/>
          </p:cNvCxnSpPr>
          <p:nvPr/>
        </p:nvCxnSpPr>
        <p:spPr>
          <a:xfrm>
            <a:off x="136189" y="2162107"/>
            <a:ext cx="1861287" cy="2531"/>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50F4-DFAB-7042-B6D3-147B219F0023}"/>
              </a:ext>
            </a:extLst>
          </p:cNvPr>
          <p:cNvSpPr txBox="1"/>
          <p:nvPr/>
        </p:nvSpPr>
        <p:spPr>
          <a:xfrm>
            <a:off x="44729" y="1926265"/>
            <a:ext cx="1011217" cy="253916"/>
          </a:xfrm>
          <a:prstGeom prst="rect">
            <a:avLst/>
          </a:prstGeom>
          <a:noFill/>
          <a:ln>
            <a:noFill/>
          </a:ln>
        </p:spPr>
        <p:txBody>
          <a:bodyPr wrap="square" rtlCol="0">
            <a:spAutoFit/>
          </a:bodyPr>
          <a:lstStyle/>
          <a:p>
            <a:pPr algn="just"/>
            <a:r>
              <a:rPr lang="en-ZA" sz="1050" dirty="0">
                <a:latin typeface="Oswald" panose="02000503000000000000" pitchFamily="2" charset="0"/>
                <a:cs typeface="Arial" panose="020B0604020202020204" pitchFamily="34" charset="0"/>
              </a:rPr>
              <a:t>METHODS</a:t>
            </a:r>
          </a:p>
        </p:txBody>
      </p:sp>
      <p:pic>
        <p:nvPicPr>
          <p:cNvPr id="10" name="Picture 9" descr="Diagram&#10;&#10;Description automatically generated">
            <a:extLst>
              <a:ext uri="{FF2B5EF4-FFF2-40B4-BE49-F238E27FC236}">
                <a16:creationId xmlns:a16="http://schemas.microsoft.com/office/drawing/2014/main" id="{0A0503FC-0D12-4799-A129-E5CF9C732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6368" y="2128555"/>
            <a:ext cx="4273017" cy="1758117"/>
          </a:xfrm>
          <a:prstGeom prst="rect">
            <a:avLst/>
          </a:prstGeom>
        </p:spPr>
      </p:pic>
      <p:cxnSp>
        <p:nvCxnSpPr>
          <p:cNvPr id="33" name="Straight Connector 32">
            <a:extLst>
              <a:ext uri="{FF2B5EF4-FFF2-40B4-BE49-F238E27FC236}">
                <a16:creationId xmlns:a16="http://schemas.microsoft.com/office/drawing/2014/main" id="{8AC02081-EFEB-C545-8CAF-34017E503019}"/>
              </a:ext>
            </a:extLst>
          </p:cNvPr>
          <p:cNvCxnSpPr>
            <a:cxnSpLocks/>
          </p:cNvCxnSpPr>
          <p:nvPr/>
        </p:nvCxnSpPr>
        <p:spPr>
          <a:xfrm>
            <a:off x="2749351" y="959756"/>
            <a:ext cx="2241749" cy="0"/>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3DD8CDD-32BB-1A44-A236-970C891C44B8}"/>
              </a:ext>
            </a:extLst>
          </p:cNvPr>
          <p:cNvSpPr txBox="1"/>
          <p:nvPr/>
        </p:nvSpPr>
        <p:spPr>
          <a:xfrm>
            <a:off x="6892769" y="930767"/>
            <a:ext cx="1743599" cy="253916"/>
          </a:xfrm>
          <a:prstGeom prst="rect">
            <a:avLst/>
          </a:prstGeom>
          <a:noFill/>
          <a:ln>
            <a:noFill/>
          </a:ln>
        </p:spPr>
        <p:txBody>
          <a:bodyPr wrap="square" rtlCol="0">
            <a:spAutoFit/>
          </a:bodyPr>
          <a:lstStyle/>
          <a:p>
            <a:pPr algn="just"/>
            <a:r>
              <a:rPr lang="en-ZA" sz="1050">
                <a:latin typeface="Oswald" panose="02000503000000000000" pitchFamily="2" charset="0"/>
                <a:cs typeface="Arial" panose="020B0604020202020204" pitchFamily="34" charset="0"/>
              </a:rPr>
              <a:t>HARDWARE IMPLEMENTATION</a:t>
            </a:r>
          </a:p>
        </p:txBody>
      </p:sp>
      <p:cxnSp>
        <p:nvCxnSpPr>
          <p:cNvPr id="36" name="Straight Connector 35">
            <a:extLst>
              <a:ext uri="{FF2B5EF4-FFF2-40B4-BE49-F238E27FC236}">
                <a16:creationId xmlns:a16="http://schemas.microsoft.com/office/drawing/2014/main" id="{5D224CC1-4A87-5C41-9A18-CAE3CE6C8237}"/>
              </a:ext>
            </a:extLst>
          </p:cNvPr>
          <p:cNvCxnSpPr>
            <a:cxnSpLocks/>
          </p:cNvCxnSpPr>
          <p:nvPr/>
        </p:nvCxnSpPr>
        <p:spPr>
          <a:xfrm>
            <a:off x="6991200" y="1191324"/>
            <a:ext cx="1771800" cy="0"/>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4D6EB67-E8B5-2648-BB72-FF15EB853873}"/>
              </a:ext>
            </a:extLst>
          </p:cNvPr>
          <p:cNvSpPr txBox="1"/>
          <p:nvPr/>
        </p:nvSpPr>
        <p:spPr>
          <a:xfrm>
            <a:off x="2658153" y="717626"/>
            <a:ext cx="648927" cy="253916"/>
          </a:xfrm>
          <a:prstGeom prst="rect">
            <a:avLst/>
          </a:prstGeom>
          <a:noFill/>
          <a:ln>
            <a:noFill/>
          </a:ln>
        </p:spPr>
        <p:txBody>
          <a:bodyPr wrap="square" rtlCol="0">
            <a:spAutoFit/>
          </a:bodyPr>
          <a:lstStyle/>
          <a:p>
            <a:pPr algn="just"/>
            <a:r>
              <a:rPr lang="en-ZA" sz="1050" dirty="0">
                <a:latin typeface="Oswald" panose="02000503000000000000" pitchFamily="2" charset="0"/>
                <a:cs typeface="Arial" panose="020B0604020202020204" pitchFamily="34" charset="0"/>
              </a:rPr>
              <a:t>RESULTS</a:t>
            </a:r>
          </a:p>
        </p:txBody>
      </p:sp>
      <p:cxnSp>
        <p:nvCxnSpPr>
          <p:cNvPr id="39" name="Straight Connector 38">
            <a:extLst>
              <a:ext uri="{FF2B5EF4-FFF2-40B4-BE49-F238E27FC236}">
                <a16:creationId xmlns:a16="http://schemas.microsoft.com/office/drawing/2014/main" id="{245FB54C-31FD-A244-986D-DBE98E003779}"/>
              </a:ext>
            </a:extLst>
          </p:cNvPr>
          <p:cNvCxnSpPr>
            <a:cxnSpLocks/>
          </p:cNvCxnSpPr>
          <p:nvPr/>
        </p:nvCxnSpPr>
        <p:spPr>
          <a:xfrm>
            <a:off x="6876952" y="2600059"/>
            <a:ext cx="2022631" cy="0"/>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A5EAC5B-9F75-C741-9033-2B310C0DF3C3}"/>
              </a:ext>
            </a:extLst>
          </p:cNvPr>
          <p:cNvSpPr txBox="1"/>
          <p:nvPr/>
        </p:nvSpPr>
        <p:spPr>
          <a:xfrm>
            <a:off x="6795655" y="2342623"/>
            <a:ext cx="2285070" cy="253916"/>
          </a:xfrm>
          <a:prstGeom prst="rect">
            <a:avLst/>
          </a:prstGeom>
          <a:noFill/>
          <a:ln>
            <a:noFill/>
          </a:ln>
        </p:spPr>
        <p:txBody>
          <a:bodyPr wrap="square" rtlCol="0">
            <a:spAutoFit/>
          </a:bodyPr>
          <a:lstStyle/>
          <a:p>
            <a:pPr algn="just"/>
            <a:r>
              <a:rPr lang="en-ZA" sz="1050" dirty="0">
                <a:latin typeface="Oswald" panose="02000503000000000000" pitchFamily="2" charset="0"/>
                <a:cs typeface="Arial" panose="020B0604020202020204" pitchFamily="34" charset="0"/>
              </a:rPr>
              <a:t>CONCLUSION</a:t>
            </a:r>
          </a:p>
        </p:txBody>
      </p:sp>
      <p:cxnSp>
        <p:nvCxnSpPr>
          <p:cNvPr id="46" name="Straight Connector 45">
            <a:extLst>
              <a:ext uri="{FF2B5EF4-FFF2-40B4-BE49-F238E27FC236}">
                <a16:creationId xmlns:a16="http://schemas.microsoft.com/office/drawing/2014/main" id="{2CBDBD9B-A36B-AC4A-8BE6-2411BF7D32AE}"/>
              </a:ext>
            </a:extLst>
          </p:cNvPr>
          <p:cNvCxnSpPr>
            <a:cxnSpLocks/>
          </p:cNvCxnSpPr>
          <p:nvPr/>
        </p:nvCxnSpPr>
        <p:spPr>
          <a:xfrm>
            <a:off x="6892769" y="4002210"/>
            <a:ext cx="2022631" cy="1"/>
          </a:xfrm>
          <a:prstGeom prst="line">
            <a:avLst/>
          </a:prstGeom>
          <a:ln w="63500">
            <a:solidFill>
              <a:srgbClr val="849DAB"/>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9DC0DCE-32FD-5749-9B97-E541FC916116}"/>
              </a:ext>
            </a:extLst>
          </p:cNvPr>
          <p:cNvSpPr txBox="1"/>
          <p:nvPr/>
        </p:nvSpPr>
        <p:spPr>
          <a:xfrm>
            <a:off x="6795655" y="3748294"/>
            <a:ext cx="2153040" cy="253916"/>
          </a:xfrm>
          <a:prstGeom prst="rect">
            <a:avLst/>
          </a:prstGeom>
          <a:noFill/>
          <a:ln>
            <a:noFill/>
          </a:ln>
        </p:spPr>
        <p:txBody>
          <a:bodyPr wrap="square" rtlCol="0">
            <a:spAutoFit/>
          </a:bodyPr>
          <a:lstStyle/>
          <a:p>
            <a:pPr algn="just"/>
            <a:r>
              <a:rPr lang="en-ZA" sz="1050" dirty="0">
                <a:latin typeface="Oswald" panose="02000503000000000000" pitchFamily="2" charset="0"/>
                <a:cs typeface="Arial" panose="020B0604020202020204" pitchFamily="34" charset="0"/>
              </a:rPr>
              <a:t>REFERENCES</a:t>
            </a:r>
          </a:p>
        </p:txBody>
      </p:sp>
      <p:sp>
        <p:nvSpPr>
          <p:cNvPr id="13" name="TextBox 12">
            <a:extLst>
              <a:ext uri="{FF2B5EF4-FFF2-40B4-BE49-F238E27FC236}">
                <a16:creationId xmlns:a16="http://schemas.microsoft.com/office/drawing/2014/main" id="{89F708F1-5C73-4924-A959-B23FE79C57BC}"/>
              </a:ext>
            </a:extLst>
          </p:cNvPr>
          <p:cNvSpPr txBox="1"/>
          <p:nvPr/>
        </p:nvSpPr>
        <p:spPr>
          <a:xfrm>
            <a:off x="2175505" y="3642754"/>
            <a:ext cx="1927286" cy="230832"/>
          </a:xfrm>
          <a:prstGeom prst="rect">
            <a:avLst/>
          </a:prstGeom>
          <a:noFill/>
        </p:spPr>
        <p:txBody>
          <a:bodyPr wrap="square" rtlCol="0">
            <a:spAutoFit/>
          </a:bodyPr>
          <a:lstStyle/>
          <a:p>
            <a:r>
              <a:rPr lang="en-US" sz="900" b="1" dirty="0">
                <a:solidFill>
                  <a:srgbClr val="849DAB"/>
                </a:solidFill>
                <a:latin typeface="Arial Nova Cond" panose="020B0506020202020204" pitchFamily="34" charset="0"/>
                <a:cs typeface="Arial" panose="020B0604020202020204" pitchFamily="34" charset="0"/>
              </a:rPr>
              <a:t>Figure 1</a:t>
            </a:r>
            <a:r>
              <a:rPr lang="en-US" sz="900" b="1" dirty="0">
                <a:latin typeface="Arial Nova Cond" panose="020B0506020202020204" pitchFamily="34" charset="0"/>
                <a:cs typeface="Arial" panose="020B0604020202020204" pitchFamily="34" charset="0"/>
              </a:rPr>
              <a:t>: </a:t>
            </a:r>
            <a:r>
              <a:rPr lang="en-US" sz="900" dirty="0">
                <a:latin typeface="Arial Nova Cond" panose="020B0506020202020204" pitchFamily="34" charset="0"/>
                <a:cs typeface="Arial" panose="020B0604020202020204" pitchFamily="34" charset="0"/>
              </a:rPr>
              <a:t>System overview</a:t>
            </a:r>
            <a:endParaRPr lang="en-ZA" sz="900" dirty="0">
              <a:latin typeface="Arial Nova Cond" panose="020B0506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A311F39C-B232-954A-86A2-45C3BEA910D0}"/>
              </a:ext>
            </a:extLst>
          </p:cNvPr>
          <p:cNvSpPr txBox="1"/>
          <p:nvPr/>
        </p:nvSpPr>
        <p:spPr>
          <a:xfrm>
            <a:off x="5129613" y="1902130"/>
            <a:ext cx="1927286" cy="230832"/>
          </a:xfrm>
          <a:prstGeom prst="rect">
            <a:avLst/>
          </a:prstGeom>
          <a:noFill/>
        </p:spPr>
        <p:txBody>
          <a:bodyPr wrap="square" rtlCol="0">
            <a:spAutoFit/>
          </a:bodyPr>
          <a:lstStyle/>
          <a:p>
            <a:r>
              <a:rPr lang="en-US" sz="900" b="1" dirty="0">
                <a:solidFill>
                  <a:srgbClr val="849DAB"/>
                </a:solidFill>
                <a:latin typeface="Arial Nova Cond" panose="020B0506020202020204" pitchFamily="34" charset="0"/>
                <a:cs typeface="Arial" panose="020B0604020202020204" pitchFamily="34" charset="0"/>
              </a:rPr>
              <a:t>Figure 2</a:t>
            </a:r>
            <a:r>
              <a:rPr lang="en-US" sz="900" b="1" dirty="0">
                <a:latin typeface="Arial Nova Cond" panose="020B0506020202020204" pitchFamily="34" charset="0"/>
                <a:cs typeface="Arial" panose="020B0604020202020204" pitchFamily="34" charset="0"/>
              </a:rPr>
              <a:t>: </a:t>
            </a:r>
            <a:r>
              <a:rPr lang="en-US" sz="900" dirty="0">
                <a:latin typeface="Arial Nova Cond" panose="020B0506020202020204" pitchFamily="34" charset="0"/>
                <a:cs typeface="Arial" panose="020B0604020202020204" pitchFamily="34" charset="0"/>
              </a:rPr>
              <a:t>BP Prediction Results</a:t>
            </a:r>
            <a:endParaRPr lang="en-ZA" sz="900" dirty="0">
              <a:latin typeface="Arial Nova Cond" panose="020B0506020202020204" pitchFamily="34" charset="0"/>
              <a:cs typeface="Arial" panose="020B0604020202020204" pitchFamily="34" charset="0"/>
            </a:endParaRPr>
          </a:p>
        </p:txBody>
      </p:sp>
      <p:pic>
        <p:nvPicPr>
          <p:cNvPr id="17" name="Picture 16" descr="Chart, scatter chart&#10;&#10;Description automatically generated">
            <a:extLst>
              <a:ext uri="{FF2B5EF4-FFF2-40B4-BE49-F238E27FC236}">
                <a16:creationId xmlns:a16="http://schemas.microsoft.com/office/drawing/2014/main" id="{5BCEDB7E-3288-B544-889A-085EC0944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850" y="696204"/>
            <a:ext cx="1633535" cy="1225151"/>
          </a:xfrm>
          <a:prstGeom prst="rect">
            <a:avLst/>
          </a:prstGeom>
        </p:spPr>
      </p:pic>
      <p:grpSp>
        <p:nvGrpSpPr>
          <p:cNvPr id="22" name="Group 21">
            <a:extLst>
              <a:ext uri="{FF2B5EF4-FFF2-40B4-BE49-F238E27FC236}">
                <a16:creationId xmlns:a16="http://schemas.microsoft.com/office/drawing/2014/main" id="{4E93A944-59BD-42DF-9E3E-38F1B27559FD}"/>
              </a:ext>
            </a:extLst>
          </p:cNvPr>
          <p:cNvGrpSpPr/>
          <p:nvPr/>
        </p:nvGrpSpPr>
        <p:grpSpPr>
          <a:xfrm>
            <a:off x="2401952" y="3922156"/>
            <a:ext cx="4186130" cy="1105928"/>
            <a:chOff x="2348346" y="3899672"/>
            <a:chExt cx="4186130" cy="1105928"/>
          </a:xfrm>
        </p:grpSpPr>
        <p:pic>
          <p:nvPicPr>
            <p:cNvPr id="19" name="Picture 18" descr="Chart, line chart&#10;&#10;Description automatically generated">
              <a:extLst>
                <a:ext uri="{FF2B5EF4-FFF2-40B4-BE49-F238E27FC236}">
                  <a16:creationId xmlns:a16="http://schemas.microsoft.com/office/drawing/2014/main" id="{25BCD695-980B-44AD-B448-DD47AE2CB1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8346" y="3900400"/>
              <a:ext cx="2168017" cy="1105200"/>
            </a:xfrm>
            <a:prstGeom prst="rect">
              <a:avLst/>
            </a:prstGeom>
          </p:spPr>
        </p:pic>
        <p:pic>
          <p:nvPicPr>
            <p:cNvPr id="21" name="Picture 20" descr="Chart, line chart&#10;&#10;Description automatically generated">
              <a:extLst>
                <a:ext uri="{FF2B5EF4-FFF2-40B4-BE49-F238E27FC236}">
                  <a16:creationId xmlns:a16="http://schemas.microsoft.com/office/drawing/2014/main" id="{604317D8-F7F2-45E4-86C4-7B06DFEF32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3754" y="3899672"/>
              <a:ext cx="2190722" cy="1105200"/>
            </a:xfrm>
            <a:prstGeom prst="rect">
              <a:avLst/>
            </a:prstGeom>
          </p:spPr>
        </p:pic>
      </p:grpSp>
      <p:sp>
        <p:nvSpPr>
          <p:cNvPr id="48" name="TextBox 47">
            <a:extLst>
              <a:ext uri="{FF2B5EF4-FFF2-40B4-BE49-F238E27FC236}">
                <a16:creationId xmlns:a16="http://schemas.microsoft.com/office/drawing/2014/main" id="{B0752901-C898-44AE-A016-44B2289AE83A}"/>
              </a:ext>
            </a:extLst>
          </p:cNvPr>
          <p:cNvSpPr txBox="1"/>
          <p:nvPr/>
        </p:nvSpPr>
        <p:spPr>
          <a:xfrm>
            <a:off x="3704904" y="4887212"/>
            <a:ext cx="1927286" cy="230832"/>
          </a:xfrm>
          <a:prstGeom prst="rect">
            <a:avLst/>
          </a:prstGeom>
          <a:noFill/>
        </p:spPr>
        <p:txBody>
          <a:bodyPr wrap="square" rtlCol="0">
            <a:spAutoFit/>
          </a:bodyPr>
          <a:lstStyle/>
          <a:p>
            <a:r>
              <a:rPr lang="en-US" sz="900" b="1" dirty="0">
                <a:solidFill>
                  <a:srgbClr val="849DAB"/>
                </a:solidFill>
                <a:latin typeface="Arial Nova Cond" panose="020B0506020202020204" pitchFamily="34" charset="0"/>
                <a:cs typeface="Arial" panose="020B0604020202020204" pitchFamily="34" charset="0"/>
              </a:rPr>
              <a:t>Figure 3</a:t>
            </a:r>
            <a:r>
              <a:rPr lang="en-US" sz="900" b="1" dirty="0">
                <a:latin typeface="Arial Nova Cond" panose="020B0506020202020204" pitchFamily="34" charset="0"/>
                <a:cs typeface="Arial" panose="020B0604020202020204" pitchFamily="34" charset="0"/>
              </a:rPr>
              <a:t>: </a:t>
            </a:r>
            <a:r>
              <a:rPr lang="en-US" sz="900" dirty="0">
                <a:latin typeface="Arial Nova Cond" panose="020B0506020202020204" pitchFamily="34" charset="0"/>
                <a:cs typeface="Arial" panose="020B0604020202020204" pitchFamily="34" charset="0"/>
              </a:rPr>
              <a:t>Actual vs Generated BP</a:t>
            </a:r>
            <a:endParaRPr lang="en-ZA" sz="900" dirty="0">
              <a:latin typeface="Arial Nova Cond" panose="020B0506020202020204" pitchFamily="34" charset="0"/>
              <a:cs typeface="Arial" panose="020B0604020202020204" pitchFamily="34" charset="0"/>
            </a:endParaRPr>
          </a:p>
        </p:txBody>
      </p:sp>
    </p:spTree>
    <p:extLst>
      <p:ext uri="{BB962C8B-B14F-4D97-AF65-F5344CB8AC3E}">
        <p14:creationId xmlns:p14="http://schemas.microsoft.com/office/powerpoint/2010/main" val="935024586"/>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879AC7D63FE241A295F86CB1722B53" ma:contentTypeVersion="8" ma:contentTypeDescription="Create a new document." ma:contentTypeScope="" ma:versionID="3de22b037349177be524379d474a7d74">
  <xsd:schema xmlns:xsd="http://www.w3.org/2001/XMLSchema" xmlns:xs="http://www.w3.org/2001/XMLSchema" xmlns:p="http://schemas.microsoft.com/office/2006/metadata/properties" xmlns:ns3="797e52d6-2f57-4124-8e08-02562f7fbdea" xmlns:ns4="1a7e63ef-b34b-46c5-a9e6-c8e35b9069e9" targetNamespace="http://schemas.microsoft.com/office/2006/metadata/properties" ma:root="true" ma:fieldsID="54481ba5105f88c3a40ca975686cd326" ns3:_="" ns4:_="">
    <xsd:import namespace="797e52d6-2f57-4124-8e08-02562f7fbdea"/>
    <xsd:import namespace="1a7e63ef-b34b-46c5-a9e6-c8e35b9069e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7e52d6-2f57-4124-8e08-02562f7fbde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7e63ef-b34b-46c5-a9e6-c8e35b9069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43A38A-2AF3-4115-AEC0-AFCAC9F2B380}">
  <ds:schemaRefs>
    <ds:schemaRef ds:uri="http://schemas.microsoft.com/sharepoint/v3/contenttype/forms"/>
  </ds:schemaRefs>
</ds:datastoreItem>
</file>

<file path=customXml/itemProps2.xml><?xml version="1.0" encoding="utf-8"?>
<ds:datastoreItem xmlns:ds="http://schemas.openxmlformats.org/officeDocument/2006/customXml" ds:itemID="{CAF64D87-403B-4284-B83E-3FB585D1DFFC}">
  <ds:schemaRefs>
    <ds:schemaRef ds:uri="1a7e63ef-b34b-46c5-a9e6-c8e35b9069e9"/>
    <ds:schemaRef ds:uri="797e52d6-2f57-4124-8e08-02562f7fbd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5C1094C-6FCB-460D-8968-95E81755AF16}">
  <ds:schemaRefs>
    <ds:schemaRef ds:uri="797e52d6-2f57-4124-8e08-02562f7fbdea"/>
    <ds:schemaRef ds:uri="http://purl.org/dc/terms/"/>
    <ds:schemaRef ds:uri="http://www.w3.org/XML/1998/namespace"/>
    <ds:schemaRef ds:uri="http://schemas.microsoft.com/office/2006/metadata/properties"/>
    <ds:schemaRef ds:uri="http://schemas.microsoft.com/office/2006/documentManagement/types"/>
    <ds:schemaRef ds:uri="1a7e63ef-b34b-46c5-a9e6-c8e35b9069e9"/>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TotalTime>
  <Words>427</Words>
  <Application>Microsoft Office PowerPoint</Application>
  <PresentationFormat>On-screen Show (16:9)</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 Cond</vt:lpstr>
      <vt:lpstr>Calibri</vt:lpstr>
      <vt:lpstr>Calibri Light</vt:lpstr>
      <vt:lpstr>Oswald</vt:lpstr>
      <vt:lpstr>Office テーマ</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Basheq Tarifi</dc:creator>
  <cp:lastModifiedBy>Basheq Tarifi</cp:lastModifiedBy>
  <cp:revision>3</cp:revision>
  <dcterms:created xsi:type="dcterms:W3CDTF">2020-08-03T04:01:52Z</dcterms:created>
  <dcterms:modified xsi:type="dcterms:W3CDTF">2021-10-20T01:19:54Z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0x010100FF879AC7D63FE241A295F86CB1722B53</vt:lpwstr>
  </property>
</Properties>
</file>