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CA"/>
    <a:srgbClr val="A5B2B5"/>
    <a:srgbClr val="EDCABE"/>
    <a:srgbClr val="24788F"/>
    <a:srgbClr val="F18A85"/>
    <a:srgbClr val="849DAB"/>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0" autoAdjust="0"/>
    <p:restoredTop sz="94660"/>
  </p:normalViewPr>
  <p:slideViewPr>
    <p:cSldViewPr snapToGrid="0" showGuides="1">
      <p:cViewPr>
        <p:scale>
          <a:sx n="112" d="100"/>
          <a:sy n="112" d="100"/>
        </p:scale>
        <p:origin x="144"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106C-19BA-487E-98C5-67266F19FF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2F6A8E-285B-4621-A96D-47B78781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8815CB-B9C0-4B82-8E77-6FCC01C4C7C9}"/>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92C0E4B-A155-43C3-AF0A-7A4C15DE4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B8064C-1EA7-45D4-9D8D-6C1ED93DF83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4113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3FDEB-1BED-4BD8-A215-FC79FA9C5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0FCFCA-9233-40DE-AC90-11DADBFEC3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FFDEA-8B3F-4242-85CC-B28D64D6F2D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E9C8C3E-6921-47E2-BE3B-9E4DD122C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B39A13-A168-455F-B6C0-747B5FB1C0D4}"/>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4158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4EB90-8544-46C9-B368-C261DA676E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DB3EF-0064-432A-9C19-F6F992C474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CEF11-B419-4573-9D3D-E5A4E2C5F11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690A052-1279-4F0B-ABA8-B03463F38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88B8-48D9-47CE-AE32-4F6AAA181725}"/>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8416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5A7A4-9F2F-4300-94E0-391492E1A8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C6220-BD61-4DCB-8313-3AE12DAD85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B4C74-CC73-4431-823B-63CA12849A9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1B59096-BE99-4C8D-A5CA-D0DF3489A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90489-5486-4EB0-B80A-3726A023DEB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1724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7A7C6-A316-4730-8243-6599BE895E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8CD3E8-85D5-4957-BAAA-82F5EC3BA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612E8B-6D71-49A2-8A05-FF13983761A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61DC8CC7-8817-403F-9D2A-6173C88F2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0E1C1-ACA9-4DD0-A394-C8FDAD95C94A}"/>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4497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CE0D-97E6-452E-9E97-BAE0BD60E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EAE8-9290-41C6-9FEB-F6F455114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FD72B1-10D3-4C85-8FD7-3E564BE74D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E5B7D-6791-4443-841D-820E7C3964D0}"/>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506B5D0F-7922-4547-B129-6F721745E5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E03734-8AE7-4841-9C50-4F6F3CDEFA0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3398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EFADC-2F21-42FD-B7BC-E9E41276F2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CA06AB-83AC-4472-BEE2-5942AF83B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87836E-3C0F-449A-9365-0FBA5C3626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186CE9-708F-4B44-A697-DE6D378D1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992A63-24BF-4912-8ED6-548F783DB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DCAF94-F5C9-4ABD-A770-640A07EC00CF}"/>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8" name="フッター プレースホルダー 7">
            <a:extLst>
              <a:ext uri="{FF2B5EF4-FFF2-40B4-BE49-F238E27FC236}">
                <a16:creationId xmlns:a16="http://schemas.microsoft.com/office/drawing/2014/main" id="{F407EED7-0ED1-4A4D-8C42-617056187F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927A75-3AF5-4F6B-9B30-BF94DCB299A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709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701A-8EA6-4764-9F62-98BA65154A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115524-3E05-4398-B2FA-CEAC2F812916}"/>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4" name="フッター プレースホルダー 3">
            <a:extLst>
              <a:ext uri="{FF2B5EF4-FFF2-40B4-BE49-F238E27FC236}">
                <a16:creationId xmlns:a16="http://schemas.microsoft.com/office/drawing/2014/main" id="{877C2482-5A77-4C9F-92DA-D230975703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A7CBA5-3124-49AE-BBF3-0D43B3DAB0D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0643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0CDAF-6B19-42F0-A571-B7F4087DE36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3" name="フッター プレースホルダー 2">
            <a:extLst>
              <a:ext uri="{FF2B5EF4-FFF2-40B4-BE49-F238E27FC236}">
                <a16:creationId xmlns:a16="http://schemas.microsoft.com/office/drawing/2014/main" id="{ACDC23AC-AB5B-418C-A80D-D428F2297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039F59-6EDB-4CA5-A206-FA0F21DE7EC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96292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86939-093B-4FB3-85A6-155CC21853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D7ABCD-0472-4E34-9044-529005B1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7E4A27-CD27-4B15-8F0B-116EA63D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DE3A81-B13E-4E9B-A3DE-F291A1E54D3A}"/>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E357A367-2FE4-46F5-AF3E-A39BB8CB5D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7DC670-1CE1-4A31-98C2-A79AA3C3DB92}"/>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332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4AE51-A436-4C56-ABE0-DE97BE7C8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D22D83-1C5D-49D5-9B5C-AC8BC159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581704-8EAB-4F20-A460-521ABED56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FF7AF-0867-40A6-AEBF-9C6C1984897B}"/>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46E5B77D-47E1-4626-A095-971BAD8EC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1A7D5C-E7F5-42E6-BFEA-6A263767221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3801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AE6459-B085-4653-B161-EB9F26E7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9870D6-CA18-4C56-8A94-D826CC945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16D404-8349-433E-8BAA-69EC7287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171BFDF-8743-453E-AA45-08C05D169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6EC79F-EF3B-48C4-96A5-CF8A69709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07020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2132307" y="68802"/>
            <a:ext cx="8949438" cy="461665"/>
          </a:xfrm>
          <a:prstGeom prst="rect">
            <a:avLst/>
          </a:prstGeom>
          <a:noFill/>
        </p:spPr>
        <p:txBody>
          <a:bodyPr wrap="none" rtlCol="0">
            <a:spAutoFit/>
          </a:bodyPr>
          <a:lstStyle/>
          <a:p>
            <a:pPr algn="ctr"/>
            <a:r>
              <a:rPr lang="en-US" altLang="ja-JP" sz="2400" dirty="0">
                <a:latin typeface="Arial" panose="020B0604020202020204" pitchFamily="34" charset="0"/>
                <a:cs typeface="Arial" panose="020B0604020202020204" pitchFamily="34" charset="0"/>
              </a:rPr>
              <a:t>S</a:t>
            </a:r>
            <a:r>
              <a:rPr kumimoji="1" lang="en-US" altLang="ja-JP" sz="2400" dirty="0">
                <a:latin typeface="Arial" panose="020B0604020202020204" pitchFamily="34" charset="0"/>
                <a:cs typeface="Arial" panose="020B0604020202020204" pitchFamily="34" charset="0"/>
              </a:rPr>
              <a:t>mart Sensing of Blood Pressure Using Photoplethysmography</a:t>
            </a:r>
            <a:endParaRPr kumimoji="1" lang="ja-JP" altLang="en-US" sz="24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4432569" y="541098"/>
            <a:ext cx="2881687" cy="338554"/>
          </a:xfrm>
          <a:prstGeom prst="rect">
            <a:avLst/>
          </a:prstGeom>
          <a:noFill/>
        </p:spPr>
        <p:txBody>
          <a:bodyPr wrap="none" rtlCol="0">
            <a:spAutoFit/>
          </a:bodyPr>
          <a:lstStyle/>
          <a:p>
            <a:pPr algn="ctr"/>
            <a:r>
              <a:rPr kumimoji="1" lang="en-US" altLang="ja-JP" sz="1600" dirty="0">
                <a:latin typeface="Arial" panose="020B0604020202020204" pitchFamily="34" charset="0"/>
                <a:cs typeface="Arial" panose="020B0604020202020204" pitchFamily="34" charset="0"/>
              </a:rPr>
              <a:t>Aaron Fainman, Basheq Tarifi</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1312709" y="114685"/>
            <a:ext cx="888807" cy="415782"/>
            <a:chOff x="3307613" y="210513"/>
            <a:chExt cx="888807" cy="415782"/>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77851"/>
            </a:xfrm>
            <a:prstGeom prst="rect">
              <a:avLst/>
            </a:prstGeom>
            <a:noFill/>
          </p:spPr>
          <p:txBody>
            <a:bodyPr wrap="square" rtlCol="0">
              <a:spAutoFit/>
            </a:bodyPr>
            <a:lstStyle/>
            <a:p>
              <a:r>
                <a:rPr kumimoji="1" lang="en-US" altLang="ja-JP" b="1" dirty="0"/>
                <a:t>21P78</a:t>
              </a:r>
              <a:endParaRPr kumimoji="1" lang="ja-JP" altLang="en-US" b="1"/>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80523" cy="108706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745" y="103133"/>
            <a:ext cx="1078645" cy="97347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389888" y="1037411"/>
            <a:ext cx="9440408" cy="86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F69A44-084B-6D4D-BB25-BF535E246618}"/>
              </a:ext>
            </a:extLst>
          </p:cNvPr>
          <p:cNvSpPr txBox="1"/>
          <p:nvPr/>
        </p:nvSpPr>
        <p:spPr>
          <a:xfrm>
            <a:off x="254955" y="1581489"/>
            <a:ext cx="3742624" cy="1200329"/>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Photoplethysmography (PPG) uses light to detect changes in blood volume [cite].</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The aim of this project is to investigate the use of PPG as a means of developing a cuffless, non-invasive blood pressure monitor.</a:t>
            </a:r>
          </a:p>
        </p:txBody>
      </p:sp>
      <p:sp>
        <p:nvSpPr>
          <p:cNvPr id="51" name="TextBox 50">
            <a:extLst>
              <a:ext uri="{FF2B5EF4-FFF2-40B4-BE49-F238E27FC236}">
                <a16:creationId xmlns:a16="http://schemas.microsoft.com/office/drawing/2014/main" id="{44BD8137-A3FB-124A-986E-B4F247A7D989}"/>
              </a:ext>
            </a:extLst>
          </p:cNvPr>
          <p:cNvSpPr txBox="1"/>
          <p:nvPr/>
        </p:nvSpPr>
        <p:spPr>
          <a:xfrm>
            <a:off x="254955" y="3915673"/>
            <a:ext cx="3742624" cy="1938992"/>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Arterial blood pressure (ABP) waveforms and PPG waveforms are to be extracted from 4064 patients from the MIMIC-III database [cite].</a:t>
            </a:r>
          </a:p>
          <a:p>
            <a:pPr algn="just"/>
            <a:endParaRPr lang="en-ZA" sz="1200" dirty="0">
              <a:latin typeface="Arial" panose="020B0604020202020204" pitchFamily="34" charset="0"/>
              <a:cs typeface="Arial" panose="020B0604020202020204" pitchFamily="34" charset="0"/>
            </a:endParaRPr>
          </a:p>
          <a:p>
            <a:pPr algn="just"/>
            <a:r>
              <a:rPr lang="en-ZA" sz="1200" dirty="0">
                <a:latin typeface="Arial" panose="020B0604020202020204" pitchFamily="34" charset="0"/>
                <a:cs typeface="Arial" panose="020B0604020202020204" pitchFamily="34" charset="0"/>
              </a:rPr>
              <a:t>Two sets of machine learning models will be trained. The first will predict the systolic (SBP), diastolic (DBP) and mean arterial pressure (MAP). The second will predict the shape of the ABP waveform. In both, extracted features and the full waveform will be explored as inputs to </a:t>
            </a:r>
            <a:r>
              <a:rPr lang="en-ZA" sz="1200">
                <a:latin typeface="Arial" panose="020B0604020202020204" pitchFamily="34" charset="0"/>
                <a:cs typeface="Arial" panose="020B0604020202020204" pitchFamily="34" charset="0"/>
              </a:rPr>
              <a:t>the models</a:t>
            </a:r>
            <a:r>
              <a:rPr lang="en-ZA"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4219146" y="1590245"/>
            <a:ext cx="3742624" cy="830997"/>
          </a:xfrm>
          <a:prstGeom prst="rect">
            <a:avLst/>
          </a:prstGeom>
          <a:noFill/>
          <a:ln>
            <a:solidFill>
              <a:schemeClr val="tx1"/>
            </a:solidFill>
          </a:ln>
        </p:spPr>
        <p:txBody>
          <a:bodyPr wrap="square" rtlCol="0">
            <a:spAutoFit/>
          </a:bodyPr>
          <a:lstStyle/>
          <a:p>
            <a:pPr algn="just"/>
            <a:r>
              <a:rPr lang="en-ZA" sz="1200" dirty="0">
                <a:latin typeface="Arial" panose="020B0604020202020204" pitchFamily="34" charset="0"/>
                <a:cs typeface="Arial" panose="020B0604020202020204" pitchFamily="34" charset="0"/>
              </a:rPr>
              <a:t>DBP and MAP are best predicted using a 3 layered network with 512 nodes per layer. SBP is best predicted using 4 layers of 512. Results are shown in Table 1.</a:t>
            </a:r>
          </a:p>
        </p:txBody>
      </p:sp>
      <p:sp>
        <p:nvSpPr>
          <p:cNvPr id="53" name="TextBox 52">
            <a:extLst>
              <a:ext uri="{FF2B5EF4-FFF2-40B4-BE49-F238E27FC236}">
                <a16:creationId xmlns:a16="http://schemas.microsoft.com/office/drawing/2014/main" id="{5F115D2C-015F-B843-8BC7-9247B2681C1C}"/>
              </a:ext>
            </a:extLst>
          </p:cNvPr>
          <p:cNvSpPr txBox="1"/>
          <p:nvPr/>
        </p:nvSpPr>
        <p:spPr>
          <a:xfrm>
            <a:off x="8263639" y="5885997"/>
            <a:ext cx="3742624" cy="784830"/>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[1] Lorem ipsum </a:t>
            </a:r>
            <a:r>
              <a:rPr lang="en-ZA" sz="1500" dirty="0" err="1">
                <a:latin typeface="Arial" panose="020B0604020202020204" pitchFamily="34" charset="0"/>
                <a:cs typeface="Arial" panose="020B0604020202020204" pitchFamily="34" charset="0"/>
              </a:rPr>
              <a:t>dolor</a:t>
            </a:r>
            <a:r>
              <a:rPr lang="en-ZA" sz="1500" dirty="0">
                <a:latin typeface="Arial" panose="020B0604020202020204" pitchFamily="34" charset="0"/>
                <a:cs typeface="Arial" panose="020B0604020202020204" pitchFamily="34" charset="0"/>
              </a:rPr>
              <a:t> sit </a:t>
            </a:r>
            <a:r>
              <a:rPr lang="en-ZA" sz="1500" dirty="0" err="1">
                <a:latin typeface="Arial" panose="020B0604020202020204" pitchFamily="34" charset="0"/>
                <a:cs typeface="Arial" panose="020B0604020202020204" pitchFamily="34" charset="0"/>
              </a:rPr>
              <a:t>amet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consectetur</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adipiscing</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elit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sed</a:t>
            </a:r>
            <a:r>
              <a:rPr lang="en-ZA" sz="1500" dirty="0">
                <a:latin typeface="Arial" panose="020B0604020202020204" pitchFamily="34" charset="0"/>
                <a:cs typeface="Arial" panose="020B0604020202020204" pitchFamily="34" charset="0"/>
              </a:rPr>
              <a:t> do </a:t>
            </a:r>
            <a:r>
              <a:rPr lang="en-ZA" sz="1500" dirty="0" err="1">
                <a:latin typeface="Arial" panose="020B0604020202020204" pitchFamily="34" charset="0"/>
                <a:cs typeface="Arial" panose="020B0604020202020204" pitchFamily="34" charset="0"/>
              </a:rPr>
              <a:t>eiusmod</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tempor</a:t>
            </a:r>
            <a:endParaRPr lang="en-US" sz="1500" dirty="0"/>
          </a:p>
        </p:txBody>
      </p:sp>
      <p:sp>
        <p:nvSpPr>
          <p:cNvPr id="54" name="TextBox 53">
            <a:extLst>
              <a:ext uri="{FF2B5EF4-FFF2-40B4-BE49-F238E27FC236}">
                <a16:creationId xmlns:a16="http://schemas.microsoft.com/office/drawing/2014/main" id="{7A29A1B5-A68C-F643-A635-487E47621718}"/>
              </a:ext>
            </a:extLst>
          </p:cNvPr>
          <p:cNvSpPr txBox="1"/>
          <p:nvPr/>
        </p:nvSpPr>
        <p:spPr>
          <a:xfrm>
            <a:off x="8263639" y="3875353"/>
            <a:ext cx="3742624" cy="1015663"/>
          </a:xfrm>
          <a:prstGeom prst="rect">
            <a:avLst/>
          </a:prstGeom>
          <a:noFill/>
          <a:ln>
            <a:solidFill>
              <a:schemeClr val="tx1"/>
            </a:solidFill>
          </a:ln>
        </p:spPr>
        <p:txBody>
          <a:bodyPr wrap="square" rtlCol="0">
            <a:spAutoFit/>
          </a:bodyPr>
          <a:lstStyle/>
          <a:p>
            <a:r>
              <a:rPr lang="en-ZA" sz="1200" dirty="0">
                <a:latin typeface="Arial" panose="020B0604020202020204" pitchFamily="34" charset="0"/>
                <a:cs typeface="Arial" panose="020B0604020202020204" pitchFamily="34" charset="0"/>
              </a:rPr>
              <a:t>The use of PPG can reliably predict blood pressure. However, improved accuracy is still required before the tool developed could be considered clinically viable. </a:t>
            </a:r>
          </a:p>
          <a:p>
            <a:r>
              <a:rPr lang="en-ZA" sz="1200" dirty="0">
                <a:latin typeface="Arial" panose="020B0604020202020204" pitchFamily="34" charset="0"/>
                <a:cs typeface="Arial" panose="020B0604020202020204" pitchFamily="34" charset="0"/>
              </a:rPr>
              <a:t> … 1 more line …</a:t>
            </a:r>
            <a:endParaRPr lang="en-US" sz="12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8236953" y="1606367"/>
            <a:ext cx="3742624" cy="461665"/>
          </a:xfrm>
          <a:prstGeom prst="rect">
            <a:avLst/>
          </a:prstGeom>
          <a:noFill/>
          <a:ln>
            <a:solidFill>
              <a:schemeClr val="tx1"/>
            </a:solidFill>
          </a:ln>
        </p:spPr>
        <p:txBody>
          <a:bodyPr wrap="square" rtlCol="0">
            <a:spAutoFit/>
          </a:bodyPr>
          <a:lstStyle/>
          <a:p>
            <a:r>
              <a:rPr lang="en-ZA" sz="1200" dirty="0">
                <a:latin typeface="Arial" panose="020B0604020202020204" pitchFamily="34" charset="0"/>
                <a:cs typeface="Arial" panose="020B0604020202020204" pitchFamily="34" charset="0"/>
              </a:rPr>
              <a:t>We could reduce this section or omit it to make space for more results</a:t>
            </a:r>
            <a:endParaRPr lang="en-US" sz="1200" dirty="0">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9FDFC269-4AA8-3341-AF15-6E7B66F89229}"/>
              </a:ext>
            </a:extLst>
          </p:cNvPr>
          <p:cNvSpPr/>
          <p:nvPr/>
        </p:nvSpPr>
        <p:spPr>
          <a:xfrm>
            <a:off x="638832" y="118841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INTRODUCTION</a:t>
            </a:r>
          </a:p>
        </p:txBody>
      </p:sp>
      <p:sp>
        <p:nvSpPr>
          <p:cNvPr id="61" name="TextBox 60">
            <a:extLst>
              <a:ext uri="{FF2B5EF4-FFF2-40B4-BE49-F238E27FC236}">
                <a16:creationId xmlns:a16="http://schemas.microsoft.com/office/drawing/2014/main" id="{06313774-312F-2149-8076-9FD8BF752B89}"/>
              </a:ext>
            </a:extLst>
          </p:cNvPr>
          <p:cNvSpPr txBox="1"/>
          <p:nvPr/>
        </p:nvSpPr>
        <p:spPr>
          <a:xfrm>
            <a:off x="4180125" y="4498600"/>
            <a:ext cx="3742624" cy="32316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Waveform results</a:t>
            </a:r>
          </a:p>
        </p:txBody>
      </p:sp>
      <p:graphicFrame>
        <p:nvGraphicFramePr>
          <p:cNvPr id="24" name="Table 24">
            <a:extLst>
              <a:ext uri="{FF2B5EF4-FFF2-40B4-BE49-F238E27FC236}">
                <a16:creationId xmlns:a16="http://schemas.microsoft.com/office/drawing/2014/main" id="{248214DE-11A4-3241-8F30-D8FEAA0315C8}"/>
              </a:ext>
            </a:extLst>
          </p:cNvPr>
          <p:cNvGraphicFramePr>
            <a:graphicFrameLocks noGrp="1"/>
          </p:cNvGraphicFramePr>
          <p:nvPr>
            <p:extLst>
              <p:ext uri="{D42A27DB-BD31-4B8C-83A1-F6EECF244321}">
                <p14:modId xmlns:p14="http://schemas.microsoft.com/office/powerpoint/2010/main" val="1554242003"/>
              </p:ext>
            </p:extLst>
          </p:nvPr>
        </p:nvGraphicFramePr>
        <p:xfrm>
          <a:off x="4249682" y="3183305"/>
          <a:ext cx="3692636" cy="1112520"/>
        </p:xfrm>
        <a:graphic>
          <a:graphicData uri="http://schemas.openxmlformats.org/drawingml/2006/table">
            <a:tbl>
              <a:tblPr firstRow="1" bandRow="1">
                <a:tableStyleId>{5C22544A-7EE6-4342-B048-85BDC9FD1C3A}</a:tableStyleId>
              </a:tblPr>
              <a:tblGrid>
                <a:gridCol w="1211920">
                  <a:extLst>
                    <a:ext uri="{9D8B030D-6E8A-4147-A177-3AD203B41FA5}">
                      <a16:colId xmlns:a16="http://schemas.microsoft.com/office/drawing/2014/main" val="1645403059"/>
                    </a:ext>
                  </a:extLst>
                </a:gridCol>
                <a:gridCol w="797796">
                  <a:extLst>
                    <a:ext uri="{9D8B030D-6E8A-4147-A177-3AD203B41FA5}">
                      <a16:colId xmlns:a16="http://schemas.microsoft.com/office/drawing/2014/main" val="4200349213"/>
                    </a:ext>
                  </a:extLst>
                </a:gridCol>
                <a:gridCol w="810705">
                  <a:extLst>
                    <a:ext uri="{9D8B030D-6E8A-4147-A177-3AD203B41FA5}">
                      <a16:colId xmlns:a16="http://schemas.microsoft.com/office/drawing/2014/main" val="3438653593"/>
                    </a:ext>
                  </a:extLst>
                </a:gridCol>
                <a:gridCol w="872215">
                  <a:extLst>
                    <a:ext uri="{9D8B030D-6E8A-4147-A177-3AD203B41FA5}">
                      <a16:colId xmlns:a16="http://schemas.microsoft.com/office/drawing/2014/main" val="2923548438"/>
                    </a:ext>
                  </a:extLst>
                </a:gridCol>
              </a:tblGrid>
              <a:tr h="370840">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SBP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MAP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DBP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extLst>
                  <a:ext uri="{0D108BD9-81ED-4DB2-BD59-A6C34878D82A}">
                    <a16:rowId xmlns:a16="http://schemas.microsoft.com/office/drawing/2014/main" val="2287812427"/>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MAE (mmHg)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7.19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4.66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46350065"/>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R</a:t>
                      </a:r>
                      <a:r>
                        <a:rPr lang="en-US" sz="1200" baseline="30000" dirty="0">
                          <a:solidFill>
                            <a:schemeClr val="tx1"/>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0.705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Arial" panose="020B0604020202020204" pitchFamily="34" charset="0"/>
                          <a:cs typeface="Arial" panose="020B0604020202020204" pitchFamily="34" charset="0"/>
                        </a:rPr>
                        <a:t>0.623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1037653"/>
                  </a:ext>
                </a:extLst>
              </a:tr>
            </a:tbl>
          </a:graphicData>
        </a:graphic>
      </p:graphicFrame>
      <p:sp>
        <p:nvSpPr>
          <p:cNvPr id="62" name="TextBox 61">
            <a:extLst>
              <a:ext uri="{FF2B5EF4-FFF2-40B4-BE49-F238E27FC236}">
                <a16:creationId xmlns:a16="http://schemas.microsoft.com/office/drawing/2014/main" id="{7C4682C8-3DF1-2241-B253-497D08C389FF}"/>
              </a:ext>
            </a:extLst>
          </p:cNvPr>
          <p:cNvSpPr txBox="1"/>
          <p:nvPr/>
        </p:nvSpPr>
        <p:spPr>
          <a:xfrm>
            <a:off x="4238780" y="2875528"/>
            <a:ext cx="3742624" cy="276999"/>
          </a:xfrm>
          <a:prstGeom prst="rect">
            <a:avLst/>
          </a:prstGeom>
          <a:noFill/>
          <a:ln>
            <a:noFill/>
          </a:ln>
        </p:spPr>
        <p:txBody>
          <a:bodyPr wrap="square" rtlCol="0">
            <a:spAutoFit/>
          </a:bodyPr>
          <a:lstStyle/>
          <a:p>
            <a:r>
              <a:rPr lang="en-ZA" sz="1200" u="sng" dirty="0">
                <a:latin typeface="Arial" panose="020B0604020202020204" pitchFamily="34" charset="0"/>
                <a:cs typeface="Arial" panose="020B0604020202020204" pitchFamily="34" charset="0"/>
              </a:rPr>
              <a:t>Table 1: Discrete Blood Pressure Prediction Results</a:t>
            </a:r>
          </a:p>
        </p:txBody>
      </p:sp>
      <p:sp>
        <p:nvSpPr>
          <p:cNvPr id="63" name="Rounded Rectangle 62">
            <a:extLst>
              <a:ext uri="{FF2B5EF4-FFF2-40B4-BE49-F238E27FC236}">
                <a16:creationId xmlns:a16="http://schemas.microsoft.com/office/drawing/2014/main" id="{956A5D88-1140-FE4D-A9BE-AAE1ADE0308E}"/>
              </a:ext>
            </a:extLst>
          </p:cNvPr>
          <p:cNvSpPr/>
          <p:nvPr/>
        </p:nvSpPr>
        <p:spPr>
          <a:xfrm>
            <a:off x="590260" y="3485223"/>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METHOD</a:t>
            </a:r>
          </a:p>
        </p:txBody>
      </p:sp>
      <p:sp>
        <p:nvSpPr>
          <p:cNvPr id="64" name="Rounded Rectangle 63">
            <a:extLst>
              <a:ext uri="{FF2B5EF4-FFF2-40B4-BE49-F238E27FC236}">
                <a16:creationId xmlns:a16="http://schemas.microsoft.com/office/drawing/2014/main" id="{1DBAE2F8-563C-C848-95F6-93D1D23F28ED}"/>
              </a:ext>
            </a:extLst>
          </p:cNvPr>
          <p:cNvSpPr/>
          <p:nvPr/>
        </p:nvSpPr>
        <p:spPr>
          <a:xfrm>
            <a:off x="4602525" y="120384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RESULTS</a:t>
            </a:r>
          </a:p>
        </p:txBody>
      </p:sp>
      <p:sp>
        <p:nvSpPr>
          <p:cNvPr id="65" name="Rounded Rectangle 64">
            <a:extLst>
              <a:ext uri="{FF2B5EF4-FFF2-40B4-BE49-F238E27FC236}">
                <a16:creationId xmlns:a16="http://schemas.microsoft.com/office/drawing/2014/main" id="{8DAC1066-3E7E-D543-9E1F-B63AD191E146}"/>
              </a:ext>
            </a:extLst>
          </p:cNvPr>
          <p:cNvSpPr/>
          <p:nvPr/>
        </p:nvSpPr>
        <p:spPr>
          <a:xfrm>
            <a:off x="8641476" y="1203845"/>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HARDWARE</a:t>
            </a:r>
          </a:p>
        </p:txBody>
      </p:sp>
      <p:sp>
        <p:nvSpPr>
          <p:cNvPr id="66" name="Rounded Rectangle 65">
            <a:extLst>
              <a:ext uri="{FF2B5EF4-FFF2-40B4-BE49-F238E27FC236}">
                <a16:creationId xmlns:a16="http://schemas.microsoft.com/office/drawing/2014/main" id="{19D655D8-1896-944B-8A48-F4C546951428}"/>
              </a:ext>
            </a:extLst>
          </p:cNvPr>
          <p:cNvSpPr/>
          <p:nvPr/>
        </p:nvSpPr>
        <p:spPr>
          <a:xfrm>
            <a:off x="8614791" y="3474689"/>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CONCLUSION</a:t>
            </a:r>
          </a:p>
        </p:txBody>
      </p:sp>
      <p:sp>
        <p:nvSpPr>
          <p:cNvPr id="67" name="Rounded Rectangle 66">
            <a:extLst>
              <a:ext uri="{FF2B5EF4-FFF2-40B4-BE49-F238E27FC236}">
                <a16:creationId xmlns:a16="http://schemas.microsoft.com/office/drawing/2014/main" id="{C25EBF6D-EA8C-6F4C-BBCD-61E3DB6B2417}"/>
              </a:ext>
            </a:extLst>
          </p:cNvPr>
          <p:cNvSpPr/>
          <p:nvPr/>
        </p:nvSpPr>
        <p:spPr>
          <a:xfrm>
            <a:off x="8641476" y="5485333"/>
            <a:ext cx="2986949" cy="316036"/>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435124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264</Words>
  <Application>Microsoft Macintosh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游ゴシック</vt:lpstr>
      <vt:lpstr>游ゴシック Light</vt:lpstr>
      <vt:lpstr>Arial</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Aaron Fainman</cp:lastModifiedBy>
  <cp:revision>15</cp:revision>
  <dcterms:created xsi:type="dcterms:W3CDTF">2020-08-03T04:01:52Z</dcterms:created>
  <dcterms:modified xsi:type="dcterms:W3CDTF">2021-10-19T11:26:34Z</dcterms:modified>
</cp:coreProperties>
</file>