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Josh section slide 1/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Josh section slide 1/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Josh section slide 1/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Josh section slide 1/6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Josh section slide 1/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Josh section slide 1/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123640" y="1268640"/>
            <a:ext cx="6562799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2123640" y="1509479"/>
            <a:ext cx="6562799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486760" y="1509479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2123640" y="1509479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6319" y="1268279"/>
            <a:ext cx="577079" cy="460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6319" y="1268279"/>
            <a:ext cx="577079" cy="46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123640" y="1268640"/>
            <a:ext cx="3202560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486760" y="1268640"/>
            <a:ext cx="3202560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subTitle"/>
          </p:nvPr>
        </p:nvSpPr>
        <p:spPr>
          <a:xfrm>
            <a:off x="1619640" y="0"/>
            <a:ext cx="7523999" cy="4957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2123640" y="1509479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3" type="body"/>
          </p:nvPr>
        </p:nvSpPr>
        <p:spPr>
          <a:xfrm>
            <a:off x="5486760" y="1268640"/>
            <a:ext cx="3202560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123640" y="1268640"/>
            <a:ext cx="3202560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3" type="body"/>
          </p:nvPr>
        </p:nvSpPr>
        <p:spPr>
          <a:xfrm>
            <a:off x="5486760" y="1509479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2123640" y="1509479"/>
            <a:ext cx="6562799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123640" y="1268640"/>
            <a:ext cx="6562799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123640" y="1509479"/>
            <a:ext cx="6562799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5486760" y="1509479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4" type="body"/>
          </p:nvPr>
        </p:nvSpPr>
        <p:spPr>
          <a:xfrm>
            <a:off x="2123640" y="1509479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6319" y="1268279"/>
            <a:ext cx="577079" cy="460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6319" y="1268279"/>
            <a:ext cx="577079" cy="46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2123640" y="1268640"/>
            <a:ext cx="3202560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5486760" y="1268640"/>
            <a:ext cx="3202560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1619640" y="0"/>
            <a:ext cx="7523999" cy="4957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2123640" y="1509479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5486760" y="1268640"/>
            <a:ext cx="3202560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123640" y="1268640"/>
            <a:ext cx="3202560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5486760" y="1509479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12364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486760" y="1268640"/>
            <a:ext cx="320256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2123640" y="1509479"/>
            <a:ext cx="6562799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619640" y="0"/>
            <a:ext cx="7523999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123640" y="1268640"/>
            <a:ext cx="6562799" cy="46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2134080" y="1845000"/>
            <a:ext cx="6562799" cy="41475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Relationship Id="rId5" Type="http://schemas.openxmlformats.org/officeDocument/2006/relationships/image" Target="../media/image07.png"/><Relationship Id="rId6" Type="http://schemas.openxmlformats.org/officeDocument/2006/relationships/image" Target="../media/image04.png"/><Relationship Id="rId7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5120639" y="5763239"/>
            <a:ext cx="3427559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A Web Application for enhancing and recording Keller-Williams realty interactions</a:t>
            </a:r>
          </a:p>
        </p:txBody>
      </p:sp>
      <p:sp>
        <p:nvSpPr>
          <p:cNvPr id="109" name="Shape 109"/>
          <p:cNvSpPr/>
          <p:nvPr/>
        </p:nvSpPr>
        <p:spPr>
          <a:xfrm>
            <a:off x="3852000" y="4509000"/>
            <a:ext cx="47876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215968"/>
                </a:solidFill>
                <a:latin typeface="Verdana"/>
                <a:ea typeface="Verdana"/>
                <a:cs typeface="Verdana"/>
                <a:sym typeface="Verdana"/>
              </a:rPr>
              <a:t>Keller-Williams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3600" u="none" cap="none" strike="noStrike">
                <a:solidFill>
                  <a:srgbClr val="215968"/>
                </a:solidFill>
                <a:latin typeface="Verdana"/>
                <a:ea typeface="Verdana"/>
                <a:cs typeface="Verdana"/>
                <a:sym typeface="Verdana"/>
              </a:rPr>
              <a:t>Family Check-In</a:t>
            </a:r>
          </a:p>
        </p:txBody>
      </p:sp>
      <p:sp>
        <p:nvSpPr>
          <p:cNvPr id="110" name="Shape 110"/>
          <p:cNvSpPr/>
          <p:nvPr/>
        </p:nvSpPr>
        <p:spPr>
          <a:xfrm>
            <a:off x="0" y="6598079"/>
            <a:ext cx="9143639" cy="212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By Patrick Bailey, Josh Garnick, and Aaron Flager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6935" y="559364"/>
            <a:ext cx="1828800" cy="8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614044" y="243200"/>
            <a:ext cx="3727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CC0000"/>
                </a:solidFill>
              </a:rPr>
              <a:t>Concerns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467300" y="1862250"/>
            <a:ext cx="7676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396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Implementing mass email service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Adaptable scaling for the future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Advanced security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Performance after expansion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1627494" y="112550"/>
            <a:ext cx="3727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CC0000"/>
                </a:solidFill>
              </a:rPr>
              <a:t>Concerns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467300" y="1862250"/>
            <a:ext cx="76767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396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ASP.NET or DOTNET version changes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Guiding client to web hosting service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/>
          </a:p>
        </p:txBody>
      </p:sp>
      <p:pic>
        <p:nvPicPr>
          <p:cNvPr descr="aws_logo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625" y="3786512"/>
            <a:ext cx="2926364" cy="109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zure_logo.pn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200" y="5344012"/>
            <a:ext cx="21240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gitalocean_logo.png"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9700" y="5312249"/>
            <a:ext cx="1809125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Cloud_logo.png"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0725" y="3777537"/>
            <a:ext cx="1809125" cy="1113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ultr_logo.png"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7075" y="5280500"/>
            <a:ext cx="1158874" cy="11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496950" y="76450"/>
            <a:ext cx="3082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CC0000"/>
                </a:solidFill>
              </a:rPr>
              <a:t>The Client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96950" y="3418125"/>
            <a:ext cx="7455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396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Largest real estate franchise in North America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Family first company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Focused on new broker training</a:t>
            </a:r>
          </a:p>
        </p:txBody>
      </p:sp>
      <p:pic>
        <p:nvPicPr>
          <p:cNvPr descr="kwTea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850" y="1145649"/>
            <a:ext cx="3531202" cy="192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1596319" y="333550"/>
            <a:ext cx="3727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CC0000"/>
                </a:solidFill>
              </a:rPr>
              <a:t>The Problem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489575" y="1635400"/>
            <a:ext cx="7452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396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Find a way to update a process that is currently being done on paper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Keeping track of broker training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434343"/>
                </a:solidFill>
              </a:rPr>
              <a:t>Update the staff on the progress of new brokers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556174" y="160975"/>
            <a:ext cx="3208199" cy="106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000">
                <a:solidFill>
                  <a:srgbClr val="CC0000"/>
                </a:solidFill>
              </a:rPr>
              <a:t>Approach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617350" y="1440375"/>
            <a:ext cx="7203000" cy="101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434343"/>
                </a:solidFill>
              </a:rPr>
              <a:t>Combine our cumulative knowledge as well as integrate outside experience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2331875" y="3802600"/>
            <a:ext cx="6562800" cy="101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34343"/>
                </a:solidFill>
              </a:rPr>
              <a:t>MVC architecture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31875" y="4489475"/>
            <a:ext cx="6562800" cy="101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34343"/>
                </a:solidFill>
              </a:rPr>
              <a:t>Visual Studio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331875" y="5176350"/>
            <a:ext cx="6562800" cy="101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34343"/>
                </a:solidFill>
              </a:rPr>
              <a:t>Microsoft Azure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2027075" y="2785300"/>
            <a:ext cx="3553800" cy="101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>
                <a:solidFill>
                  <a:srgbClr val="434343"/>
                </a:solidFill>
              </a:rPr>
              <a:t>Skills from LCC: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603149" y="137375"/>
            <a:ext cx="5737800" cy="106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CC0000"/>
                </a:solidFill>
              </a:rPr>
              <a:t>Approach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331875" y="2825950"/>
            <a:ext cx="6562800" cy="70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34343"/>
                </a:solidFill>
              </a:rPr>
              <a:t>Bootstrap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2331875" y="3616800"/>
            <a:ext cx="6562800" cy="70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34343"/>
                </a:solidFill>
              </a:rPr>
              <a:t>JQuery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331875" y="4407650"/>
            <a:ext cx="6562800" cy="70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34343"/>
                </a:solidFill>
              </a:rPr>
              <a:t>Template language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2027075" y="1722800"/>
            <a:ext cx="5754000" cy="1017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>
                <a:solidFill>
                  <a:srgbClr val="434343"/>
                </a:solidFill>
              </a:rPr>
              <a:t>Experience outside of LCC</a:t>
            </a:r>
            <a:r>
              <a:rPr b="1" lang="en-US" sz="3000">
                <a:solidFill>
                  <a:srgbClr val="434343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524000" y="241800"/>
            <a:ext cx="5737800" cy="69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CC0000"/>
                </a:solidFill>
              </a:rPr>
              <a:t>Approach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2451287" y="1209700"/>
            <a:ext cx="3883200" cy="69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500">
                <a:solidFill>
                  <a:srgbClr val="434343"/>
                </a:solidFill>
              </a:rPr>
              <a:t>DRY code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300" y="2443000"/>
            <a:ext cx="4837974" cy="42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1727925" y="2538500"/>
            <a:ext cx="2286000" cy="69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500">
                <a:solidFill>
                  <a:srgbClr val="434343"/>
                </a:solidFill>
              </a:rPr>
              <a:t>Reduce overall HTML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1727925" y="3686850"/>
            <a:ext cx="2286000" cy="69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500">
                <a:solidFill>
                  <a:srgbClr val="434343"/>
                </a:solidFill>
              </a:rPr>
              <a:t>Easier to read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727925" y="4835200"/>
            <a:ext cx="2328900" cy="69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500">
                <a:solidFill>
                  <a:srgbClr val="434343"/>
                </a:solidFill>
              </a:rPr>
              <a:t>Less potential for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62" y="742675"/>
            <a:ext cx="35147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642075" y="2393325"/>
            <a:ext cx="73089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>
                <a:solidFill>
                  <a:srgbClr val="434343"/>
                </a:solidFill>
              </a:rPr>
              <a:t>E</a:t>
            </a:r>
            <a:r>
              <a:rPr lang="en-US" sz="2200">
                <a:solidFill>
                  <a:srgbClr val="434343"/>
                </a:solidFill>
              </a:rPr>
              <a:t>ach team member’s contributions to the project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>
                <a:solidFill>
                  <a:srgbClr val="434343"/>
                </a:solidFill>
              </a:rPr>
              <a:t>Week-to-week milestones or “sprints”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>
                <a:solidFill>
                  <a:srgbClr val="434343"/>
                </a:solidFill>
              </a:rPr>
              <a:t>Issues and task assignments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>
                <a:solidFill>
                  <a:srgbClr val="434343"/>
                </a:solidFill>
              </a:rPr>
              <a:t>Version control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>
                <a:solidFill>
                  <a:srgbClr val="434343"/>
                </a:solidFill>
              </a:rPr>
              <a:t>Minutes from our weekly meetings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434343"/>
                </a:solidFill>
              </a:rPr>
              <a:t>Interactions with the 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2618725" y="2983650"/>
            <a:ext cx="486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</a:rPr>
              <a:t>Functionality first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1608649" y="0"/>
            <a:ext cx="5737800" cy="106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CC0000"/>
                </a:solidFill>
              </a:rPr>
              <a:t>Approach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1955674" y="1829375"/>
            <a:ext cx="4674600" cy="106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>
                <a:solidFill>
                  <a:srgbClr val="434343"/>
                </a:solidFill>
              </a:rPr>
              <a:t>Design Principles: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618725" y="3680425"/>
            <a:ext cx="486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</a:rPr>
              <a:t>Scalable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618725" y="4377200"/>
            <a:ext cx="48618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</a:rPr>
              <a:t>Easy to use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618725" y="5073975"/>
            <a:ext cx="48618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434343"/>
                </a:solidFill>
              </a:rPr>
              <a:t>DRY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591525" y="289800"/>
            <a:ext cx="5737800" cy="69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4000">
                <a:solidFill>
                  <a:srgbClr val="CC0000"/>
                </a:solidFill>
              </a:rPr>
              <a:t>Approach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354875" y="1475975"/>
            <a:ext cx="3883200" cy="69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500">
                <a:solidFill>
                  <a:srgbClr val="434343"/>
                </a:solidFill>
              </a:rPr>
              <a:t>Scalable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1840775" y="5288075"/>
            <a:ext cx="6911400" cy="1069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500">
                <a:solidFill>
                  <a:schemeClr val="dk1"/>
                </a:solidFill>
              </a:rPr>
              <a:t>Not knowing precise numbers means that we will have to design the system to work well with at least 300 brokers in mind.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00" y="2232349"/>
            <a:ext cx="5900749" cy="25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