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Dosis"/>
      <p:regular r:id="rId23"/>
      <p:bold r:id="rId24"/>
    </p:embeddedFont>
    <p:embeddedFont>
      <p:font typeface="Titillium Web"/>
      <p:regular r:id="rId25"/>
      <p:bold r:id="rId26"/>
      <p:italic r:id="rId27"/>
      <p:boldItalic r:id="rId28"/>
    </p:embeddedFont>
    <p:embeddedFont>
      <p:font typeface="Dosis ExtraLight"/>
      <p:regular r:id="rId29"/>
      <p:bold r:id="rId30"/>
    </p:embeddedFont>
    <p:embeddedFont>
      <p:font typeface="Titillium Web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Dosis-bold.fntdata"/><Relationship Id="rId23" Type="http://schemas.openxmlformats.org/officeDocument/2006/relationships/font" Target="fonts/Dosi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bold.fntdata"/><Relationship Id="rId25" Type="http://schemas.openxmlformats.org/officeDocument/2006/relationships/font" Target="fonts/TitilliumWeb-regular.fntdata"/><Relationship Id="rId28" Type="http://schemas.openxmlformats.org/officeDocument/2006/relationships/font" Target="fonts/TitilliumWeb-boldItalic.fntdata"/><Relationship Id="rId27" Type="http://schemas.openxmlformats.org/officeDocument/2006/relationships/font" Target="fonts/TitilliumWeb-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osisExtra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itilliumWebLight-regular.fntdata"/><Relationship Id="rId30" Type="http://schemas.openxmlformats.org/officeDocument/2006/relationships/font" Target="fonts/DosisExtraLight-bold.fntdata"/><Relationship Id="rId11" Type="http://schemas.openxmlformats.org/officeDocument/2006/relationships/slide" Target="slides/slide7.xml"/><Relationship Id="rId33" Type="http://schemas.openxmlformats.org/officeDocument/2006/relationships/font" Target="fonts/TitilliumWebLight-italic.fntdata"/><Relationship Id="rId10" Type="http://schemas.openxmlformats.org/officeDocument/2006/relationships/slide" Target="slides/slide6.xml"/><Relationship Id="rId32" Type="http://schemas.openxmlformats.org/officeDocument/2006/relationships/font" Target="fonts/TitilliumWebLight-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TitilliumWebLight-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4" name="Google Shape;383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6" name="Shape 3916"/>
        <p:cNvGrpSpPr/>
        <p:nvPr/>
      </p:nvGrpSpPr>
      <p:grpSpPr>
        <a:xfrm>
          <a:off x="0" y="0"/>
          <a:ext cx="0" cy="0"/>
          <a:chOff x="0" y="0"/>
          <a:chExt cx="0" cy="0"/>
        </a:xfrm>
      </p:grpSpPr>
      <p:sp>
        <p:nvSpPr>
          <p:cNvPr id="3917" name="Google Shape;3917;gd216111d71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8" name="Google Shape;3918;gd216111d7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4" name="Shape 3924"/>
        <p:cNvGrpSpPr/>
        <p:nvPr/>
      </p:nvGrpSpPr>
      <p:grpSpPr>
        <a:xfrm>
          <a:off x="0" y="0"/>
          <a:ext cx="0" cy="0"/>
          <a:chOff x="0" y="0"/>
          <a:chExt cx="0" cy="0"/>
        </a:xfrm>
      </p:grpSpPr>
      <p:sp>
        <p:nvSpPr>
          <p:cNvPr id="3925" name="Google Shape;3925;gd216111d71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6" name="Google Shape;3926;gd216111d7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2" name="Shape 3932"/>
        <p:cNvGrpSpPr/>
        <p:nvPr/>
      </p:nvGrpSpPr>
      <p:grpSpPr>
        <a:xfrm>
          <a:off x="0" y="0"/>
          <a:ext cx="0" cy="0"/>
          <a:chOff x="0" y="0"/>
          <a:chExt cx="0" cy="0"/>
        </a:xfrm>
      </p:grpSpPr>
      <p:sp>
        <p:nvSpPr>
          <p:cNvPr id="3933" name="Google Shape;3933;gd216111d71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4" name="Google Shape;3934;gd216111d7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2" name="Shape 3942"/>
        <p:cNvGrpSpPr/>
        <p:nvPr/>
      </p:nvGrpSpPr>
      <p:grpSpPr>
        <a:xfrm>
          <a:off x="0" y="0"/>
          <a:ext cx="0" cy="0"/>
          <a:chOff x="0" y="0"/>
          <a:chExt cx="0" cy="0"/>
        </a:xfrm>
      </p:grpSpPr>
      <p:sp>
        <p:nvSpPr>
          <p:cNvPr id="3943" name="Google Shape;3943;gd216111d71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4" name="Google Shape;3944;gd216111d7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0" name="Shape 3950"/>
        <p:cNvGrpSpPr/>
        <p:nvPr/>
      </p:nvGrpSpPr>
      <p:grpSpPr>
        <a:xfrm>
          <a:off x="0" y="0"/>
          <a:ext cx="0" cy="0"/>
          <a:chOff x="0" y="0"/>
          <a:chExt cx="0" cy="0"/>
        </a:xfrm>
      </p:grpSpPr>
      <p:sp>
        <p:nvSpPr>
          <p:cNvPr id="3951" name="Google Shape;3951;gd216111d71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2" name="Google Shape;3952;gd216111d7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0" name="Shape 3960"/>
        <p:cNvGrpSpPr/>
        <p:nvPr/>
      </p:nvGrpSpPr>
      <p:grpSpPr>
        <a:xfrm>
          <a:off x="0" y="0"/>
          <a:ext cx="0" cy="0"/>
          <a:chOff x="0" y="0"/>
          <a:chExt cx="0" cy="0"/>
        </a:xfrm>
      </p:grpSpPr>
      <p:sp>
        <p:nvSpPr>
          <p:cNvPr id="3961" name="Google Shape;3961;gd216111d71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2" name="Google Shape;3962;gd216111d7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8" name="Shape 3968"/>
        <p:cNvGrpSpPr/>
        <p:nvPr/>
      </p:nvGrpSpPr>
      <p:grpSpPr>
        <a:xfrm>
          <a:off x="0" y="0"/>
          <a:ext cx="0" cy="0"/>
          <a:chOff x="0" y="0"/>
          <a:chExt cx="0" cy="0"/>
        </a:xfrm>
      </p:grpSpPr>
      <p:sp>
        <p:nvSpPr>
          <p:cNvPr id="3969" name="Google Shape;3969;gd216111d71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0" name="Google Shape;3970;gd216111d7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6" name="Shape 3976"/>
        <p:cNvGrpSpPr/>
        <p:nvPr/>
      </p:nvGrpSpPr>
      <p:grpSpPr>
        <a:xfrm>
          <a:off x="0" y="0"/>
          <a:ext cx="0" cy="0"/>
          <a:chOff x="0" y="0"/>
          <a:chExt cx="0" cy="0"/>
        </a:xfrm>
      </p:grpSpPr>
      <p:sp>
        <p:nvSpPr>
          <p:cNvPr id="3977" name="Google Shape;3977;gd216111d71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8" name="Google Shape;3978;gd216111d7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5" name="Shape 3985"/>
        <p:cNvGrpSpPr/>
        <p:nvPr/>
      </p:nvGrpSpPr>
      <p:grpSpPr>
        <a:xfrm>
          <a:off x="0" y="0"/>
          <a:ext cx="0" cy="0"/>
          <a:chOff x="0" y="0"/>
          <a:chExt cx="0" cy="0"/>
        </a:xfrm>
      </p:grpSpPr>
      <p:sp>
        <p:nvSpPr>
          <p:cNvPr id="3986" name="Google Shape;3986;gd216111d7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7" name="Google Shape;3987;gd216111d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9" name="Shape 3839"/>
        <p:cNvGrpSpPr/>
        <p:nvPr/>
      </p:nvGrpSpPr>
      <p:grpSpPr>
        <a:xfrm>
          <a:off x="0" y="0"/>
          <a:ext cx="0" cy="0"/>
          <a:chOff x="0" y="0"/>
          <a:chExt cx="0" cy="0"/>
        </a:xfrm>
      </p:grpSpPr>
      <p:sp>
        <p:nvSpPr>
          <p:cNvPr id="3840" name="Google Shape;3840;gd216111d71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1" name="Google Shape;3841;gd216111d7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8" name="Shape 3848"/>
        <p:cNvGrpSpPr/>
        <p:nvPr/>
      </p:nvGrpSpPr>
      <p:grpSpPr>
        <a:xfrm>
          <a:off x="0" y="0"/>
          <a:ext cx="0" cy="0"/>
          <a:chOff x="0" y="0"/>
          <a:chExt cx="0" cy="0"/>
        </a:xfrm>
      </p:grpSpPr>
      <p:sp>
        <p:nvSpPr>
          <p:cNvPr id="3849" name="Google Shape;3849;gd216111d71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0" name="Google Shape;3850;gd216111d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7" name="Shape 3857"/>
        <p:cNvGrpSpPr/>
        <p:nvPr/>
      </p:nvGrpSpPr>
      <p:grpSpPr>
        <a:xfrm>
          <a:off x="0" y="0"/>
          <a:ext cx="0" cy="0"/>
          <a:chOff x="0" y="0"/>
          <a:chExt cx="0" cy="0"/>
        </a:xfrm>
      </p:grpSpPr>
      <p:sp>
        <p:nvSpPr>
          <p:cNvPr id="3858" name="Google Shape;3858;gd216111d71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9" name="Google Shape;3859;gd216111d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5" name="Shape 3865"/>
        <p:cNvGrpSpPr/>
        <p:nvPr/>
      </p:nvGrpSpPr>
      <p:grpSpPr>
        <a:xfrm>
          <a:off x="0" y="0"/>
          <a:ext cx="0" cy="0"/>
          <a:chOff x="0" y="0"/>
          <a:chExt cx="0" cy="0"/>
        </a:xfrm>
      </p:grpSpPr>
      <p:sp>
        <p:nvSpPr>
          <p:cNvPr id="3866" name="Google Shape;3866;gd216111d71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7" name="Google Shape;3867;gd216111d7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3" name="Shape 3873"/>
        <p:cNvGrpSpPr/>
        <p:nvPr/>
      </p:nvGrpSpPr>
      <p:grpSpPr>
        <a:xfrm>
          <a:off x="0" y="0"/>
          <a:ext cx="0" cy="0"/>
          <a:chOff x="0" y="0"/>
          <a:chExt cx="0" cy="0"/>
        </a:xfrm>
      </p:grpSpPr>
      <p:sp>
        <p:nvSpPr>
          <p:cNvPr id="3874" name="Google Shape;3874;gd216111d71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5" name="Google Shape;3875;gd216111d7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7" name="Shape 3887"/>
        <p:cNvGrpSpPr/>
        <p:nvPr/>
      </p:nvGrpSpPr>
      <p:grpSpPr>
        <a:xfrm>
          <a:off x="0" y="0"/>
          <a:ext cx="0" cy="0"/>
          <a:chOff x="0" y="0"/>
          <a:chExt cx="0" cy="0"/>
        </a:xfrm>
      </p:grpSpPr>
      <p:sp>
        <p:nvSpPr>
          <p:cNvPr id="3888" name="Google Shape;3888;gd216111d71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9" name="Google Shape;3889;gd216111d7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0" name="Shape 3900"/>
        <p:cNvGrpSpPr/>
        <p:nvPr/>
      </p:nvGrpSpPr>
      <p:grpSpPr>
        <a:xfrm>
          <a:off x="0" y="0"/>
          <a:ext cx="0" cy="0"/>
          <a:chOff x="0" y="0"/>
          <a:chExt cx="0" cy="0"/>
        </a:xfrm>
      </p:grpSpPr>
      <p:sp>
        <p:nvSpPr>
          <p:cNvPr id="3901" name="Google Shape;3901;gd216111d71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2" name="Google Shape;3902;gd216111d7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8" name="Shape 3908"/>
        <p:cNvGrpSpPr/>
        <p:nvPr/>
      </p:nvGrpSpPr>
      <p:grpSpPr>
        <a:xfrm>
          <a:off x="0" y="0"/>
          <a:ext cx="0" cy="0"/>
          <a:chOff x="0" y="0"/>
          <a:chExt cx="0" cy="0"/>
        </a:xfrm>
      </p:grpSpPr>
      <p:sp>
        <p:nvSpPr>
          <p:cNvPr id="3909" name="Google Shape;3909;gd216111d71_0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0" name="Google Shape;3910;gd216111d7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62000" y="696425"/>
            <a:ext cx="5396700" cy="1159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5" name="Google Shape;3505;p1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chemeClr val="accent6"/>
        </a:solidFill>
      </p:bgPr>
    </p:bg>
    <p:spTree>
      <p:nvGrpSpPr>
        <p:cNvPr id="3506"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2"/>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2"/>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2"/>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2"/>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2"/>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2"/>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2"/>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2"/>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2"/>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2"/>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2"/>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2"/>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2"/>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2"/>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2"/>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2"/>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2"/>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2"/>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2"/>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2"/>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2"/>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2"/>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2"/>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2"/>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2"/>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2"/>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2"/>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2"/>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2"/>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2"/>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2"/>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2"/>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2"/>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2"/>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2"/>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2"/>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2"/>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2"/>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2"/>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2"/>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2"/>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2"/>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2"/>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2"/>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2"/>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2"/>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2"/>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2"/>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2"/>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2"/>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2"/>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2"/>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2"/>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2"/>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2"/>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2"/>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2"/>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2"/>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2"/>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2"/>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2"/>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2"/>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2"/>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2"/>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2"/>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2"/>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2"/>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2"/>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2"/>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2"/>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2"/>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2"/>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2"/>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2"/>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2"/>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2"/>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2"/>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2"/>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2"/>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2"/>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2"/>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2"/>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2"/>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2"/>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2"/>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2"/>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2"/>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2"/>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2"/>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2"/>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2"/>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2"/>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2"/>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2"/>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2"/>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2"/>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2"/>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2"/>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2"/>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2"/>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2"/>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2"/>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2"/>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2"/>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2"/>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2"/>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2"/>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2"/>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2"/>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2"/>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2"/>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2"/>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2"/>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2"/>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2"/>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2"/>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2"/>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2"/>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2"/>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2"/>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2"/>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2"/>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2"/>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2"/>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2"/>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2"/>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2"/>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2"/>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2"/>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2"/>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2"/>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2"/>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2"/>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2"/>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2"/>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2"/>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2"/>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2"/>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2"/>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2"/>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2"/>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2"/>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2"/>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2"/>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2"/>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2"/>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2"/>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2"/>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2"/>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2"/>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2"/>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2"/>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2"/>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2"/>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2"/>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2"/>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2"/>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2"/>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2"/>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2"/>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1" name="Google Shape;3831;p1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26" name="Shape 526"/>
        <p:cNvGrpSpPr/>
        <p:nvPr/>
      </p:nvGrpSpPr>
      <p:grpSpPr>
        <a:xfrm>
          <a:off x="0" y="0"/>
          <a:ext cx="0" cy="0"/>
          <a:chOff x="0" y="0"/>
          <a:chExt cx="0" cy="0"/>
        </a:xfrm>
      </p:grpSpPr>
      <p:sp>
        <p:nvSpPr>
          <p:cNvPr id="527" name="Google Shape;527;p3"/>
          <p:cNvSpPr txBox="1"/>
          <p:nvPr>
            <p:ph type="ctrTitle"/>
          </p:nvPr>
        </p:nvSpPr>
        <p:spPr>
          <a:xfrm>
            <a:off x="685800" y="2878750"/>
            <a:ext cx="52689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28" name="Google Shape;528;p3"/>
          <p:cNvSpPr txBox="1"/>
          <p:nvPr>
            <p:ph idx="1" type="subTitle"/>
          </p:nvPr>
        </p:nvSpPr>
        <p:spPr>
          <a:xfrm>
            <a:off x="685800" y="3983055"/>
            <a:ext cx="52689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3"/>
        </a:solidFill>
      </p:bgPr>
    </p:bg>
    <p:spTree>
      <p:nvGrpSpPr>
        <p:cNvPr id="1044" name="Shape 1044"/>
        <p:cNvGrpSpPr/>
        <p:nvPr/>
      </p:nvGrpSpPr>
      <p:grpSpPr>
        <a:xfrm>
          <a:off x="0" y="0"/>
          <a:ext cx="0" cy="0"/>
          <a:chOff x="0" y="0"/>
          <a:chExt cx="0" cy="0"/>
        </a:xfrm>
      </p:grpSpPr>
      <p:sp>
        <p:nvSpPr>
          <p:cNvPr id="1045" name="Google Shape;1045;p4"/>
          <p:cNvSpPr txBox="1"/>
          <p:nvPr>
            <p:ph idx="1" type="body"/>
          </p:nvPr>
        </p:nvSpPr>
        <p:spPr>
          <a:xfrm>
            <a:off x="1278575" y="739550"/>
            <a:ext cx="4281000" cy="36924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chemeClr val="lt1"/>
              </a:buClr>
              <a:buSzPts val="3000"/>
              <a:buChar char="▪"/>
              <a:defRPr i="1" sz="3000">
                <a:solidFill>
                  <a:schemeClr val="lt1"/>
                </a:solidFill>
              </a:defRPr>
            </a:lvl1pPr>
            <a:lvl2pPr indent="-419100" lvl="1" marL="914400" rtl="0">
              <a:spcBef>
                <a:spcPts val="0"/>
              </a:spcBef>
              <a:spcAft>
                <a:spcPts val="0"/>
              </a:spcAft>
              <a:buClr>
                <a:schemeClr val="lt1"/>
              </a:buClr>
              <a:buSzPts val="3000"/>
              <a:buChar char="▫"/>
              <a:defRPr i="1" sz="3000">
                <a:solidFill>
                  <a:schemeClr val="lt1"/>
                </a:solidFill>
              </a:defRPr>
            </a:lvl2pPr>
            <a:lvl3pPr indent="-419100" lvl="2" marL="1371600" rtl="0">
              <a:spcBef>
                <a:spcPts val="0"/>
              </a:spcBef>
              <a:spcAft>
                <a:spcPts val="0"/>
              </a:spcAft>
              <a:buClr>
                <a:schemeClr val="lt1"/>
              </a:buClr>
              <a:buSzPts val="3000"/>
              <a:buChar char="▫"/>
              <a:defRPr i="1" sz="3000">
                <a:solidFill>
                  <a:schemeClr val="lt1"/>
                </a:solidFill>
              </a:defRPr>
            </a:lvl3pPr>
            <a:lvl4pPr indent="-419100" lvl="3" marL="1828800" rtl="0">
              <a:spcBef>
                <a:spcPts val="0"/>
              </a:spcBef>
              <a:spcAft>
                <a:spcPts val="0"/>
              </a:spcAft>
              <a:buClr>
                <a:schemeClr val="lt1"/>
              </a:buClr>
              <a:buSzPts val="3000"/>
              <a:buChar char="▫"/>
              <a:defRPr i="1" sz="3000">
                <a:solidFill>
                  <a:schemeClr val="lt1"/>
                </a:solidFill>
              </a:defRPr>
            </a:lvl4pPr>
            <a:lvl5pPr indent="-419100" lvl="4" marL="2286000" rtl="0">
              <a:spcBef>
                <a:spcPts val="0"/>
              </a:spcBef>
              <a:spcAft>
                <a:spcPts val="0"/>
              </a:spcAft>
              <a:buClr>
                <a:schemeClr val="lt1"/>
              </a:buClr>
              <a:buSzPts val="3000"/>
              <a:buChar char="▫"/>
              <a:defRPr i="1" sz="3000">
                <a:solidFill>
                  <a:schemeClr val="lt1"/>
                </a:solidFill>
              </a:defRPr>
            </a:lvl5pPr>
            <a:lvl6pPr indent="-419100" lvl="5" marL="2743200" rtl="0">
              <a:spcBef>
                <a:spcPts val="0"/>
              </a:spcBef>
              <a:spcAft>
                <a:spcPts val="0"/>
              </a:spcAft>
              <a:buClr>
                <a:schemeClr val="lt1"/>
              </a:buClr>
              <a:buSzPts val="3000"/>
              <a:buChar char="▫"/>
              <a:defRPr i="1" sz="3000">
                <a:solidFill>
                  <a:schemeClr val="lt1"/>
                </a:solidFill>
              </a:defRPr>
            </a:lvl6pPr>
            <a:lvl7pPr indent="-419100" lvl="6" marL="3200400" rtl="0">
              <a:spcBef>
                <a:spcPts val="0"/>
              </a:spcBef>
              <a:spcAft>
                <a:spcPts val="0"/>
              </a:spcAft>
              <a:buClr>
                <a:schemeClr val="lt1"/>
              </a:buClr>
              <a:buSzPts val="3000"/>
              <a:buChar char="●"/>
              <a:defRPr i="1" sz="3000">
                <a:solidFill>
                  <a:schemeClr val="lt1"/>
                </a:solidFill>
              </a:defRPr>
            </a:lvl7pPr>
            <a:lvl8pPr indent="-419100" lvl="7" marL="3657600" rtl="0">
              <a:spcBef>
                <a:spcPts val="0"/>
              </a:spcBef>
              <a:spcAft>
                <a:spcPts val="0"/>
              </a:spcAft>
              <a:buClr>
                <a:schemeClr val="lt1"/>
              </a:buClr>
              <a:buSzPts val="3000"/>
              <a:buChar char="○"/>
              <a:defRPr i="1" sz="3000">
                <a:solidFill>
                  <a:schemeClr val="lt1"/>
                </a:solidFill>
              </a:defRPr>
            </a:lvl8pPr>
            <a:lvl9pPr indent="-419100" lvl="8" marL="4114800">
              <a:spcBef>
                <a:spcPts val="0"/>
              </a:spcBef>
              <a:spcAft>
                <a:spcPts val="0"/>
              </a:spcAft>
              <a:buClr>
                <a:schemeClr val="lt1"/>
              </a:buClr>
              <a:buSzPts val="3000"/>
              <a:buChar char="■"/>
              <a:defRPr i="1" sz="3000">
                <a:solidFill>
                  <a:schemeClr val="lt1"/>
                </a:solidFill>
              </a:defRPr>
            </a:lvl9pPr>
          </a:lstStyle>
          <a:p/>
        </p:txBody>
      </p:sp>
      <p:sp>
        <p:nvSpPr>
          <p:cNvPr id="1046" name="Google Shape;1046;p4"/>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63" name="Shape 1563"/>
        <p:cNvGrpSpPr/>
        <p:nvPr/>
      </p:nvGrpSpPr>
      <p:grpSpPr>
        <a:xfrm>
          <a:off x="0" y="0"/>
          <a:ext cx="0" cy="0"/>
          <a:chOff x="0" y="0"/>
          <a:chExt cx="0" cy="0"/>
        </a:xfrm>
      </p:grpSpPr>
      <p:sp>
        <p:nvSpPr>
          <p:cNvPr id="1564" name="Google Shape;1564;p5"/>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65" name="Google Shape;1565;p5"/>
          <p:cNvSpPr txBox="1"/>
          <p:nvPr>
            <p:ph idx="1" type="body"/>
          </p:nvPr>
        </p:nvSpPr>
        <p:spPr>
          <a:xfrm>
            <a:off x="718300" y="1733550"/>
            <a:ext cx="6761100" cy="29805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841" name="Shape 1841"/>
        <p:cNvGrpSpPr/>
        <p:nvPr/>
      </p:nvGrpSpPr>
      <p:grpSpPr>
        <a:xfrm>
          <a:off x="0" y="0"/>
          <a:ext cx="0" cy="0"/>
          <a:chOff x="0" y="0"/>
          <a:chExt cx="0" cy="0"/>
        </a:xfrm>
      </p:grpSpPr>
      <p:sp>
        <p:nvSpPr>
          <p:cNvPr id="1842" name="Google Shape;1842;p6"/>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43" name="Google Shape;1843;p6"/>
          <p:cNvSpPr txBox="1"/>
          <p:nvPr>
            <p:ph idx="1" type="body"/>
          </p:nvPr>
        </p:nvSpPr>
        <p:spPr>
          <a:xfrm>
            <a:off x="718300"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4" name="Google Shape;1844;p6"/>
          <p:cNvSpPr txBox="1"/>
          <p:nvPr>
            <p:ph idx="2" type="body"/>
          </p:nvPr>
        </p:nvSpPr>
        <p:spPr>
          <a:xfrm>
            <a:off x="4156071" y="1762650"/>
            <a:ext cx="3242400" cy="3087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845" name="Google Shape;1845;p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0" name="Shape 2120"/>
        <p:cNvGrpSpPr/>
        <p:nvPr/>
      </p:nvGrpSpPr>
      <p:grpSpPr>
        <a:xfrm>
          <a:off x="0" y="0"/>
          <a:ext cx="0" cy="0"/>
          <a:chOff x="0" y="0"/>
          <a:chExt cx="0" cy="0"/>
        </a:xfrm>
      </p:grpSpPr>
      <p:sp>
        <p:nvSpPr>
          <p:cNvPr id="2121" name="Google Shape;2121;p7"/>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2" name="Google Shape;2122;p7"/>
          <p:cNvSpPr txBox="1"/>
          <p:nvPr>
            <p:ph idx="1" type="body"/>
          </p:nvPr>
        </p:nvSpPr>
        <p:spPr>
          <a:xfrm>
            <a:off x="718300"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3" name="Google Shape;2123;p7"/>
          <p:cNvSpPr txBox="1"/>
          <p:nvPr>
            <p:ph idx="2" type="body"/>
          </p:nvPr>
        </p:nvSpPr>
        <p:spPr>
          <a:xfrm>
            <a:off x="3009263"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4" name="Google Shape;2124;p7"/>
          <p:cNvSpPr txBox="1"/>
          <p:nvPr>
            <p:ph idx="3" type="body"/>
          </p:nvPr>
        </p:nvSpPr>
        <p:spPr>
          <a:xfrm>
            <a:off x="5300226" y="1755475"/>
            <a:ext cx="2179200" cy="30942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125" name="Google Shape;2125;p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0" name="Shape 2400"/>
        <p:cNvGrpSpPr/>
        <p:nvPr/>
      </p:nvGrpSpPr>
      <p:grpSpPr>
        <a:xfrm>
          <a:off x="0" y="0"/>
          <a:ext cx="0" cy="0"/>
          <a:chOff x="0" y="0"/>
          <a:chExt cx="0" cy="0"/>
        </a:xfrm>
      </p:grpSpPr>
      <p:sp>
        <p:nvSpPr>
          <p:cNvPr id="2401" name="Google Shape;2401;p8"/>
          <p:cNvSpPr txBox="1"/>
          <p:nvPr>
            <p:ph type="title"/>
          </p:nvPr>
        </p:nvSpPr>
        <p:spPr>
          <a:xfrm>
            <a:off x="718300" y="739375"/>
            <a:ext cx="67611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02" name="Google Shape;2402;p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8"/>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8"/>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8"/>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8"/>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8"/>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8"/>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8"/>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8"/>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8"/>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8"/>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8"/>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8"/>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8"/>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8"/>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8"/>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8"/>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8"/>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8"/>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8"/>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8"/>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8"/>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8"/>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8"/>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8"/>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8"/>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8"/>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8"/>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8"/>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8"/>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7" name="Shape 2677"/>
        <p:cNvGrpSpPr/>
        <p:nvPr/>
      </p:nvGrpSpPr>
      <p:grpSpPr>
        <a:xfrm>
          <a:off x="0" y="0"/>
          <a:ext cx="0" cy="0"/>
          <a:chOff x="0" y="0"/>
          <a:chExt cx="0" cy="0"/>
        </a:xfrm>
      </p:grpSpPr>
      <p:sp>
        <p:nvSpPr>
          <p:cNvPr id="2678" name="Google Shape;2678;p9"/>
          <p:cNvSpPr txBox="1"/>
          <p:nvPr>
            <p:ph idx="1" type="body"/>
          </p:nvPr>
        </p:nvSpPr>
        <p:spPr>
          <a:xfrm>
            <a:off x="624925" y="4177700"/>
            <a:ext cx="67593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2679" name="Google Shape;2679;p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9"/>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9"/>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9"/>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9"/>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9"/>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9"/>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9"/>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9"/>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9"/>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9"/>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9"/>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9"/>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9"/>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9"/>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9"/>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9"/>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9"/>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9"/>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9"/>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9"/>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9"/>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9"/>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9"/>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9"/>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9"/>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9"/>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9"/>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9"/>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9"/>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9"/>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9"/>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9"/>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9"/>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9"/>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9"/>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9"/>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9"/>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9"/>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9"/>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9"/>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9"/>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9"/>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9"/>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9"/>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9"/>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9"/>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9"/>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9"/>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9"/>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9"/>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9"/>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9"/>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9"/>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9"/>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9"/>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9"/>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9"/>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9"/>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9"/>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9"/>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9"/>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9"/>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9"/>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9"/>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9"/>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9"/>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9"/>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9"/>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9"/>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9"/>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9"/>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9"/>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9"/>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9"/>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9"/>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9"/>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9"/>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9"/>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9"/>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9"/>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9"/>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9"/>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9"/>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9"/>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9"/>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9"/>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9"/>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9"/>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9"/>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9"/>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9"/>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9"/>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9"/>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9"/>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9"/>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9"/>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9"/>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9"/>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9"/>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9"/>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9"/>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9"/>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9"/>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9"/>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9"/>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9"/>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9"/>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9"/>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9"/>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9"/>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9"/>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9"/>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9"/>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9"/>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9"/>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9"/>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9"/>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9"/>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9"/>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9"/>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9"/>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9"/>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9"/>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9"/>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9"/>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9"/>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9"/>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9"/>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9"/>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9"/>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9"/>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9"/>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9"/>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9"/>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9"/>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9"/>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9"/>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9"/>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9"/>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9"/>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9"/>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9"/>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9"/>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9"/>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9"/>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9"/>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9"/>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9"/>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9"/>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9"/>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9"/>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9"/>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9"/>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9"/>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9"/>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9"/>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9"/>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9"/>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9"/>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9"/>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9"/>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9"/>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9"/>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9"/>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9"/>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9"/>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9"/>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9"/>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9"/>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9"/>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9"/>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9"/>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9"/>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9"/>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9"/>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9"/>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9"/>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9"/>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9"/>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9"/>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9"/>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9"/>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9"/>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9"/>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9"/>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9"/>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9"/>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9"/>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9"/>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9"/>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9"/>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9"/>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9"/>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9"/>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9"/>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9"/>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9"/>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9"/>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9"/>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9"/>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9"/>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9"/>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9"/>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9"/>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9"/>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9"/>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9"/>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9"/>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9"/>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9"/>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9"/>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9"/>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9"/>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9"/>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9"/>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9"/>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9"/>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9"/>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9"/>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9"/>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9"/>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9"/>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9"/>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9"/>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9"/>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9"/>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9"/>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9"/>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9"/>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9"/>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9"/>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9"/>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9"/>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9"/>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9"/>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9"/>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9"/>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9"/>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9"/>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9"/>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9"/>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9"/>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9"/>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9"/>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9"/>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9"/>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9"/>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9"/>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9"/>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9"/>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9"/>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9"/>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9"/>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9"/>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9"/>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9"/>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9"/>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9"/>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9"/>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9"/>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9"/>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9"/>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9"/>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9"/>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9"/>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9"/>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4" name="Shape 2954"/>
        <p:cNvGrpSpPr/>
        <p:nvPr/>
      </p:nvGrpSpPr>
      <p:grpSpPr>
        <a:xfrm>
          <a:off x="0" y="0"/>
          <a:ext cx="0" cy="0"/>
          <a:chOff x="0" y="0"/>
          <a:chExt cx="0" cy="0"/>
        </a:xfrm>
      </p:grpSpPr>
      <p:sp>
        <p:nvSpPr>
          <p:cNvPr id="2955" name="Google Shape;2955;p1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1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p:txBody>
      </p:sp>
      <p:sp>
        <p:nvSpPr>
          <p:cNvPr id="7" name="Google Shape;7;p1"/>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indent="-381000" lvl="1" marL="9144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5.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www.aaronfox.me/game_of_life" TargetMode="External"/><Relationship Id="rId4" Type="http://schemas.openxmlformats.org/officeDocument/2006/relationships/hyperlink" Target="https://github.com/aaronfox/Multiplayer-Game-of-Life" TargetMode="External"/><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5" name="Shape 3835"/>
        <p:cNvGrpSpPr/>
        <p:nvPr/>
      </p:nvGrpSpPr>
      <p:grpSpPr>
        <a:xfrm>
          <a:off x="0" y="0"/>
          <a:ext cx="0" cy="0"/>
          <a:chOff x="0" y="0"/>
          <a:chExt cx="0" cy="0"/>
        </a:xfrm>
      </p:grpSpPr>
      <p:sp>
        <p:nvSpPr>
          <p:cNvPr id="3836" name="Google Shape;3836;p13"/>
          <p:cNvSpPr txBox="1"/>
          <p:nvPr>
            <p:ph type="ctrTitle"/>
          </p:nvPr>
        </p:nvSpPr>
        <p:spPr>
          <a:xfrm>
            <a:off x="776150" y="533700"/>
            <a:ext cx="5396700" cy="24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A Gamified and Multiplayer-Networked Discrete Simulation</a:t>
            </a:r>
            <a:endParaRPr sz="3700"/>
          </a:p>
          <a:p>
            <a:pPr indent="0" lvl="0" marL="0" rtl="0" algn="l">
              <a:spcBef>
                <a:spcPts val="0"/>
              </a:spcBef>
              <a:spcAft>
                <a:spcPts val="0"/>
              </a:spcAft>
              <a:buNone/>
            </a:pPr>
            <a:r>
              <a:rPr lang="en" sz="3700"/>
              <a:t>for Cellular Automata</a:t>
            </a:r>
            <a:endParaRPr sz="3700"/>
          </a:p>
        </p:txBody>
      </p:sp>
      <p:sp>
        <p:nvSpPr>
          <p:cNvPr id="3837" name="Google Shape;3837;p13"/>
          <p:cNvSpPr txBox="1"/>
          <p:nvPr>
            <p:ph type="ctrTitle"/>
          </p:nvPr>
        </p:nvSpPr>
        <p:spPr>
          <a:xfrm>
            <a:off x="776150" y="3042225"/>
            <a:ext cx="5396700" cy="8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Mentoring Faculty: Dr. Adel Elmaghraby</a:t>
            </a:r>
            <a:endParaRPr sz="2400">
              <a:solidFill>
                <a:schemeClr val="lt1"/>
              </a:solidFill>
            </a:endParaRPr>
          </a:p>
          <a:p>
            <a:pPr indent="0" lvl="0" marL="0" rtl="0" algn="l">
              <a:spcBef>
                <a:spcPts val="0"/>
              </a:spcBef>
              <a:spcAft>
                <a:spcPts val="0"/>
              </a:spcAft>
              <a:buNone/>
            </a:pPr>
            <a:r>
              <a:rPr lang="en" sz="2400">
                <a:solidFill>
                  <a:schemeClr val="lt1"/>
                </a:solidFill>
              </a:rPr>
              <a:t>Student: Aaron Fox</a:t>
            </a:r>
            <a:endParaRPr sz="2400">
              <a:solidFill>
                <a:schemeClr val="lt1"/>
              </a:solidFill>
            </a:endParaRPr>
          </a:p>
        </p:txBody>
      </p:sp>
      <p:sp>
        <p:nvSpPr>
          <p:cNvPr id="3838" name="Google Shape;3838;p13"/>
          <p:cNvSpPr txBox="1"/>
          <p:nvPr>
            <p:ph type="ctrTitle"/>
          </p:nvPr>
        </p:nvSpPr>
        <p:spPr>
          <a:xfrm>
            <a:off x="776150" y="3873825"/>
            <a:ext cx="5396700" cy="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University of Louisville Spring 2021</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9" name="Shape 3919"/>
        <p:cNvGrpSpPr/>
        <p:nvPr/>
      </p:nvGrpSpPr>
      <p:grpSpPr>
        <a:xfrm>
          <a:off x="0" y="0"/>
          <a:ext cx="0" cy="0"/>
          <a:chOff x="0" y="0"/>
          <a:chExt cx="0" cy="0"/>
        </a:xfrm>
      </p:grpSpPr>
      <p:sp>
        <p:nvSpPr>
          <p:cNvPr id="3920" name="Google Shape;3920;p22"/>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Implementation Continued</a:t>
            </a:r>
            <a:endParaRPr/>
          </a:p>
        </p:txBody>
      </p:sp>
      <p:sp>
        <p:nvSpPr>
          <p:cNvPr id="3921" name="Google Shape;3921;p22"/>
          <p:cNvSpPr txBox="1"/>
          <p:nvPr>
            <p:ph idx="1" type="body"/>
          </p:nvPr>
        </p:nvSpPr>
        <p:spPr>
          <a:xfrm>
            <a:off x="704150" y="1238300"/>
            <a:ext cx="6761100" cy="341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400">
                <a:latin typeface="Titillium Web"/>
                <a:ea typeface="Titillium Web"/>
                <a:cs typeface="Titillium Web"/>
                <a:sym typeface="Titillium Web"/>
              </a:rPr>
              <a:t>Game</a:t>
            </a:r>
            <a:r>
              <a:rPr b="1" lang="en" sz="1400">
                <a:latin typeface="Titillium Web"/>
                <a:ea typeface="Titillium Web"/>
                <a:cs typeface="Titillium Web"/>
                <a:sym typeface="Titillium Web"/>
              </a:rPr>
              <a:t>.js</a:t>
            </a:r>
            <a:r>
              <a:rPr lang="en" sz="1400"/>
              <a:t> contains the game logic and actions involved in the gamified simulation.</a:t>
            </a:r>
            <a:endParaRPr sz="1400"/>
          </a:p>
          <a:p>
            <a:pPr indent="-317500" lvl="0" marL="457200" rtl="0" algn="l">
              <a:spcBef>
                <a:spcPts val="600"/>
              </a:spcBef>
              <a:spcAft>
                <a:spcPts val="0"/>
              </a:spcAft>
              <a:buSzPts val="1400"/>
              <a:buChar char="▪"/>
            </a:pPr>
            <a:r>
              <a:rPr lang="en" sz="1400"/>
              <a:t>Uses the Phaser game framework for abstracting away the displaying of the UI and coordinating the game logic.</a:t>
            </a:r>
            <a:endParaRPr sz="1400"/>
          </a:p>
          <a:p>
            <a:pPr indent="-317500" lvl="0" marL="457200" rtl="0" algn="l">
              <a:spcBef>
                <a:spcPts val="0"/>
              </a:spcBef>
              <a:spcAft>
                <a:spcPts val="0"/>
              </a:spcAft>
              <a:buSzPts val="1400"/>
              <a:buChar char="▪"/>
            </a:pPr>
            <a:r>
              <a:rPr lang="en" sz="1400"/>
              <a:t>Communicates with the HTML canvas for displaying the visuals to each user.</a:t>
            </a:r>
            <a:endParaRPr sz="1400"/>
          </a:p>
          <a:p>
            <a:pPr indent="-317500" lvl="0" marL="457200" rtl="0" algn="l">
              <a:spcBef>
                <a:spcPts val="0"/>
              </a:spcBef>
              <a:spcAft>
                <a:spcPts val="0"/>
              </a:spcAft>
              <a:buSzPts val="1400"/>
              <a:buChar char="▪"/>
            </a:pPr>
            <a:r>
              <a:rPr lang="en" sz="1400"/>
              <a:t>Uses WebSockets and listens for communication from server.js at all times.</a:t>
            </a:r>
            <a:endParaRPr sz="1400"/>
          </a:p>
          <a:p>
            <a:pPr indent="-317500" lvl="0" marL="457200" rtl="0" algn="l">
              <a:spcBef>
                <a:spcPts val="0"/>
              </a:spcBef>
              <a:spcAft>
                <a:spcPts val="0"/>
              </a:spcAft>
              <a:buSzPts val="1400"/>
              <a:buChar char="▪"/>
            </a:pPr>
            <a:r>
              <a:rPr lang="en" sz="1400"/>
              <a:t>Emits changes from each client to server.js so that it can alert all other clients of changes.</a:t>
            </a:r>
            <a:endParaRPr sz="1400"/>
          </a:p>
          <a:p>
            <a:pPr indent="-317500" lvl="0" marL="457200" rtl="0" algn="l">
              <a:spcBef>
                <a:spcPts val="0"/>
              </a:spcBef>
              <a:spcAft>
                <a:spcPts val="0"/>
              </a:spcAft>
              <a:buSzPts val="1400"/>
              <a:buChar char="▪"/>
            </a:pPr>
            <a:r>
              <a:rPr lang="en" sz="1400"/>
              <a:t>Takes in input information from the user via mouse, touchscreen, trackpad, or any other means of input.</a:t>
            </a:r>
            <a:endParaRPr sz="1400"/>
          </a:p>
          <a:p>
            <a:pPr indent="-317500" lvl="0" marL="457200" rtl="0" algn="l">
              <a:spcBef>
                <a:spcPts val="0"/>
              </a:spcBef>
              <a:spcAft>
                <a:spcPts val="0"/>
              </a:spcAft>
              <a:buSzPts val="1400"/>
              <a:buChar char="▪"/>
            </a:pPr>
            <a:r>
              <a:rPr lang="en" sz="1400"/>
              <a:t>Implements the core logic of the Game of Life in the </a:t>
            </a:r>
            <a:r>
              <a:rPr lang="en" sz="1000">
                <a:latin typeface="Consolas"/>
                <a:ea typeface="Consolas"/>
                <a:cs typeface="Consolas"/>
                <a:sym typeface="Consolas"/>
              </a:rPr>
              <a:t>applyGoLRules</a:t>
            </a:r>
            <a:r>
              <a:rPr lang="en" sz="1400"/>
              <a:t> function.</a:t>
            </a:r>
            <a:endParaRPr sz="1400"/>
          </a:p>
          <a:p>
            <a:pPr indent="0" lvl="0" marL="0" rtl="0" algn="l">
              <a:spcBef>
                <a:spcPts val="600"/>
              </a:spcBef>
              <a:spcAft>
                <a:spcPts val="0"/>
              </a:spcAft>
              <a:buNone/>
            </a:pPr>
            <a:r>
              <a:rPr b="1" lang="en" sz="1400">
                <a:latin typeface="Titillium Web"/>
                <a:ea typeface="Titillium Web"/>
                <a:cs typeface="Titillium Web"/>
                <a:sym typeface="Titillium Web"/>
              </a:rPr>
              <a:t>Index.js</a:t>
            </a:r>
            <a:r>
              <a:rPr lang="en" sz="1400"/>
              <a:t> provides the visual appearance of the game itself and displays the UI via HTML canvas to the user.</a:t>
            </a:r>
            <a:endParaRPr sz="1400"/>
          </a:p>
          <a:p>
            <a:pPr indent="0" lvl="0" marL="0" rtl="0" algn="l">
              <a:spcBef>
                <a:spcPts val="600"/>
              </a:spcBef>
              <a:spcAft>
                <a:spcPts val="0"/>
              </a:spcAft>
              <a:buNone/>
            </a:pPr>
            <a:r>
              <a:t/>
            </a:r>
            <a:endParaRPr sz="1400"/>
          </a:p>
        </p:txBody>
      </p:sp>
      <p:sp>
        <p:nvSpPr>
          <p:cNvPr id="3922" name="Google Shape;3922;p22"/>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23" name="Google Shape;3923;p22"/>
          <p:cNvPicPr preferRelativeResize="0"/>
          <p:nvPr/>
        </p:nvPicPr>
        <p:blipFill>
          <a:blip r:embed="rId3">
            <a:alphaModFix/>
          </a:blip>
          <a:stretch>
            <a:fillRect/>
          </a:stretch>
        </p:blipFill>
        <p:spPr>
          <a:xfrm>
            <a:off x="7228525" y="158475"/>
            <a:ext cx="819150" cy="102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7" name="Shape 3927"/>
        <p:cNvGrpSpPr/>
        <p:nvPr/>
      </p:nvGrpSpPr>
      <p:grpSpPr>
        <a:xfrm>
          <a:off x="0" y="0"/>
          <a:ext cx="0" cy="0"/>
          <a:chOff x="0" y="0"/>
          <a:chExt cx="0" cy="0"/>
        </a:xfrm>
      </p:grpSpPr>
      <p:sp>
        <p:nvSpPr>
          <p:cNvPr id="3928" name="Google Shape;3928;p23"/>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Contributions to Society</a:t>
            </a:r>
            <a:endParaRPr/>
          </a:p>
        </p:txBody>
      </p:sp>
      <p:sp>
        <p:nvSpPr>
          <p:cNvPr id="3929" name="Google Shape;3929;p23"/>
          <p:cNvSpPr txBox="1"/>
          <p:nvPr>
            <p:ph idx="1" type="body"/>
          </p:nvPr>
        </p:nvSpPr>
        <p:spPr>
          <a:xfrm>
            <a:off x="704150" y="1139550"/>
            <a:ext cx="6761100" cy="3410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The study of cellular automata has many different applications for research into real-life systems in chemistry, physics, biology, computer science, and beyond. Many patterns in nature, for example, can be almost exactly simulated using cellular automata. </a:t>
            </a:r>
            <a:endParaRPr sz="1400"/>
          </a:p>
          <a:p>
            <a:pPr indent="-317500" lvl="0" marL="457200" rtl="0" algn="l">
              <a:spcBef>
                <a:spcPts val="0"/>
              </a:spcBef>
              <a:spcAft>
                <a:spcPts val="0"/>
              </a:spcAft>
              <a:buSzPts val="1400"/>
              <a:buChar char="▪"/>
            </a:pPr>
            <a:r>
              <a:rPr lang="en" sz="1400"/>
              <a:t>Along with the previously mentioned sea snail shell simulation, Other applications of study of cellular automata include cephalopods, botanical stomas, and fibroblasts </a:t>
            </a:r>
            <a:r>
              <a:rPr lang="en" sz="1400"/>
              <a:t>[2][3][4]</a:t>
            </a:r>
            <a:r>
              <a:rPr lang="en" sz="1400"/>
              <a:t>.</a:t>
            </a:r>
            <a:endParaRPr sz="1400"/>
          </a:p>
          <a:p>
            <a:pPr indent="-317500" lvl="0" marL="457200" rtl="0" algn="l">
              <a:spcBef>
                <a:spcPts val="0"/>
              </a:spcBef>
              <a:spcAft>
                <a:spcPts val="0"/>
              </a:spcAft>
              <a:buSzPts val="1400"/>
              <a:buChar char="▪"/>
            </a:pPr>
            <a:r>
              <a:rPr lang="en" sz="1400"/>
              <a:t>Besides this already striking research applications into simulating nature, many other aspects of the natural sciences can also be explored, including chemistry, physics, computer science, and communication [5][6][7].</a:t>
            </a:r>
            <a:endParaRPr sz="1400"/>
          </a:p>
          <a:p>
            <a:pPr indent="-317500" lvl="0" marL="457200" rtl="0" algn="l">
              <a:spcBef>
                <a:spcPts val="0"/>
              </a:spcBef>
              <a:spcAft>
                <a:spcPts val="0"/>
              </a:spcAft>
              <a:buSzPts val="1400"/>
              <a:buChar char="▪"/>
            </a:pPr>
            <a:r>
              <a:rPr lang="en" sz="1400"/>
              <a:t>Much of the previous research into these applications has been focused on the zero-player simulations and have not considered multiplayer networked simulations.</a:t>
            </a:r>
            <a:endParaRPr sz="1400"/>
          </a:p>
          <a:p>
            <a:pPr indent="-317500" lvl="0" marL="457200" rtl="0" algn="l">
              <a:spcBef>
                <a:spcPts val="0"/>
              </a:spcBef>
              <a:spcAft>
                <a:spcPts val="0"/>
              </a:spcAft>
              <a:buSzPts val="1400"/>
              <a:buChar char="▪"/>
            </a:pPr>
            <a:r>
              <a:rPr lang="en" sz="1400"/>
              <a:t>Studying this version of cellular automata will allow for even more </a:t>
            </a:r>
            <a:r>
              <a:rPr lang="en" sz="1400"/>
              <a:t>applications</a:t>
            </a:r>
            <a:r>
              <a:rPr lang="en" sz="1400"/>
              <a:t> and possibilities to be explored by researchers and curious minds.</a:t>
            </a:r>
            <a:endParaRPr sz="1400"/>
          </a:p>
          <a:p>
            <a:pPr indent="0" lvl="0" marL="0" rtl="0" algn="l">
              <a:spcBef>
                <a:spcPts val="600"/>
              </a:spcBef>
              <a:spcAft>
                <a:spcPts val="0"/>
              </a:spcAft>
              <a:buNone/>
            </a:pPr>
            <a:r>
              <a:t/>
            </a:r>
            <a:endParaRPr sz="1400"/>
          </a:p>
        </p:txBody>
      </p:sp>
      <p:sp>
        <p:nvSpPr>
          <p:cNvPr id="3930" name="Google Shape;3930;p23"/>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31" name="Google Shape;3931;p23"/>
          <p:cNvPicPr preferRelativeResize="0"/>
          <p:nvPr/>
        </p:nvPicPr>
        <p:blipFill>
          <a:blip r:embed="rId3">
            <a:alphaModFix/>
          </a:blip>
          <a:stretch>
            <a:fillRect/>
          </a:stretch>
        </p:blipFill>
        <p:spPr>
          <a:xfrm>
            <a:off x="6068250" y="206100"/>
            <a:ext cx="1162050" cy="933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5" name="Shape 3935"/>
        <p:cNvGrpSpPr/>
        <p:nvPr/>
      </p:nvGrpSpPr>
      <p:grpSpPr>
        <a:xfrm>
          <a:off x="0" y="0"/>
          <a:ext cx="0" cy="0"/>
          <a:chOff x="0" y="0"/>
          <a:chExt cx="0" cy="0"/>
        </a:xfrm>
      </p:grpSpPr>
      <p:sp>
        <p:nvSpPr>
          <p:cNvPr id="3936" name="Google Shape;3936;p24"/>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Play the Simulation</a:t>
            </a:r>
            <a:endParaRPr/>
          </a:p>
        </p:txBody>
      </p:sp>
      <p:sp>
        <p:nvSpPr>
          <p:cNvPr id="3937" name="Google Shape;3937;p24"/>
          <p:cNvSpPr txBox="1"/>
          <p:nvPr>
            <p:ph idx="1" type="body"/>
          </p:nvPr>
        </p:nvSpPr>
        <p:spPr>
          <a:xfrm>
            <a:off x="704150" y="1238300"/>
            <a:ext cx="6761100" cy="341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900">
                <a:latin typeface="Titillium Web"/>
                <a:ea typeface="Titillium Web"/>
                <a:cs typeface="Titillium Web"/>
                <a:sym typeface="Titillium Web"/>
              </a:rPr>
              <a:t>The ruleset as copied from the in-game manual looks like</a:t>
            </a:r>
            <a:r>
              <a:rPr lang="en" sz="900"/>
              <a:t>:</a:t>
            </a:r>
            <a:endParaRPr sz="900"/>
          </a:p>
          <a:p>
            <a:pPr indent="0" lvl="0" marL="0" rtl="0" algn="l">
              <a:spcBef>
                <a:spcPts val="600"/>
              </a:spcBef>
              <a:spcAft>
                <a:spcPts val="0"/>
              </a:spcAft>
              <a:buNone/>
            </a:pPr>
            <a:r>
              <a:rPr lang="en" sz="900"/>
              <a:t>The rules of the game are pretty straight forward. To place a potential cell, click on any cell that you do not already have a cell on to place it. For example, a cell that looks like</a:t>
            </a:r>
            <a:endParaRPr sz="900"/>
          </a:p>
          <a:p>
            <a:pPr indent="0" lvl="0" marL="0" rtl="0" algn="l">
              <a:spcBef>
                <a:spcPts val="600"/>
              </a:spcBef>
              <a:spcAft>
                <a:spcPts val="0"/>
              </a:spcAft>
              <a:buNone/>
            </a:pPr>
            <a:r>
              <a:t/>
            </a:r>
            <a:endParaRPr sz="900"/>
          </a:p>
          <a:p>
            <a:pPr indent="0" lvl="0" marL="0" rtl="0" algn="l">
              <a:spcBef>
                <a:spcPts val="600"/>
              </a:spcBef>
              <a:spcAft>
                <a:spcPts val="0"/>
              </a:spcAft>
              <a:buNone/>
            </a:pPr>
            <a:r>
              <a:t/>
            </a:r>
            <a:endParaRPr sz="900"/>
          </a:p>
          <a:p>
            <a:pPr indent="0" lvl="0" marL="0" rtl="0" algn="l">
              <a:spcBef>
                <a:spcPts val="600"/>
              </a:spcBef>
              <a:spcAft>
                <a:spcPts val="0"/>
              </a:spcAft>
              <a:buNone/>
            </a:pPr>
            <a:r>
              <a:t/>
            </a:r>
            <a:endParaRPr sz="900"/>
          </a:p>
          <a:p>
            <a:pPr indent="0" lvl="0" marL="0" rtl="0" algn="l">
              <a:spcBef>
                <a:spcPts val="600"/>
              </a:spcBef>
              <a:spcAft>
                <a:spcPts val="0"/>
              </a:spcAft>
              <a:buNone/>
            </a:pPr>
            <a:r>
              <a:rPr lang="en" sz="900"/>
              <a:t>will become</a:t>
            </a:r>
            <a:endParaRPr sz="900"/>
          </a:p>
          <a:p>
            <a:pPr indent="0" lvl="0" marL="0" rtl="0" algn="l">
              <a:spcBef>
                <a:spcPts val="600"/>
              </a:spcBef>
              <a:spcAft>
                <a:spcPts val="0"/>
              </a:spcAft>
              <a:buNone/>
            </a:pPr>
            <a:r>
              <a:t/>
            </a:r>
            <a:endParaRPr sz="900"/>
          </a:p>
          <a:p>
            <a:pPr indent="0" lvl="0" marL="0" rtl="0" algn="l">
              <a:spcBef>
                <a:spcPts val="600"/>
              </a:spcBef>
              <a:spcAft>
                <a:spcPts val="0"/>
              </a:spcAft>
              <a:buNone/>
            </a:pPr>
            <a:r>
              <a:t/>
            </a:r>
            <a:endParaRPr sz="900"/>
          </a:p>
          <a:p>
            <a:pPr indent="0" lvl="0" marL="0" rtl="0" algn="l">
              <a:spcBef>
                <a:spcPts val="600"/>
              </a:spcBef>
              <a:spcAft>
                <a:spcPts val="0"/>
              </a:spcAft>
              <a:buNone/>
            </a:pPr>
            <a:r>
              <a:t/>
            </a:r>
            <a:endParaRPr sz="900"/>
          </a:p>
          <a:p>
            <a:pPr indent="0" lvl="0" marL="0" rtl="0" algn="l">
              <a:lnSpc>
                <a:spcPct val="115000"/>
              </a:lnSpc>
              <a:spcBef>
                <a:spcPts val="0"/>
              </a:spcBef>
              <a:spcAft>
                <a:spcPts val="0"/>
              </a:spcAft>
              <a:buNone/>
            </a:pPr>
            <a:r>
              <a:rPr lang="en" sz="900"/>
              <a:t>If you click on the empty cell above the ‘L’ in rules. A cell outlined in blue will mean that you have a potential cell placement. Notice how this reduces the number of cells you have to place in the UI to 11, as seen in the UI below:</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This indicates the number of cells that you may place at a time. You begin with 12, and you will get one more cell to place every 5 steps as long as the sum of the potential tiles to place plus the outlined cells does not exceed 12.</a:t>
            </a:r>
            <a:endParaRPr sz="900"/>
          </a:p>
        </p:txBody>
      </p:sp>
      <p:sp>
        <p:nvSpPr>
          <p:cNvPr id="3938" name="Google Shape;3938;p2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39" name="Google Shape;3939;p24"/>
          <p:cNvPicPr preferRelativeResize="0"/>
          <p:nvPr/>
        </p:nvPicPr>
        <p:blipFill>
          <a:blip r:embed="rId3">
            <a:alphaModFix/>
          </a:blip>
          <a:stretch>
            <a:fillRect/>
          </a:stretch>
        </p:blipFill>
        <p:spPr>
          <a:xfrm>
            <a:off x="3632838" y="1892850"/>
            <a:ext cx="903725" cy="548000"/>
          </a:xfrm>
          <a:prstGeom prst="rect">
            <a:avLst/>
          </a:prstGeom>
          <a:noFill/>
          <a:ln>
            <a:noFill/>
          </a:ln>
        </p:spPr>
      </p:pic>
      <p:pic>
        <p:nvPicPr>
          <p:cNvPr id="3940" name="Google Shape;3940;p24"/>
          <p:cNvPicPr preferRelativeResize="0"/>
          <p:nvPr/>
        </p:nvPicPr>
        <p:blipFill>
          <a:blip r:embed="rId4">
            <a:alphaModFix/>
          </a:blip>
          <a:stretch>
            <a:fillRect/>
          </a:stretch>
        </p:blipFill>
        <p:spPr>
          <a:xfrm>
            <a:off x="3685963" y="2734750"/>
            <a:ext cx="797500" cy="583400"/>
          </a:xfrm>
          <a:prstGeom prst="rect">
            <a:avLst/>
          </a:prstGeom>
          <a:noFill/>
          <a:ln>
            <a:noFill/>
          </a:ln>
        </p:spPr>
      </p:pic>
      <p:pic>
        <p:nvPicPr>
          <p:cNvPr id="3941" name="Google Shape;3941;p24"/>
          <p:cNvPicPr preferRelativeResize="0"/>
          <p:nvPr/>
        </p:nvPicPr>
        <p:blipFill>
          <a:blip r:embed="rId5">
            <a:alphaModFix/>
          </a:blip>
          <a:stretch>
            <a:fillRect/>
          </a:stretch>
        </p:blipFill>
        <p:spPr>
          <a:xfrm>
            <a:off x="3092052" y="3732900"/>
            <a:ext cx="1985300" cy="30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5" name="Shape 3945"/>
        <p:cNvGrpSpPr/>
        <p:nvPr/>
      </p:nvGrpSpPr>
      <p:grpSpPr>
        <a:xfrm>
          <a:off x="0" y="0"/>
          <a:ext cx="0" cy="0"/>
          <a:chOff x="0" y="0"/>
          <a:chExt cx="0" cy="0"/>
        </a:xfrm>
      </p:grpSpPr>
      <p:sp>
        <p:nvSpPr>
          <p:cNvPr id="3946" name="Google Shape;3946;p25"/>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Play the Simulation Continued</a:t>
            </a:r>
            <a:endParaRPr/>
          </a:p>
        </p:txBody>
      </p:sp>
      <p:sp>
        <p:nvSpPr>
          <p:cNvPr id="3947" name="Google Shape;3947;p25"/>
          <p:cNvSpPr txBox="1"/>
          <p:nvPr>
            <p:ph idx="1" type="body"/>
          </p:nvPr>
        </p:nvSpPr>
        <p:spPr>
          <a:xfrm>
            <a:off x="704150" y="1238300"/>
            <a:ext cx="6761100" cy="341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Click the ‘Place Tiles’ button to place a cell. This will turn the outlined cell completely shaded blue, like so:</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Note how the number of alive cells incremented as you added a new alive cell. Did your single cell die right away at the next step? That’s expected behavior, because this simulation is following the rules of the late John Conway’s Game of Life. The game works in discrete steps of 5 which are indicated by the Bubble animation. When the bubble reaches the ‘Step’ circle, a new discrete step occurs. To elaborate on the rules of the game, they are:</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 that any living cell with two or three neighbors moves onto the next level (at the right population) </a:t>
            </a:r>
            <a:endParaRPr sz="900"/>
          </a:p>
          <a:p>
            <a:pPr indent="0" lvl="0" marL="0" rtl="0" algn="l">
              <a:lnSpc>
                <a:spcPct val="115000"/>
              </a:lnSpc>
              <a:spcBef>
                <a:spcPts val="0"/>
              </a:spcBef>
              <a:spcAft>
                <a:spcPts val="0"/>
              </a:spcAft>
              <a:buNone/>
            </a:pPr>
            <a:r>
              <a:rPr lang="en" sz="900"/>
              <a:t>• that any dead cell with three neighbors at the prior discrete step will become living in the next step (also at the right population), and </a:t>
            </a:r>
            <a:endParaRPr sz="900"/>
          </a:p>
          <a:p>
            <a:pPr indent="0" lvl="0" marL="0" rtl="0" algn="l">
              <a:lnSpc>
                <a:spcPct val="115000"/>
              </a:lnSpc>
              <a:spcBef>
                <a:spcPts val="0"/>
              </a:spcBef>
              <a:spcAft>
                <a:spcPts val="0"/>
              </a:spcAft>
              <a:buNone/>
            </a:pPr>
            <a:r>
              <a:rPr lang="en" sz="900"/>
              <a:t>• that all the other cells not fitting with the first two rules become dead if not already by either underpopulation or overpopulation.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p:txBody>
      </p:sp>
      <p:sp>
        <p:nvSpPr>
          <p:cNvPr id="3948" name="Google Shape;3948;p2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49" name="Google Shape;3949;p25"/>
          <p:cNvPicPr preferRelativeResize="0"/>
          <p:nvPr/>
        </p:nvPicPr>
        <p:blipFill>
          <a:blip r:embed="rId3">
            <a:alphaModFix/>
          </a:blip>
          <a:stretch>
            <a:fillRect/>
          </a:stretch>
        </p:blipFill>
        <p:spPr>
          <a:xfrm>
            <a:off x="2296050" y="1694750"/>
            <a:ext cx="3577300" cy="50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3" name="Shape 3953"/>
        <p:cNvGrpSpPr/>
        <p:nvPr/>
      </p:nvGrpSpPr>
      <p:grpSpPr>
        <a:xfrm>
          <a:off x="0" y="0"/>
          <a:ext cx="0" cy="0"/>
          <a:chOff x="0" y="0"/>
          <a:chExt cx="0" cy="0"/>
        </a:xfrm>
      </p:grpSpPr>
      <p:sp>
        <p:nvSpPr>
          <p:cNvPr id="3954" name="Google Shape;3954;p26"/>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Play the Simulation Continued</a:t>
            </a:r>
            <a:endParaRPr/>
          </a:p>
        </p:txBody>
      </p:sp>
      <p:sp>
        <p:nvSpPr>
          <p:cNvPr id="3955" name="Google Shape;3955;p26"/>
          <p:cNvSpPr txBox="1"/>
          <p:nvPr>
            <p:ph idx="1" type="body"/>
          </p:nvPr>
        </p:nvSpPr>
        <p:spPr>
          <a:xfrm>
            <a:off x="704150" y="1238300"/>
            <a:ext cx="6761100" cy="341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To explain each rule, for example, picture these three cells:</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What is the next step? Well, it will become:</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That is because the topmost alive (blue) cell of the first image has two neighbors according to a Moore neighborhood, which looks like:</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Note how the topmost blue cell has a neighbor at SW and SE according to its Moore Neighborhood. The topmost blue cell in the original image will therefore survive. The leftmost and rightmost blue cells, however, die as they only have one neighbor.</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Additionally, note how a brand new cell was born in the second image! This was because it had exactly three neighbors, ones at N, W, and E at the chart above. All other cells die or remain dead that don’t follow these rules.</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p:txBody>
      </p:sp>
      <p:sp>
        <p:nvSpPr>
          <p:cNvPr id="3956" name="Google Shape;3956;p2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57" name="Google Shape;3957;p26"/>
          <p:cNvPicPr preferRelativeResize="0"/>
          <p:nvPr/>
        </p:nvPicPr>
        <p:blipFill>
          <a:blip r:embed="rId3">
            <a:alphaModFix/>
          </a:blip>
          <a:stretch>
            <a:fillRect/>
          </a:stretch>
        </p:blipFill>
        <p:spPr>
          <a:xfrm>
            <a:off x="4206000" y="1101525"/>
            <a:ext cx="915600" cy="632925"/>
          </a:xfrm>
          <a:prstGeom prst="rect">
            <a:avLst/>
          </a:prstGeom>
          <a:noFill/>
          <a:ln>
            <a:noFill/>
          </a:ln>
        </p:spPr>
      </p:pic>
      <p:pic>
        <p:nvPicPr>
          <p:cNvPr id="3958" name="Google Shape;3958;p26"/>
          <p:cNvPicPr preferRelativeResize="0"/>
          <p:nvPr/>
        </p:nvPicPr>
        <p:blipFill rotWithShape="1">
          <a:blip r:embed="rId4">
            <a:alphaModFix/>
          </a:blip>
          <a:srcRect b="0" l="0" r="6829" t="0"/>
          <a:stretch/>
        </p:blipFill>
        <p:spPr>
          <a:xfrm>
            <a:off x="4206000" y="1871625"/>
            <a:ext cx="1010000" cy="632925"/>
          </a:xfrm>
          <a:prstGeom prst="rect">
            <a:avLst/>
          </a:prstGeom>
          <a:noFill/>
          <a:ln>
            <a:noFill/>
          </a:ln>
        </p:spPr>
      </p:pic>
      <p:pic>
        <p:nvPicPr>
          <p:cNvPr id="3959" name="Google Shape;3959;p26"/>
          <p:cNvPicPr preferRelativeResize="0"/>
          <p:nvPr/>
        </p:nvPicPr>
        <p:blipFill>
          <a:blip r:embed="rId5">
            <a:alphaModFix/>
          </a:blip>
          <a:stretch>
            <a:fillRect/>
          </a:stretch>
        </p:blipFill>
        <p:spPr>
          <a:xfrm>
            <a:off x="3493063" y="2862225"/>
            <a:ext cx="1183275" cy="118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3" name="Shape 3963"/>
        <p:cNvGrpSpPr/>
        <p:nvPr/>
      </p:nvGrpSpPr>
      <p:grpSpPr>
        <a:xfrm>
          <a:off x="0" y="0"/>
          <a:ext cx="0" cy="0"/>
          <a:chOff x="0" y="0"/>
          <a:chExt cx="0" cy="0"/>
        </a:xfrm>
      </p:grpSpPr>
      <p:sp>
        <p:nvSpPr>
          <p:cNvPr id="3964" name="Google Shape;3964;p27"/>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Play the Simulation Continued</a:t>
            </a:r>
            <a:endParaRPr/>
          </a:p>
        </p:txBody>
      </p:sp>
      <p:sp>
        <p:nvSpPr>
          <p:cNvPr id="3965" name="Google Shape;3965;p27"/>
          <p:cNvSpPr txBox="1"/>
          <p:nvPr>
            <p:ph idx="1" type="body"/>
          </p:nvPr>
        </p:nvSpPr>
        <p:spPr>
          <a:xfrm>
            <a:off x="704150" y="1238300"/>
            <a:ext cx="6761100" cy="341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These simple rules can lead to many amazing and complex figures and simulations that have applications in biology, chemistry, physics, and beyond! For example, cone snail shells can be simulated with this cellular automata in this way!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Some examples of cool shapes you can make can be seen below:</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p:txBody>
      </p:sp>
      <p:sp>
        <p:nvSpPr>
          <p:cNvPr id="3966" name="Google Shape;3966;p2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67" name="Google Shape;3967;p27"/>
          <p:cNvPicPr preferRelativeResize="0"/>
          <p:nvPr/>
        </p:nvPicPr>
        <p:blipFill>
          <a:blip r:embed="rId3">
            <a:alphaModFix/>
          </a:blip>
          <a:stretch>
            <a:fillRect/>
          </a:stretch>
        </p:blipFill>
        <p:spPr>
          <a:xfrm>
            <a:off x="2859825" y="2184075"/>
            <a:ext cx="2449750" cy="2648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1" name="Shape 3971"/>
        <p:cNvGrpSpPr/>
        <p:nvPr/>
      </p:nvGrpSpPr>
      <p:grpSpPr>
        <a:xfrm>
          <a:off x="0" y="0"/>
          <a:ext cx="0" cy="0"/>
          <a:chOff x="0" y="0"/>
          <a:chExt cx="0" cy="0"/>
        </a:xfrm>
      </p:grpSpPr>
      <p:sp>
        <p:nvSpPr>
          <p:cNvPr id="3972" name="Google Shape;3972;p28"/>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Play the Simulation Continued</a:t>
            </a:r>
            <a:endParaRPr/>
          </a:p>
        </p:txBody>
      </p:sp>
      <p:sp>
        <p:nvSpPr>
          <p:cNvPr id="3973" name="Google Shape;3973;p28"/>
          <p:cNvSpPr txBox="1"/>
          <p:nvPr>
            <p:ph idx="1" type="body"/>
          </p:nvPr>
        </p:nvSpPr>
        <p:spPr>
          <a:xfrm>
            <a:off x="704150" y="1238300"/>
            <a:ext cx="6761100" cy="341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Other players will show up as randomly generated colors, like so:</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rPr lang="en" sz="900"/>
              <a:t>I encourage you to explore your own shapes, patterns, and to compete with others to find the the maximum number of alive cells you can achieve!</a:t>
            </a:r>
            <a:endParaRPr sz="900"/>
          </a:p>
        </p:txBody>
      </p:sp>
      <p:sp>
        <p:nvSpPr>
          <p:cNvPr id="3974" name="Google Shape;3974;p28"/>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75" name="Google Shape;3975;p28"/>
          <p:cNvPicPr preferRelativeResize="0"/>
          <p:nvPr/>
        </p:nvPicPr>
        <p:blipFill>
          <a:blip r:embed="rId3">
            <a:alphaModFix/>
          </a:blip>
          <a:stretch>
            <a:fillRect/>
          </a:stretch>
        </p:blipFill>
        <p:spPr>
          <a:xfrm>
            <a:off x="2984625" y="1618195"/>
            <a:ext cx="2200150" cy="206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9" name="Shape 3979"/>
        <p:cNvGrpSpPr/>
        <p:nvPr/>
      </p:nvGrpSpPr>
      <p:grpSpPr>
        <a:xfrm>
          <a:off x="0" y="0"/>
          <a:ext cx="0" cy="0"/>
          <a:chOff x="0" y="0"/>
          <a:chExt cx="0" cy="0"/>
        </a:xfrm>
      </p:grpSpPr>
      <p:sp>
        <p:nvSpPr>
          <p:cNvPr id="3980" name="Google Shape;3980;p29"/>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981" name="Google Shape;3981;p29"/>
          <p:cNvSpPr txBox="1"/>
          <p:nvPr>
            <p:ph idx="1" type="body"/>
          </p:nvPr>
        </p:nvSpPr>
        <p:spPr>
          <a:xfrm>
            <a:off x="704150" y="1238300"/>
            <a:ext cx="6761100" cy="3410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This project certainly aided in bringing together much of what I learned in undergrad, including how to use optimal data structures, which algorithms to use, networking using a client-server architecture, the basics of automata theory, how to bring together complex software engineering systems successfully, and, of course, creating simulations in my simulation and modeling of discrete systems courses. </a:t>
            </a:r>
            <a:endParaRPr sz="1300"/>
          </a:p>
          <a:p>
            <a:pPr indent="-311150" lvl="0" marL="457200" rtl="0" algn="l">
              <a:lnSpc>
                <a:spcPct val="115000"/>
              </a:lnSpc>
              <a:spcBef>
                <a:spcPts val="0"/>
              </a:spcBef>
              <a:spcAft>
                <a:spcPts val="0"/>
              </a:spcAft>
              <a:buSzPts val="1300"/>
              <a:buChar char="▪"/>
            </a:pPr>
            <a:r>
              <a:rPr lang="en" sz="1300"/>
              <a:t>While many of these courses taught me a breadth of their respective subjects, this project really helped me to understand the depth of bringing all these concepts together.</a:t>
            </a:r>
            <a:endParaRPr sz="1300"/>
          </a:p>
          <a:p>
            <a:pPr indent="-311150" lvl="0" marL="457200" rtl="0" algn="l">
              <a:lnSpc>
                <a:spcPct val="115000"/>
              </a:lnSpc>
              <a:spcBef>
                <a:spcPts val="0"/>
              </a:spcBef>
              <a:spcAft>
                <a:spcPts val="0"/>
              </a:spcAft>
              <a:buSzPts val="1300"/>
              <a:buChar char="▪"/>
            </a:pPr>
            <a:r>
              <a:rPr lang="en" sz="1300"/>
              <a:t>Further extensions to this project could include security analysis, more complex distributed cloud systems and servers, and the inclusion of a database to provide further integrations and extensions to the excellent undergrad classes and experiences that UofL has to offer.</a:t>
            </a:r>
            <a:endParaRPr sz="1300"/>
          </a:p>
          <a:p>
            <a:pPr indent="-311150" lvl="0" marL="457200" rtl="0" algn="l">
              <a:lnSpc>
                <a:spcPct val="115000"/>
              </a:lnSpc>
              <a:spcBef>
                <a:spcPts val="0"/>
              </a:spcBef>
              <a:spcAft>
                <a:spcPts val="0"/>
              </a:spcAft>
              <a:buSzPts val="1300"/>
              <a:buChar char="▪"/>
            </a:pPr>
            <a:r>
              <a:rPr lang="en" sz="1300"/>
              <a:t>Lastly, I would like to thank UofL for the amazing education, opportunities, professors, and organizations that I have had the pleasure to learn from and to learn with throughout my time at UofL. It has been an </a:t>
            </a:r>
            <a:r>
              <a:rPr lang="en" sz="1300"/>
              <a:t>incredibly</a:t>
            </a:r>
            <a:r>
              <a:rPr lang="en" sz="1300"/>
              <a:t> rewarding experience, and I am forever grateful to the faculty, staff, and fellow students for this experience.</a:t>
            </a:r>
            <a:endParaRPr sz="1300"/>
          </a:p>
        </p:txBody>
      </p:sp>
      <p:sp>
        <p:nvSpPr>
          <p:cNvPr id="3982" name="Google Shape;3982;p2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83" name="Google Shape;3983;p29"/>
          <p:cNvPicPr preferRelativeResize="0"/>
          <p:nvPr/>
        </p:nvPicPr>
        <p:blipFill rotWithShape="1">
          <a:blip r:embed="rId3">
            <a:alphaModFix/>
          </a:blip>
          <a:srcRect b="3403" l="9834" r="5534" t="26568"/>
          <a:stretch/>
        </p:blipFill>
        <p:spPr>
          <a:xfrm>
            <a:off x="6523125" y="253013"/>
            <a:ext cx="1019950" cy="1109286"/>
          </a:xfrm>
          <a:prstGeom prst="rect">
            <a:avLst/>
          </a:prstGeom>
          <a:noFill/>
          <a:ln>
            <a:noFill/>
          </a:ln>
        </p:spPr>
      </p:pic>
      <p:pic>
        <p:nvPicPr>
          <p:cNvPr id="3984" name="Google Shape;3984;p29"/>
          <p:cNvPicPr preferRelativeResize="0"/>
          <p:nvPr/>
        </p:nvPicPr>
        <p:blipFill>
          <a:blip r:embed="rId4">
            <a:alphaModFix/>
          </a:blip>
          <a:stretch>
            <a:fillRect/>
          </a:stretch>
        </p:blipFill>
        <p:spPr>
          <a:xfrm>
            <a:off x="3801666" y="551316"/>
            <a:ext cx="2721450" cy="51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8" name="Shape 3988"/>
        <p:cNvGrpSpPr/>
        <p:nvPr/>
      </p:nvGrpSpPr>
      <p:grpSpPr>
        <a:xfrm>
          <a:off x="0" y="0"/>
          <a:ext cx="0" cy="0"/>
          <a:chOff x="0" y="0"/>
          <a:chExt cx="0" cy="0"/>
        </a:xfrm>
      </p:grpSpPr>
      <p:sp>
        <p:nvSpPr>
          <p:cNvPr id="3989" name="Google Shape;3989;p30"/>
          <p:cNvSpPr txBox="1"/>
          <p:nvPr>
            <p:ph type="title"/>
          </p:nvPr>
        </p:nvSpPr>
        <p:spPr>
          <a:xfrm>
            <a:off x="711225" y="51297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990" name="Google Shape;3990;p30"/>
          <p:cNvSpPr txBox="1"/>
          <p:nvPr>
            <p:ph idx="1" type="body"/>
          </p:nvPr>
        </p:nvSpPr>
        <p:spPr>
          <a:xfrm>
            <a:off x="711225" y="150715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700"/>
              <a:t>[1]  Coombs, Stephen, “The Geometry and Pigmentation of Seashells”, pp. 3–4, 2009.</a:t>
            </a:r>
            <a:endParaRPr sz="700"/>
          </a:p>
          <a:p>
            <a:pPr indent="0" lvl="0" marL="0" rtl="0" algn="l">
              <a:spcBef>
                <a:spcPts val="600"/>
              </a:spcBef>
              <a:spcAft>
                <a:spcPts val="0"/>
              </a:spcAft>
              <a:buNone/>
            </a:pPr>
            <a:r>
              <a:rPr lang="en" sz="700"/>
              <a:t>[2] Peak D, West JD, Messinger SM, Mott KA, “Evidence for complex, collective dynamics and emergent, distributed computation in plants,” Proc Natl Acad Sci U S A. 2004.</a:t>
            </a:r>
            <a:endParaRPr sz="700"/>
          </a:p>
          <a:p>
            <a:pPr indent="0" lvl="0" marL="0" rtl="0" algn="l">
              <a:spcBef>
                <a:spcPts val="600"/>
              </a:spcBef>
              <a:spcAft>
                <a:spcPts val="0"/>
              </a:spcAft>
              <a:buNone/>
            </a:pPr>
            <a:r>
              <a:rPr lang="en" sz="700"/>
              <a:t>[3] Andrew Packard, “A ‘neural’ net that can be seen with the naked eye,” Neuronal Coding Of Perceptual Systems, pp. 397–402, 2001.</a:t>
            </a:r>
            <a:endParaRPr sz="700"/>
          </a:p>
          <a:p>
            <a:pPr indent="0" lvl="0" marL="0" rtl="0" algn="l">
              <a:spcBef>
                <a:spcPts val="600"/>
              </a:spcBef>
              <a:spcAft>
                <a:spcPts val="0"/>
              </a:spcAft>
              <a:buNone/>
            </a:pPr>
            <a:r>
              <a:rPr lang="en" sz="700"/>
              <a:t>[4] Y. Bouligand, “Disordered Systems and Biological Organization,” 1986. </a:t>
            </a:r>
            <a:endParaRPr sz="700"/>
          </a:p>
          <a:p>
            <a:pPr indent="0" lvl="0" marL="0" rtl="0" algn="l">
              <a:spcBef>
                <a:spcPts val="600"/>
              </a:spcBef>
              <a:spcAft>
                <a:spcPts val="0"/>
              </a:spcAft>
              <a:buNone/>
            </a:pPr>
            <a:r>
              <a:rPr lang="en" sz="700"/>
              <a:t>[5] A. K. Dewdney, “The hodgepodge machine makes waves,” Scientific American, p. 104, 1988.</a:t>
            </a:r>
            <a:endParaRPr sz="700"/>
          </a:p>
          <a:p>
            <a:pPr indent="0" lvl="0" marL="0" rtl="0" algn="l">
              <a:spcBef>
                <a:spcPts val="600"/>
              </a:spcBef>
              <a:spcAft>
                <a:spcPts val="0"/>
              </a:spcAft>
              <a:buNone/>
            </a:pPr>
            <a:r>
              <a:rPr lang="en" sz="700"/>
              <a:t>[6] Sethna, James P. “Statistical Mechanics: Entropy, Order Parameters, and Complexity.” Oxford University Press, 2008.</a:t>
            </a:r>
            <a:endParaRPr sz="700"/>
          </a:p>
          <a:p>
            <a:pPr indent="0" lvl="0" marL="0" rtl="0" algn="l">
              <a:spcBef>
                <a:spcPts val="600"/>
              </a:spcBef>
              <a:spcAft>
                <a:spcPts val="0"/>
              </a:spcAft>
              <a:buNone/>
            </a:pPr>
            <a:r>
              <a:rPr lang="en" sz="700"/>
              <a:t>[7] Chowdhury, D. Roy; Basu, S.; Gupta, I. Sen; Chaudhuri, P. Pal, "Design of CAECC - cellular automata based error correcting code," 1994</a:t>
            </a:r>
            <a:endParaRPr sz="700"/>
          </a:p>
          <a:p>
            <a:pPr indent="0" lvl="0" marL="0" rtl="0" algn="l">
              <a:spcBef>
                <a:spcPts val="600"/>
              </a:spcBef>
              <a:spcAft>
                <a:spcPts val="0"/>
              </a:spcAft>
              <a:buNone/>
            </a:pPr>
            <a:r>
              <a:t/>
            </a:r>
            <a:endParaRPr sz="700"/>
          </a:p>
          <a:p>
            <a:pPr indent="0" lvl="0" marL="0" rtl="0" algn="l">
              <a:spcBef>
                <a:spcPts val="600"/>
              </a:spcBef>
              <a:spcAft>
                <a:spcPts val="0"/>
              </a:spcAft>
              <a:buNone/>
            </a:pPr>
            <a:r>
              <a:t/>
            </a:r>
            <a:endParaRPr sz="700"/>
          </a:p>
        </p:txBody>
      </p:sp>
      <p:sp>
        <p:nvSpPr>
          <p:cNvPr id="3991" name="Google Shape;3991;p3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2" name="Shape 3842"/>
        <p:cNvGrpSpPr/>
        <p:nvPr/>
      </p:nvGrpSpPr>
      <p:grpSpPr>
        <a:xfrm>
          <a:off x="0" y="0"/>
          <a:ext cx="0" cy="0"/>
          <a:chOff x="0" y="0"/>
          <a:chExt cx="0" cy="0"/>
        </a:xfrm>
      </p:grpSpPr>
      <p:sp>
        <p:nvSpPr>
          <p:cNvPr id="3843" name="Google Shape;3843;p14"/>
          <p:cNvSpPr txBox="1"/>
          <p:nvPr>
            <p:ph type="title"/>
          </p:nvPr>
        </p:nvSpPr>
        <p:spPr>
          <a:xfrm>
            <a:off x="711225" y="3007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844" name="Google Shape;3844;p14"/>
          <p:cNvSpPr txBox="1"/>
          <p:nvPr>
            <p:ph idx="1" type="body"/>
          </p:nvPr>
        </p:nvSpPr>
        <p:spPr>
          <a:xfrm>
            <a:off x="711225" y="108150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latin typeface="Titillium Web"/>
                <a:ea typeface="Titillium Web"/>
                <a:cs typeface="Titillium Web"/>
                <a:sym typeface="Titillium Web"/>
              </a:rPr>
              <a:t>Task</a:t>
            </a:r>
            <a:r>
              <a:rPr lang="en" sz="1700"/>
              <a:t>: Design a networked-multiplayer, interactive and playable cellular automata simulation.</a:t>
            </a:r>
            <a:endParaRPr sz="1700"/>
          </a:p>
          <a:p>
            <a:pPr indent="0" lvl="0" marL="0" rtl="0" algn="l">
              <a:spcBef>
                <a:spcPts val="600"/>
              </a:spcBef>
              <a:spcAft>
                <a:spcPts val="0"/>
              </a:spcAft>
              <a:buNone/>
            </a:pPr>
            <a:r>
              <a:rPr b="1" lang="en" sz="1700">
                <a:latin typeface="Titillium Web"/>
                <a:ea typeface="Titillium Web"/>
                <a:cs typeface="Titillium Web"/>
                <a:sym typeface="Titillium Web"/>
              </a:rPr>
              <a:t>Inspiration</a:t>
            </a:r>
            <a:r>
              <a:rPr lang="en" sz="1700"/>
              <a:t>: The late John Conway’s Game of Life, a discrete and Turing complete “zero-player” simulation, so called because a user sets the initial configuration and then only watches the simulation progress.</a:t>
            </a:r>
            <a:endParaRPr sz="1700"/>
          </a:p>
          <a:p>
            <a:pPr indent="0" lvl="0" marL="0" rtl="0" algn="l">
              <a:spcBef>
                <a:spcPts val="600"/>
              </a:spcBef>
              <a:spcAft>
                <a:spcPts val="0"/>
              </a:spcAft>
              <a:buNone/>
            </a:pPr>
            <a:r>
              <a:rPr lang="en" sz="1200"/>
              <a:t>Playable Simulation Link: </a:t>
            </a:r>
            <a:r>
              <a:rPr lang="en" sz="1200" u="sng">
                <a:solidFill>
                  <a:schemeClr val="hlink"/>
                </a:solidFill>
                <a:hlinkClick r:id="rId3"/>
              </a:rPr>
              <a:t>http://www.aaronfox.me/game_of_life</a:t>
            </a:r>
            <a:endParaRPr sz="1200"/>
          </a:p>
          <a:p>
            <a:pPr indent="0" lvl="0" marL="0" rtl="0" algn="l">
              <a:spcBef>
                <a:spcPts val="600"/>
              </a:spcBef>
              <a:spcAft>
                <a:spcPts val="0"/>
              </a:spcAft>
              <a:buNone/>
            </a:pPr>
            <a:r>
              <a:rPr lang="en" sz="1200"/>
              <a:t>Repository Link: </a:t>
            </a:r>
            <a:r>
              <a:rPr lang="en" sz="1200" u="sng">
                <a:solidFill>
                  <a:schemeClr val="hlink"/>
                </a:solidFill>
                <a:hlinkClick r:id="rId4"/>
              </a:rPr>
              <a:t>https://github.com/aaronfox/Multiplayer-Game-of-Life</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t/>
            </a:r>
            <a:endParaRPr b="1" sz="1700">
              <a:latin typeface="Titillium Web"/>
              <a:ea typeface="Titillium Web"/>
              <a:cs typeface="Titillium Web"/>
              <a:sym typeface="Titillium Web"/>
            </a:endParaRPr>
          </a:p>
        </p:txBody>
      </p:sp>
      <p:sp>
        <p:nvSpPr>
          <p:cNvPr id="3845" name="Google Shape;3845;p14"/>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46" name="Google Shape;3846;p14"/>
          <p:cNvPicPr preferRelativeResize="0"/>
          <p:nvPr/>
        </p:nvPicPr>
        <p:blipFill>
          <a:blip r:embed="rId5">
            <a:alphaModFix/>
          </a:blip>
          <a:stretch>
            <a:fillRect/>
          </a:stretch>
        </p:blipFill>
        <p:spPr>
          <a:xfrm>
            <a:off x="4832199" y="3439001"/>
            <a:ext cx="2534324" cy="1413450"/>
          </a:xfrm>
          <a:prstGeom prst="rect">
            <a:avLst/>
          </a:prstGeom>
          <a:noFill/>
          <a:ln>
            <a:noFill/>
          </a:ln>
        </p:spPr>
      </p:pic>
      <p:sp>
        <p:nvSpPr>
          <p:cNvPr id="3847" name="Google Shape;3847;p14"/>
          <p:cNvSpPr txBox="1"/>
          <p:nvPr/>
        </p:nvSpPr>
        <p:spPr>
          <a:xfrm>
            <a:off x="2830000" y="3745513"/>
            <a:ext cx="1811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tillium Web Light"/>
                <a:ea typeface="Titillium Web Light"/>
                <a:cs typeface="Titillium Web Light"/>
                <a:sym typeface="Titillium Web Light"/>
              </a:rPr>
              <a:t>This project was made in honor of the late John Conway, who passed away in 2020 as an early victim of COVID-19.</a:t>
            </a:r>
            <a:endParaRPr sz="1000">
              <a:latin typeface="Titillium Web Light"/>
              <a:ea typeface="Titillium Web Light"/>
              <a:cs typeface="Titillium Web Light"/>
              <a:sym typeface="Titillium Web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1" name="Shape 3851"/>
        <p:cNvGrpSpPr/>
        <p:nvPr/>
      </p:nvGrpSpPr>
      <p:grpSpPr>
        <a:xfrm>
          <a:off x="0" y="0"/>
          <a:ext cx="0" cy="0"/>
          <a:chOff x="0" y="0"/>
          <a:chExt cx="0" cy="0"/>
        </a:xfrm>
      </p:grpSpPr>
      <p:sp>
        <p:nvSpPr>
          <p:cNvPr id="3852" name="Google Shape;3852;p15"/>
          <p:cNvSpPr txBox="1"/>
          <p:nvPr>
            <p:ph type="title"/>
          </p:nvPr>
        </p:nvSpPr>
        <p:spPr>
          <a:xfrm>
            <a:off x="711225" y="4422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Description</a:t>
            </a:r>
            <a:endParaRPr/>
          </a:p>
        </p:txBody>
      </p:sp>
      <p:sp>
        <p:nvSpPr>
          <p:cNvPr id="3853" name="Google Shape;3853;p15"/>
          <p:cNvSpPr txBox="1"/>
          <p:nvPr>
            <p:ph idx="1" type="body"/>
          </p:nvPr>
        </p:nvSpPr>
        <p:spPr>
          <a:xfrm>
            <a:off x="711225" y="1436400"/>
            <a:ext cx="6761100" cy="298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latin typeface="Titillium Web"/>
                <a:ea typeface="Titillium Web"/>
                <a:cs typeface="Titillium Web"/>
                <a:sym typeface="Titillium Web"/>
              </a:rPr>
              <a:t>Why is this project needed?</a:t>
            </a:r>
            <a:r>
              <a:rPr lang="en" sz="1800"/>
              <a:t> Several of the zero-player Game of Life simulations are on the web, but there is a clear lack of truly </a:t>
            </a:r>
            <a:r>
              <a:rPr i="1" lang="en" sz="1800"/>
              <a:t>n</a:t>
            </a:r>
            <a:r>
              <a:rPr lang="en" sz="1800"/>
              <a:t>-player networked versions. This version of the game can provide further research and applications to biology, chemistry, physics, and beyond than the original version of the simulation. </a:t>
            </a:r>
            <a:r>
              <a:rPr lang="en" sz="800"/>
              <a:t>(Plus, it can serve as a fun and educational game for those who otherwise would have no interest in </a:t>
            </a:r>
            <a:r>
              <a:rPr lang="en" sz="800"/>
              <a:t>mathematical</a:t>
            </a:r>
            <a:r>
              <a:rPr lang="en" sz="800"/>
              <a:t> simulations.)</a:t>
            </a:r>
            <a:endParaRPr sz="800"/>
          </a:p>
        </p:txBody>
      </p:sp>
      <p:sp>
        <p:nvSpPr>
          <p:cNvPr id="3854" name="Google Shape;3854;p15"/>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55" name="Google Shape;3855;p15"/>
          <p:cNvPicPr preferRelativeResize="0"/>
          <p:nvPr/>
        </p:nvPicPr>
        <p:blipFill>
          <a:blip r:embed="rId3">
            <a:alphaModFix/>
          </a:blip>
          <a:stretch>
            <a:fillRect/>
          </a:stretch>
        </p:blipFill>
        <p:spPr>
          <a:xfrm>
            <a:off x="4367225" y="3077500"/>
            <a:ext cx="2857500" cy="1733550"/>
          </a:xfrm>
          <a:prstGeom prst="rect">
            <a:avLst/>
          </a:prstGeom>
          <a:noFill/>
          <a:ln>
            <a:noFill/>
          </a:ln>
        </p:spPr>
      </p:pic>
      <p:sp>
        <p:nvSpPr>
          <p:cNvPr id="3856" name="Google Shape;3856;p15"/>
          <p:cNvSpPr txBox="1"/>
          <p:nvPr/>
        </p:nvSpPr>
        <p:spPr>
          <a:xfrm>
            <a:off x="2398425" y="3621025"/>
            <a:ext cx="181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Titillium Web Light"/>
                <a:ea typeface="Titillium Web Light"/>
                <a:cs typeface="Titillium Web Light"/>
                <a:sym typeface="Titillium Web Light"/>
              </a:rPr>
              <a:t>This sea snail’s cone pattern can be simulated using cellular automata [1].</a:t>
            </a:r>
            <a:endParaRPr sz="1000">
              <a:latin typeface="Titillium Web Light"/>
              <a:ea typeface="Titillium Web Light"/>
              <a:cs typeface="Titillium Web Light"/>
              <a:sym typeface="Titillium Web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0" name="Shape 3860"/>
        <p:cNvGrpSpPr/>
        <p:nvPr/>
      </p:nvGrpSpPr>
      <p:grpSpPr>
        <a:xfrm>
          <a:off x="0" y="0"/>
          <a:ext cx="0" cy="0"/>
          <a:chOff x="0" y="0"/>
          <a:chExt cx="0" cy="0"/>
        </a:xfrm>
      </p:grpSpPr>
      <p:sp>
        <p:nvSpPr>
          <p:cNvPr id="3861" name="Google Shape;3861;p16"/>
          <p:cNvSpPr txBox="1"/>
          <p:nvPr>
            <p:ph type="title"/>
          </p:nvPr>
        </p:nvSpPr>
        <p:spPr>
          <a:xfrm>
            <a:off x="711225" y="4422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Requirements</a:t>
            </a:r>
            <a:endParaRPr/>
          </a:p>
        </p:txBody>
      </p:sp>
      <p:sp>
        <p:nvSpPr>
          <p:cNvPr id="3862" name="Google Shape;3862;p16"/>
          <p:cNvSpPr txBox="1"/>
          <p:nvPr>
            <p:ph idx="1" type="body"/>
          </p:nvPr>
        </p:nvSpPr>
        <p:spPr>
          <a:xfrm>
            <a:off x="711225" y="1436400"/>
            <a:ext cx="6761100" cy="328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latin typeface="Titillium Web"/>
                <a:ea typeface="Titillium Web"/>
                <a:cs typeface="Titillium Web"/>
                <a:sym typeface="Titillium Web"/>
              </a:rPr>
              <a:t>Requirements of this system include:</a:t>
            </a:r>
            <a:endParaRPr sz="1700"/>
          </a:p>
          <a:p>
            <a:pPr indent="-336550" lvl="0" marL="457200" rtl="0" algn="l">
              <a:spcBef>
                <a:spcPts val="600"/>
              </a:spcBef>
              <a:spcAft>
                <a:spcPts val="0"/>
              </a:spcAft>
              <a:buSzPts val="1700"/>
              <a:buChar char="▪"/>
            </a:pPr>
            <a:r>
              <a:rPr lang="en" sz="1700"/>
              <a:t>Ability for multiple players to access a grid of cells to simulate variable rules of the Game of Life</a:t>
            </a:r>
            <a:endParaRPr sz="1700"/>
          </a:p>
          <a:p>
            <a:pPr indent="-336550" lvl="0" marL="457200" rtl="0" algn="l">
              <a:spcBef>
                <a:spcPts val="0"/>
              </a:spcBef>
              <a:spcAft>
                <a:spcPts val="0"/>
              </a:spcAft>
              <a:buSzPts val="1700"/>
              <a:buChar char="▪"/>
            </a:pPr>
            <a:r>
              <a:rPr lang="en" sz="1700"/>
              <a:t>Each player can click on empty cells to outline the cells they would like to place, and they can place their cells by clicking a button.</a:t>
            </a:r>
            <a:endParaRPr sz="1700"/>
          </a:p>
          <a:p>
            <a:pPr indent="-336550" lvl="0" marL="457200" rtl="0" algn="l">
              <a:spcBef>
                <a:spcPts val="0"/>
              </a:spcBef>
              <a:spcAft>
                <a:spcPts val="0"/>
              </a:spcAft>
              <a:buSzPts val="1700"/>
              <a:buChar char="▪"/>
            </a:pPr>
            <a:r>
              <a:rPr lang="en" sz="1700"/>
              <a:t>A five-second server timer keeps the clients in sync for each discrete step in the simulation.</a:t>
            </a:r>
            <a:endParaRPr sz="1700"/>
          </a:p>
          <a:p>
            <a:pPr indent="-336550" lvl="0" marL="457200" rtl="0" algn="l">
              <a:spcBef>
                <a:spcPts val="0"/>
              </a:spcBef>
              <a:spcAft>
                <a:spcPts val="0"/>
              </a:spcAft>
              <a:buSzPts val="1700"/>
              <a:buChar char="▪"/>
            </a:pPr>
            <a:r>
              <a:rPr lang="en" sz="1700"/>
              <a:t>Players can see all other player’s living cells which are defined in random colors.</a:t>
            </a:r>
            <a:endParaRPr sz="1700"/>
          </a:p>
          <a:p>
            <a:pPr indent="-336550" lvl="0" marL="457200" rtl="0" algn="l">
              <a:spcBef>
                <a:spcPts val="0"/>
              </a:spcBef>
              <a:spcAft>
                <a:spcPts val="0"/>
              </a:spcAft>
              <a:buSzPts val="1700"/>
              <a:buChar char="▪"/>
            </a:pPr>
            <a:r>
              <a:rPr lang="en" sz="1700"/>
              <a:t>A UI is provided to give the each user the most up-to-date information of their alive cells, cells left to place, and a link to the rules.</a:t>
            </a:r>
            <a:endParaRPr sz="1700"/>
          </a:p>
        </p:txBody>
      </p:sp>
      <p:sp>
        <p:nvSpPr>
          <p:cNvPr id="3863" name="Google Shape;3863;p16"/>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64" name="Google Shape;3864;p16"/>
          <p:cNvPicPr preferRelativeResize="0"/>
          <p:nvPr/>
        </p:nvPicPr>
        <p:blipFill rotWithShape="1">
          <a:blip r:embed="rId3">
            <a:alphaModFix/>
          </a:blip>
          <a:srcRect b="16485" l="0" r="9264" t="0"/>
          <a:stretch/>
        </p:blipFill>
        <p:spPr>
          <a:xfrm>
            <a:off x="5884300" y="231300"/>
            <a:ext cx="1240200" cy="106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8" name="Shape 3868"/>
        <p:cNvGrpSpPr/>
        <p:nvPr/>
      </p:nvGrpSpPr>
      <p:grpSpPr>
        <a:xfrm>
          <a:off x="0" y="0"/>
          <a:ext cx="0" cy="0"/>
          <a:chOff x="0" y="0"/>
          <a:chExt cx="0" cy="0"/>
        </a:xfrm>
      </p:grpSpPr>
      <p:sp>
        <p:nvSpPr>
          <p:cNvPr id="3869" name="Google Shape;3869;p17"/>
          <p:cNvSpPr txBox="1"/>
          <p:nvPr>
            <p:ph type="title"/>
          </p:nvPr>
        </p:nvSpPr>
        <p:spPr>
          <a:xfrm>
            <a:off x="711225" y="4422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Rules of Game of Life</a:t>
            </a:r>
            <a:endParaRPr/>
          </a:p>
        </p:txBody>
      </p:sp>
      <p:sp>
        <p:nvSpPr>
          <p:cNvPr id="3870" name="Google Shape;3870;p17"/>
          <p:cNvSpPr txBox="1"/>
          <p:nvPr>
            <p:ph idx="1" type="body"/>
          </p:nvPr>
        </p:nvSpPr>
        <p:spPr>
          <a:xfrm>
            <a:off x="711225" y="1436400"/>
            <a:ext cx="6761100" cy="328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700">
                <a:latin typeface="Titillium Web"/>
                <a:ea typeface="Titillium Web"/>
                <a:cs typeface="Titillium Web"/>
                <a:sym typeface="Titillium Web"/>
              </a:rPr>
              <a:t>The simplified rules of the game of life are</a:t>
            </a:r>
            <a:r>
              <a:rPr b="1" lang="en" sz="1700">
                <a:latin typeface="Titillium Web"/>
                <a:ea typeface="Titillium Web"/>
                <a:cs typeface="Titillium Web"/>
                <a:sym typeface="Titillium Web"/>
              </a:rPr>
              <a:t>:</a:t>
            </a:r>
            <a:endParaRPr sz="1700"/>
          </a:p>
          <a:p>
            <a:pPr indent="-336550" lvl="0" marL="457200" rtl="0" algn="l">
              <a:spcBef>
                <a:spcPts val="600"/>
              </a:spcBef>
              <a:spcAft>
                <a:spcPts val="0"/>
              </a:spcAft>
              <a:buSzPts val="1700"/>
              <a:buChar char="▪"/>
            </a:pPr>
            <a:r>
              <a:rPr lang="en" sz="1700"/>
              <a:t>that any living cell with two or three neighbors moves onto the next level (at the right population)</a:t>
            </a:r>
            <a:endParaRPr sz="1700"/>
          </a:p>
          <a:p>
            <a:pPr indent="-336550" lvl="0" marL="457200" rtl="0" algn="l">
              <a:spcBef>
                <a:spcPts val="0"/>
              </a:spcBef>
              <a:spcAft>
                <a:spcPts val="0"/>
              </a:spcAft>
              <a:buSzPts val="1700"/>
              <a:buChar char="▪"/>
            </a:pPr>
            <a:r>
              <a:rPr lang="en" sz="1700"/>
              <a:t>that any dead cell with three neighbors at the prior discrete step will become living in the next step (also at the right population), and</a:t>
            </a:r>
            <a:endParaRPr sz="1700"/>
          </a:p>
          <a:p>
            <a:pPr indent="-336550" lvl="0" marL="457200" rtl="0" algn="l">
              <a:spcBef>
                <a:spcPts val="0"/>
              </a:spcBef>
              <a:spcAft>
                <a:spcPts val="0"/>
              </a:spcAft>
              <a:buSzPts val="1700"/>
              <a:buChar char="▪"/>
            </a:pPr>
            <a:r>
              <a:rPr lang="en" sz="1700"/>
              <a:t>that all the other cells not fitting with the first two rules become dead if not already by either underpopulation or overpopulation.</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rPr lang="en" sz="1700"/>
              <a:t>These rules are applied at every discrete step and each player is alerted of every other player’s and their next step in the simulation.</a:t>
            </a:r>
            <a:endParaRPr sz="1700"/>
          </a:p>
          <a:p>
            <a:pPr indent="0" lvl="0" marL="0" rtl="0" algn="l">
              <a:spcBef>
                <a:spcPts val="600"/>
              </a:spcBef>
              <a:spcAft>
                <a:spcPts val="0"/>
              </a:spcAft>
              <a:buNone/>
            </a:pPr>
            <a:r>
              <a:t/>
            </a:r>
            <a:endParaRPr sz="1700"/>
          </a:p>
        </p:txBody>
      </p:sp>
      <p:sp>
        <p:nvSpPr>
          <p:cNvPr id="3871" name="Google Shape;3871;p17"/>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72" name="Google Shape;3872;p17"/>
          <p:cNvPicPr preferRelativeResize="0"/>
          <p:nvPr/>
        </p:nvPicPr>
        <p:blipFill>
          <a:blip r:embed="rId3">
            <a:alphaModFix/>
          </a:blip>
          <a:stretch>
            <a:fillRect/>
          </a:stretch>
        </p:blipFill>
        <p:spPr>
          <a:xfrm>
            <a:off x="5811000" y="203525"/>
            <a:ext cx="1342250" cy="133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6" name="Shape 3876"/>
        <p:cNvGrpSpPr/>
        <p:nvPr/>
      </p:nvGrpSpPr>
      <p:grpSpPr>
        <a:xfrm>
          <a:off x="0" y="0"/>
          <a:ext cx="0" cy="0"/>
          <a:chOff x="0" y="0"/>
          <a:chExt cx="0" cy="0"/>
        </a:xfrm>
      </p:grpSpPr>
      <p:sp>
        <p:nvSpPr>
          <p:cNvPr id="3877" name="Google Shape;3877;p18"/>
          <p:cNvSpPr txBox="1"/>
          <p:nvPr>
            <p:ph type="title"/>
          </p:nvPr>
        </p:nvSpPr>
        <p:spPr>
          <a:xfrm>
            <a:off x="711225" y="4422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Used for Development</a:t>
            </a:r>
            <a:endParaRPr/>
          </a:p>
        </p:txBody>
      </p:sp>
      <p:sp>
        <p:nvSpPr>
          <p:cNvPr id="3878" name="Google Shape;3878;p18"/>
          <p:cNvSpPr txBox="1"/>
          <p:nvPr>
            <p:ph idx="1" type="body"/>
          </p:nvPr>
        </p:nvSpPr>
        <p:spPr>
          <a:xfrm>
            <a:off x="711225" y="1436400"/>
            <a:ext cx="6761100" cy="182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500">
                <a:latin typeface="Titillium Web"/>
                <a:ea typeface="Titillium Web"/>
                <a:cs typeface="Titillium Web"/>
                <a:sym typeface="Titillium Web"/>
              </a:rPr>
              <a:t>Some of the tools and languages used to develop this system are</a:t>
            </a:r>
            <a:r>
              <a:rPr b="1" lang="en" sz="1500">
                <a:latin typeface="Titillium Web"/>
                <a:ea typeface="Titillium Web"/>
                <a:cs typeface="Titillium Web"/>
                <a:sym typeface="Titillium Web"/>
              </a:rPr>
              <a:t>:</a:t>
            </a:r>
            <a:endParaRPr sz="1500"/>
          </a:p>
          <a:p>
            <a:pPr indent="-323850" lvl="0" marL="457200" rtl="0" algn="l">
              <a:spcBef>
                <a:spcPts val="600"/>
              </a:spcBef>
              <a:spcAft>
                <a:spcPts val="0"/>
              </a:spcAft>
              <a:buSzPts val="1500"/>
              <a:buChar char="▪"/>
            </a:pPr>
            <a:r>
              <a:rPr lang="en" sz="1500"/>
              <a:t>NodeJS and Express.js for the backend server communication and network hosting logic.</a:t>
            </a:r>
            <a:endParaRPr sz="1500"/>
          </a:p>
          <a:p>
            <a:pPr indent="-323850" lvl="0" marL="457200" rtl="0" algn="l">
              <a:spcBef>
                <a:spcPts val="0"/>
              </a:spcBef>
              <a:spcAft>
                <a:spcPts val="0"/>
              </a:spcAft>
              <a:buSzPts val="1500"/>
              <a:buChar char="▪"/>
            </a:pPr>
            <a:r>
              <a:rPr lang="en" sz="1500"/>
              <a:t>WebSockets for real-time bidirectional communication between clients and the server.</a:t>
            </a:r>
            <a:endParaRPr sz="1500"/>
          </a:p>
          <a:p>
            <a:pPr indent="-323850" lvl="0" marL="457200" rtl="0" algn="l">
              <a:spcBef>
                <a:spcPts val="0"/>
              </a:spcBef>
              <a:spcAft>
                <a:spcPts val="0"/>
              </a:spcAft>
              <a:buSzPts val="1500"/>
              <a:buChar char="▪"/>
            </a:pPr>
            <a:r>
              <a:rPr lang="en" sz="1500"/>
              <a:t>Phaser game framework used with the JavaScript language for the core game logic.</a:t>
            </a:r>
            <a:endParaRPr sz="1500"/>
          </a:p>
          <a:p>
            <a:pPr indent="-323850" lvl="0" marL="457200" rtl="0" algn="l">
              <a:spcBef>
                <a:spcPts val="0"/>
              </a:spcBef>
              <a:spcAft>
                <a:spcPts val="0"/>
              </a:spcAft>
              <a:buSzPts val="1500"/>
              <a:buChar char="▪"/>
            </a:pPr>
            <a:r>
              <a:rPr lang="en" sz="1500"/>
              <a:t>HTML5 and CSS for Visual UI.</a:t>
            </a:r>
            <a:endParaRPr sz="1500"/>
          </a:p>
          <a:p>
            <a:pPr indent="-323850" lvl="0" marL="457200" rtl="0" algn="l">
              <a:spcBef>
                <a:spcPts val="0"/>
              </a:spcBef>
              <a:spcAft>
                <a:spcPts val="0"/>
              </a:spcAft>
              <a:buSzPts val="1500"/>
              <a:buChar char="▪"/>
            </a:pPr>
            <a:r>
              <a:rPr lang="en" sz="1500"/>
              <a:t>Heroku for hosting the web application over the Internet.</a:t>
            </a:r>
            <a:endParaRPr sz="1500"/>
          </a:p>
        </p:txBody>
      </p:sp>
      <p:sp>
        <p:nvSpPr>
          <p:cNvPr id="3879" name="Google Shape;3879;p18"/>
          <p:cNvSpPr txBox="1"/>
          <p:nvPr>
            <p:ph idx="12" type="sldNum"/>
          </p:nvPr>
        </p:nvSpPr>
        <p:spPr>
          <a:xfrm>
            <a:off x="547219" y="4698976"/>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80" name="Google Shape;3880;p18"/>
          <p:cNvPicPr preferRelativeResize="0"/>
          <p:nvPr/>
        </p:nvPicPr>
        <p:blipFill>
          <a:blip r:embed="rId3">
            <a:alphaModFix/>
          </a:blip>
          <a:stretch>
            <a:fillRect/>
          </a:stretch>
        </p:blipFill>
        <p:spPr>
          <a:xfrm>
            <a:off x="5808550" y="164996"/>
            <a:ext cx="1405525" cy="1411875"/>
          </a:xfrm>
          <a:prstGeom prst="rect">
            <a:avLst/>
          </a:prstGeom>
          <a:noFill/>
          <a:ln>
            <a:noFill/>
          </a:ln>
        </p:spPr>
      </p:pic>
      <p:pic>
        <p:nvPicPr>
          <p:cNvPr id="3881" name="Google Shape;3881;p18"/>
          <p:cNvPicPr preferRelativeResize="0"/>
          <p:nvPr/>
        </p:nvPicPr>
        <p:blipFill>
          <a:blip r:embed="rId4">
            <a:alphaModFix/>
          </a:blip>
          <a:stretch>
            <a:fillRect/>
          </a:stretch>
        </p:blipFill>
        <p:spPr>
          <a:xfrm>
            <a:off x="6335750" y="4237950"/>
            <a:ext cx="1262502" cy="533051"/>
          </a:xfrm>
          <a:prstGeom prst="rect">
            <a:avLst/>
          </a:prstGeom>
          <a:noFill/>
          <a:ln>
            <a:noFill/>
          </a:ln>
        </p:spPr>
      </p:pic>
      <p:pic>
        <p:nvPicPr>
          <p:cNvPr id="3882" name="Google Shape;3882;p18"/>
          <p:cNvPicPr preferRelativeResize="0"/>
          <p:nvPr/>
        </p:nvPicPr>
        <p:blipFill>
          <a:blip r:embed="rId5">
            <a:alphaModFix/>
          </a:blip>
          <a:stretch>
            <a:fillRect/>
          </a:stretch>
        </p:blipFill>
        <p:spPr>
          <a:xfrm>
            <a:off x="5196541" y="4075775"/>
            <a:ext cx="998995" cy="857399"/>
          </a:xfrm>
          <a:prstGeom prst="rect">
            <a:avLst/>
          </a:prstGeom>
          <a:noFill/>
          <a:ln>
            <a:noFill/>
          </a:ln>
        </p:spPr>
      </p:pic>
      <p:pic>
        <p:nvPicPr>
          <p:cNvPr id="3883" name="Google Shape;3883;p18"/>
          <p:cNvPicPr preferRelativeResize="0"/>
          <p:nvPr/>
        </p:nvPicPr>
        <p:blipFill>
          <a:blip r:embed="rId6">
            <a:alphaModFix/>
          </a:blip>
          <a:stretch>
            <a:fillRect/>
          </a:stretch>
        </p:blipFill>
        <p:spPr>
          <a:xfrm>
            <a:off x="3604987" y="4118358"/>
            <a:ext cx="1262526" cy="772241"/>
          </a:xfrm>
          <a:prstGeom prst="rect">
            <a:avLst/>
          </a:prstGeom>
          <a:noFill/>
          <a:ln>
            <a:noFill/>
          </a:ln>
        </p:spPr>
      </p:pic>
      <p:pic>
        <p:nvPicPr>
          <p:cNvPr id="3884" name="Google Shape;3884;p18"/>
          <p:cNvPicPr preferRelativeResize="0"/>
          <p:nvPr/>
        </p:nvPicPr>
        <p:blipFill>
          <a:blip r:embed="rId7">
            <a:alphaModFix/>
          </a:blip>
          <a:stretch>
            <a:fillRect/>
          </a:stretch>
        </p:blipFill>
        <p:spPr>
          <a:xfrm>
            <a:off x="2218578" y="4118340"/>
            <a:ext cx="1185100" cy="772251"/>
          </a:xfrm>
          <a:prstGeom prst="rect">
            <a:avLst/>
          </a:prstGeom>
          <a:noFill/>
          <a:ln>
            <a:noFill/>
          </a:ln>
        </p:spPr>
      </p:pic>
      <p:pic>
        <p:nvPicPr>
          <p:cNvPr id="3885" name="Google Shape;3885;p18"/>
          <p:cNvPicPr preferRelativeResize="0"/>
          <p:nvPr/>
        </p:nvPicPr>
        <p:blipFill>
          <a:blip r:embed="rId8">
            <a:alphaModFix/>
          </a:blip>
          <a:stretch>
            <a:fillRect/>
          </a:stretch>
        </p:blipFill>
        <p:spPr>
          <a:xfrm>
            <a:off x="7705413" y="4058788"/>
            <a:ext cx="891375" cy="891375"/>
          </a:xfrm>
          <a:prstGeom prst="rect">
            <a:avLst/>
          </a:prstGeom>
          <a:noFill/>
          <a:ln>
            <a:noFill/>
          </a:ln>
        </p:spPr>
      </p:pic>
      <p:pic>
        <p:nvPicPr>
          <p:cNvPr id="3886" name="Google Shape;3886;p18"/>
          <p:cNvPicPr preferRelativeResize="0"/>
          <p:nvPr/>
        </p:nvPicPr>
        <p:blipFill>
          <a:blip r:embed="rId9">
            <a:alphaModFix/>
          </a:blip>
          <a:stretch>
            <a:fillRect/>
          </a:stretch>
        </p:blipFill>
        <p:spPr>
          <a:xfrm>
            <a:off x="394596" y="4282792"/>
            <a:ext cx="1622668" cy="44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0" name="Shape 3890"/>
        <p:cNvGrpSpPr/>
        <p:nvPr/>
      </p:nvGrpSpPr>
      <p:grpSpPr>
        <a:xfrm>
          <a:off x="0" y="0"/>
          <a:ext cx="0" cy="0"/>
          <a:chOff x="0" y="0"/>
          <a:chExt cx="0" cy="0"/>
        </a:xfrm>
      </p:grpSpPr>
      <p:sp>
        <p:nvSpPr>
          <p:cNvPr id="3891" name="Google Shape;3891;p19"/>
          <p:cNvSpPr txBox="1"/>
          <p:nvPr>
            <p:ph type="title"/>
          </p:nvPr>
        </p:nvSpPr>
        <p:spPr>
          <a:xfrm>
            <a:off x="711225" y="4422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Design Diagrams</a:t>
            </a:r>
            <a:endParaRPr/>
          </a:p>
        </p:txBody>
      </p:sp>
      <p:sp>
        <p:nvSpPr>
          <p:cNvPr id="3892" name="Google Shape;3892;p19"/>
          <p:cNvSpPr txBox="1"/>
          <p:nvPr>
            <p:ph idx="1" type="body"/>
          </p:nvPr>
        </p:nvSpPr>
        <p:spPr>
          <a:xfrm>
            <a:off x="711225" y="1182800"/>
            <a:ext cx="4480200" cy="69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t>For networking between each client and server, the client-server architecture is used to allow </a:t>
            </a:r>
            <a:r>
              <a:rPr i="1" lang="en" sz="1000"/>
              <a:t>n</a:t>
            </a:r>
            <a:r>
              <a:rPr lang="en" sz="1000"/>
              <a:t> clients to join and send and receive information from the main simulation server hosted by Heroku. Some examples of the information transfers can be seen in this slide.</a:t>
            </a:r>
            <a:endParaRPr sz="1000"/>
          </a:p>
        </p:txBody>
      </p:sp>
      <p:sp>
        <p:nvSpPr>
          <p:cNvPr id="3893" name="Google Shape;3893;p19"/>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894" name="Google Shape;3894;p19"/>
          <p:cNvPicPr preferRelativeResize="0"/>
          <p:nvPr/>
        </p:nvPicPr>
        <p:blipFill>
          <a:blip r:embed="rId3">
            <a:alphaModFix/>
          </a:blip>
          <a:stretch>
            <a:fillRect/>
          </a:stretch>
        </p:blipFill>
        <p:spPr>
          <a:xfrm>
            <a:off x="5360450" y="476300"/>
            <a:ext cx="3417200" cy="1566253"/>
          </a:xfrm>
          <a:prstGeom prst="rect">
            <a:avLst/>
          </a:prstGeom>
          <a:noFill/>
          <a:ln>
            <a:noFill/>
          </a:ln>
        </p:spPr>
      </p:pic>
      <p:pic>
        <p:nvPicPr>
          <p:cNvPr id="3895" name="Google Shape;3895;p19"/>
          <p:cNvPicPr preferRelativeResize="0"/>
          <p:nvPr/>
        </p:nvPicPr>
        <p:blipFill>
          <a:blip r:embed="rId4">
            <a:alphaModFix/>
          </a:blip>
          <a:stretch>
            <a:fillRect/>
          </a:stretch>
        </p:blipFill>
        <p:spPr>
          <a:xfrm>
            <a:off x="251075" y="2394825"/>
            <a:ext cx="3417200" cy="1812650"/>
          </a:xfrm>
          <a:prstGeom prst="rect">
            <a:avLst/>
          </a:prstGeom>
          <a:noFill/>
          <a:ln>
            <a:noFill/>
          </a:ln>
        </p:spPr>
      </p:pic>
      <p:sp>
        <p:nvSpPr>
          <p:cNvPr id="3896" name="Google Shape;3896;p19"/>
          <p:cNvSpPr txBox="1"/>
          <p:nvPr/>
        </p:nvSpPr>
        <p:spPr>
          <a:xfrm>
            <a:off x="318374" y="4319950"/>
            <a:ext cx="328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tillium Web Light"/>
                <a:ea typeface="Titillium Web Light"/>
                <a:cs typeface="Titillium Web Light"/>
                <a:sym typeface="Titillium Web Light"/>
              </a:rPr>
              <a:t>Unidirectional time synchronization messages sent for every 5-second step.</a:t>
            </a:r>
            <a:endParaRPr sz="900">
              <a:latin typeface="Titillium Web Light"/>
              <a:ea typeface="Titillium Web Light"/>
              <a:cs typeface="Titillium Web Light"/>
              <a:sym typeface="Titillium Web Light"/>
            </a:endParaRPr>
          </a:p>
        </p:txBody>
      </p:sp>
      <p:sp>
        <p:nvSpPr>
          <p:cNvPr id="3897" name="Google Shape;3897;p19"/>
          <p:cNvSpPr txBox="1"/>
          <p:nvPr/>
        </p:nvSpPr>
        <p:spPr>
          <a:xfrm>
            <a:off x="5887500" y="1933125"/>
            <a:ext cx="236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latin typeface="Titillium Web Light"/>
                <a:ea typeface="Titillium Web Light"/>
                <a:cs typeface="Titillium Web Light"/>
                <a:sym typeface="Titillium Web Light"/>
              </a:rPr>
              <a:t>Overarching client-server architecture of the simulation</a:t>
            </a:r>
            <a:endParaRPr>
              <a:latin typeface="Titillium Web Light"/>
              <a:ea typeface="Titillium Web Light"/>
              <a:cs typeface="Titillium Web Light"/>
              <a:sym typeface="Titillium Web Light"/>
            </a:endParaRPr>
          </a:p>
        </p:txBody>
      </p:sp>
      <p:pic>
        <p:nvPicPr>
          <p:cNvPr id="3898" name="Google Shape;3898;p19"/>
          <p:cNvPicPr preferRelativeResize="0"/>
          <p:nvPr/>
        </p:nvPicPr>
        <p:blipFill>
          <a:blip r:embed="rId5">
            <a:alphaModFix/>
          </a:blip>
          <a:stretch>
            <a:fillRect/>
          </a:stretch>
        </p:blipFill>
        <p:spPr>
          <a:xfrm>
            <a:off x="4485648" y="2747088"/>
            <a:ext cx="3855726" cy="1742500"/>
          </a:xfrm>
          <a:prstGeom prst="rect">
            <a:avLst/>
          </a:prstGeom>
          <a:noFill/>
          <a:ln>
            <a:noFill/>
          </a:ln>
        </p:spPr>
      </p:pic>
      <p:sp>
        <p:nvSpPr>
          <p:cNvPr id="3899" name="Google Shape;3899;p19"/>
          <p:cNvSpPr txBox="1"/>
          <p:nvPr/>
        </p:nvSpPr>
        <p:spPr>
          <a:xfrm>
            <a:off x="5122325" y="4553425"/>
            <a:ext cx="290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tillium Web Light"/>
                <a:ea typeface="Titillium Web Light"/>
                <a:cs typeface="Titillium Web Light"/>
                <a:sym typeface="Titillium Web Light"/>
              </a:rPr>
              <a:t>Example of a player communicating their cell/tile placements to other clients.</a:t>
            </a:r>
            <a:endParaRPr sz="900">
              <a:latin typeface="Titillium Web Light"/>
              <a:ea typeface="Titillium Web Light"/>
              <a:cs typeface="Titillium Web Light"/>
              <a:sym typeface="Titillium Web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3" name="Shape 3903"/>
        <p:cNvGrpSpPr/>
        <p:nvPr/>
      </p:nvGrpSpPr>
      <p:grpSpPr>
        <a:xfrm>
          <a:off x="0" y="0"/>
          <a:ext cx="0" cy="0"/>
          <a:chOff x="0" y="0"/>
          <a:chExt cx="0" cy="0"/>
        </a:xfrm>
      </p:grpSpPr>
      <p:sp>
        <p:nvSpPr>
          <p:cNvPr id="3904" name="Google Shape;3904;p20"/>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Constraints</a:t>
            </a:r>
            <a:endParaRPr/>
          </a:p>
        </p:txBody>
      </p:sp>
      <p:sp>
        <p:nvSpPr>
          <p:cNvPr id="3905" name="Google Shape;3905;p20"/>
          <p:cNvSpPr txBox="1"/>
          <p:nvPr>
            <p:ph idx="1" type="body"/>
          </p:nvPr>
        </p:nvSpPr>
        <p:spPr>
          <a:xfrm>
            <a:off x="704150" y="1238300"/>
            <a:ext cx="6761100" cy="341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Some constraints of this </a:t>
            </a:r>
            <a:r>
              <a:rPr lang="en" sz="1400"/>
              <a:t>systems</a:t>
            </a:r>
            <a:r>
              <a:rPr lang="en" sz="1400"/>
              <a:t> are:</a:t>
            </a:r>
            <a:endParaRPr sz="1400"/>
          </a:p>
          <a:p>
            <a:pPr indent="-317500" lvl="0" marL="457200" rtl="0" algn="l">
              <a:spcBef>
                <a:spcPts val="600"/>
              </a:spcBef>
              <a:spcAft>
                <a:spcPts val="0"/>
              </a:spcAft>
              <a:buSzPts val="1400"/>
              <a:buChar char="▪"/>
            </a:pPr>
            <a:r>
              <a:rPr b="1" lang="en" sz="1400">
                <a:latin typeface="Titillium Web"/>
                <a:ea typeface="Titillium Web"/>
                <a:cs typeface="Titillium Web"/>
                <a:sym typeface="Titillium Web"/>
              </a:rPr>
              <a:t>Economical</a:t>
            </a:r>
            <a:r>
              <a:rPr lang="en" sz="1400"/>
              <a:t>: Heroku’s free dyno was used for their cloud hosting platform. This limits the capacity of the current client-server </a:t>
            </a:r>
            <a:r>
              <a:rPr lang="en" sz="1400"/>
              <a:t>architecture</a:t>
            </a:r>
            <a:r>
              <a:rPr lang="en" sz="1400"/>
              <a:t> and the number of users that can play at one time. This could be improved on a paid dyno to improve the capacities and the processing power of the server.</a:t>
            </a:r>
            <a:endParaRPr sz="1400"/>
          </a:p>
          <a:p>
            <a:pPr indent="-317500" lvl="0" marL="457200" rtl="0" algn="l">
              <a:spcBef>
                <a:spcPts val="0"/>
              </a:spcBef>
              <a:spcAft>
                <a:spcPts val="0"/>
              </a:spcAft>
              <a:buSzPts val="1400"/>
              <a:buChar char="▪"/>
            </a:pPr>
            <a:r>
              <a:rPr b="1" lang="en" sz="1400">
                <a:latin typeface="Titillium Web"/>
                <a:ea typeface="Titillium Web"/>
                <a:cs typeface="Titillium Web"/>
                <a:sym typeface="Titillium Web"/>
              </a:rPr>
              <a:t>Technical</a:t>
            </a:r>
            <a:r>
              <a:rPr lang="en" sz="1400"/>
              <a:t>: Given the nature of the slower processing time of JavaScript (when compared with C or C++, for example), a lot of time and thought had to be given to the data structures and algorithms used to optimize the </a:t>
            </a:r>
            <a:r>
              <a:rPr lang="en" sz="1400"/>
              <a:t>performance</a:t>
            </a:r>
            <a:r>
              <a:rPr lang="en" sz="1400"/>
              <a:t> at each discrete step to improve performance, speed, and communication.</a:t>
            </a:r>
            <a:endParaRPr sz="1400"/>
          </a:p>
          <a:p>
            <a:pPr indent="-317500" lvl="0" marL="457200" rtl="0" algn="l">
              <a:spcBef>
                <a:spcPts val="0"/>
              </a:spcBef>
              <a:spcAft>
                <a:spcPts val="0"/>
              </a:spcAft>
              <a:buSzPts val="1400"/>
              <a:buChar char="▪"/>
            </a:pPr>
            <a:r>
              <a:rPr b="1" lang="en" sz="1400">
                <a:latin typeface="Titillium Web"/>
                <a:ea typeface="Titillium Web"/>
                <a:cs typeface="Titillium Web"/>
                <a:sym typeface="Titillium Web"/>
              </a:rPr>
              <a:t>Temporal</a:t>
            </a:r>
            <a:r>
              <a:rPr lang="en" sz="1400"/>
              <a:t>: The JavaScript language and the Phaser game framework were chosen for their ability to rapidly </a:t>
            </a:r>
            <a:r>
              <a:rPr lang="en" sz="1400"/>
              <a:t>prototype</a:t>
            </a:r>
            <a:r>
              <a:rPr lang="en" sz="1400"/>
              <a:t> and develop this project. Given a larger time budget than a semester, a language and framework combination such as Unity and C#, Godot and C++, or Unreal Engine and C++ could have been used to improve overall performance and capabilities of the system.</a:t>
            </a:r>
            <a:endParaRPr sz="1400"/>
          </a:p>
        </p:txBody>
      </p:sp>
      <p:sp>
        <p:nvSpPr>
          <p:cNvPr id="3906" name="Google Shape;3906;p20"/>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07" name="Google Shape;3907;p20"/>
          <p:cNvPicPr preferRelativeResize="0"/>
          <p:nvPr/>
        </p:nvPicPr>
        <p:blipFill>
          <a:blip r:embed="rId3">
            <a:alphaModFix/>
          </a:blip>
          <a:stretch>
            <a:fillRect/>
          </a:stretch>
        </p:blipFill>
        <p:spPr>
          <a:xfrm>
            <a:off x="4986550" y="244125"/>
            <a:ext cx="1404876" cy="1404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1" name="Shape 3911"/>
        <p:cNvGrpSpPr/>
        <p:nvPr/>
      </p:nvGrpSpPr>
      <p:grpSpPr>
        <a:xfrm>
          <a:off x="0" y="0"/>
          <a:ext cx="0" cy="0"/>
          <a:chOff x="0" y="0"/>
          <a:chExt cx="0" cy="0"/>
        </a:xfrm>
      </p:grpSpPr>
      <p:sp>
        <p:nvSpPr>
          <p:cNvPr id="3912" name="Google Shape;3912;p21"/>
          <p:cNvSpPr txBox="1"/>
          <p:nvPr>
            <p:ph type="title"/>
          </p:nvPr>
        </p:nvSpPr>
        <p:spPr>
          <a:xfrm>
            <a:off x="704150" y="244125"/>
            <a:ext cx="67611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Implementation</a:t>
            </a:r>
            <a:endParaRPr/>
          </a:p>
        </p:txBody>
      </p:sp>
      <p:sp>
        <p:nvSpPr>
          <p:cNvPr id="3913" name="Google Shape;3913;p21"/>
          <p:cNvSpPr txBox="1"/>
          <p:nvPr>
            <p:ph idx="1" type="body"/>
          </p:nvPr>
        </p:nvSpPr>
        <p:spPr>
          <a:xfrm>
            <a:off x="704150" y="1238300"/>
            <a:ext cx="6761100" cy="341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There are three main components to the design, deployment, and appearance of this network simulation. The relevant files are server.js, game.js, and index.html.</a:t>
            </a:r>
            <a:endParaRPr sz="1400"/>
          </a:p>
          <a:p>
            <a:pPr indent="0" lvl="0" marL="0" rtl="0" algn="l">
              <a:spcBef>
                <a:spcPts val="600"/>
              </a:spcBef>
              <a:spcAft>
                <a:spcPts val="0"/>
              </a:spcAft>
              <a:buNone/>
            </a:pPr>
            <a:r>
              <a:rPr b="1" lang="en" sz="1400">
                <a:latin typeface="Titillium Web"/>
                <a:ea typeface="Titillium Web"/>
                <a:cs typeface="Titillium Web"/>
                <a:sym typeface="Titillium Web"/>
              </a:rPr>
              <a:t>Server.js</a:t>
            </a:r>
            <a:r>
              <a:rPr lang="en" sz="1400"/>
              <a:t> controls the backend networking aspect of the simulation between all the clients and itself as well as the time synchronization and discrete stepping across all clients.</a:t>
            </a:r>
            <a:endParaRPr sz="1400"/>
          </a:p>
          <a:p>
            <a:pPr indent="-317500" lvl="0" marL="457200" rtl="0" algn="l">
              <a:spcBef>
                <a:spcPts val="600"/>
              </a:spcBef>
              <a:spcAft>
                <a:spcPts val="0"/>
              </a:spcAft>
              <a:buSzPts val="1400"/>
              <a:buChar char="▪"/>
            </a:pPr>
            <a:r>
              <a:rPr lang="en" sz="1400"/>
              <a:t>It is implemented using NodeJS for the backend JavaScript environment for ease of hosting in Heroku.</a:t>
            </a:r>
            <a:endParaRPr sz="1400"/>
          </a:p>
          <a:p>
            <a:pPr indent="-317500" lvl="0" marL="457200" rtl="0" algn="l">
              <a:spcBef>
                <a:spcPts val="0"/>
              </a:spcBef>
              <a:spcAft>
                <a:spcPts val="0"/>
              </a:spcAft>
              <a:buSzPts val="1400"/>
              <a:buChar char="▪"/>
            </a:pPr>
            <a:r>
              <a:rPr lang="en" sz="1400"/>
              <a:t>Uses WebSockets for real-time client-server communication.</a:t>
            </a:r>
            <a:endParaRPr sz="1400"/>
          </a:p>
          <a:p>
            <a:pPr indent="-317500" lvl="0" marL="457200" rtl="0" algn="l">
              <a:spcBef>
                <a:spcPts val="0"/>
              </a:spcBef>
              <a:spcAft>
                <a:spcPts val="0"/>
              </a:spcAft>
              <a:buSzPts val="1400"/>
              <a:buChar char="▪"/>
            </a:pPr>
            <a:r>
              <a:rPr lang="en" sz="1400"/>
              <a:t>Uses Express.js for communicating with the other files and routing to index.html.</a:t>
            </a:r>
            <a:endParaRPr sz="1400"/>
          </a:p>
          <a:p>
            <a:pPr indent="-317500" lvl="0" marL="457200" rtl="0" algn="l">
              <a:spcBef>
                <a:spcPts val="0"/>
              </a:spcBef>
              <a:spcAft>
                <a:spcPts val="0"/>
              </a:spcAft>
              <a:buSzPts val="1400"/>
              <a:buChar char="▪"/>
            </a:pPr>
            <a:r>
              <a:rPr lang="en" sz="1400"/>
              <a:t>Communicates every time a cell’s placement is changed in one client’s simulation with all the other clients.</a:t>
            </a:r>
            <a:endParaRPr sz="1400"/>
          </a:p>
          <a:p>
            <a:pPr indent="0" lvl="0" marL="0" rtl="0" algn="l">
              <a:spcBef>
                <a:spcPts val="600"/>
              </a:spcBef>
              <a:spcAft>
                <a:spcPts val="0"/>
              </a:spcAft>
              <a:buNone/>
            </a:pPr>
            <a:r>
              <a:t/>
            </a:r>
            <a:endParaRPr sz="1400"/>
          </a:p>
        </p:txBody>
      </p:sp>
      <p:sp>
        <p:nvSpPr>
          <p:cNvPr id="3914" name="Google Shape;3914;p21"/>
          <p:cNvSpPr txBox="1"/>
          <p:nvPr>
            <p:ph idx="12" type="sldNum"/>
          </p:nvPr>
        </p:nvSpPr>
        <p:spPr>
          <a:xfrm>
            <a:off x="91531" y="472020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915" name="Google Shape;3915;p21"/>
          <p:cNvPicPr preferRelativeResize="0"/>
          <p:nvPr/>
        </p:nvPicPr>
        <p:blipFill>
          <a:blip r:embed="rId3">
            <a:alphaModFix/>
          </a:blip>
          <a:stretch>
            <a:fillRect/>
          </a:stretch>
        </p:blipFill>
        <p:spPr>
          <a:xfrm>
            <a:off x="6039950" y="172763"/>
            <a:ext cx="828675" cy="100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