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9" r:id="rId2"/>
    <p:sldId id="264" r:id="rId3"/>
    <p:sldId id="265" r:id="rId4"/>
    <p:sldId id="266" r:id="rId5"/>
    <p:sldId id="300" r:id="rId6"/>
    <p:sldId id="301" r:id="rId7"/>
    <p:sldId id="302" r:id="rId8"/>
    <p:sldId id="303" r:id="rId9"/>
    <p:sldId id="282" r:id="rId10"/>
    <p:sldId id="304" r:id="rId11"/>
    <p:sldId id="305" r:id="rId12"/>
    <p:sldId id="306" r:id="rId13"/>
    <p:sldId id="307" r:id="rId14"/>
    <p:sldId id="296" r:id="rId15"/>
    <p:sldId id="29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281"/>
  </p:normalViewPr>
  <p:slideViewPr>
    <p:cSldViewPr snapToGrid="0">
      <p:cViewPr>
        <p:scale>
          <a:sx n="100" d="100"/>
          <a:sy n="100" d="100"/>
        </p:scale>
        <p:origin x="-26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vie Film Clap Board, Hollywood Clapper Board Wooden Film Movie Clapboard  Accessory with Black &amp; White, 12&quot;x11&quot; Give Away White Erasable Pen:  Accessories: Amazon.com.au">
            <a:extLst>
              <a:ext uri="{FF2B5EF4-FFF2-40B4-BE49-F238E27FC236}">
                <a16:creationId xmlns:a16="http://schemas.microsoft.com/office/drawing/2014/main" id="{CCDEE2B2-2BD5-0113-6EC4-E3FB0D60D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237" y="2059185"/>
            <a:ext cx="2303525" cy="273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New Microsoft Logo - Sign Of The Times">
            <a:extLst>
              <a:ext uri="{FF2B5EF4-FFF2-40B4-BE49-F238E27FC236}">
                <a16:creationId xmlns:a16="http://schemas.microsoft.com/office/drawing/2014/main" id="{5D6154EA-F0EF-7471-A244-AABB45CE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159" y="3372978"/>
            <a:ext cx="2137722" cy="133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90D718-02AA-3B4C-6F5F-9DB4C9C88371}"/>
              </a:ext>
            </a:extLst>
          </p:cNvPr>
          <p:cNvSpPr txBox="1"/>
          <p:nvPr/>
        </p:nvSpPr>
        <p:spPr>
          <a:xfrm>
            <a:off x="2080535" y="1011814"/>
            <a:ext cx="80849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Smart Movies for a Smart Company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72D5B-1D44-CBBA-F3D8-7038CE4E8C0D}"/>
              </a:ext>
            </a:extLst>
          </p:cNvPr>
          <p:cNvSpPr txBox="1"/>
          <p:nvPr/>
        </p:nvSpPr>
        <p:spPr>
          <a:xfrm>
            <a:off x="4408581" y="5440322"/>
            <a:ext cx="33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{analysis by Aaron Galbraith 2023}</a:t>
            </a:r>
          </a:p>
        </p:txBody>
      </p:sp>
    </p:spTree>
    <p:extLst>
      <p:ext uri="{BB962C8B-B14F-4D97-AF65-F5344CB8AC3E}">
        <p14:creationId xmlns:p14="http://schemas.microsoft.com/office/powerpoint/2010/main" val="426570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E640C2-7455-A441-712B-9ABD2517DA63}"/>
              </a:ext>
            </a:extLst>
          </p:cNvPr>
          <p:cNvSpPr txBox="1"/>
          <p:nvPr/>
        </p:nvSpPr>
        <p:spPr>
          <a:xfrm>
            <a:off x="5136153" y="965200"/>
            <a:ext cx="1919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runtime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E0622B3-7BFD-4D39-570F-ACE0F6C27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455" y="2589646"/>
            <a:ext cx="9675091" cy="302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42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CC36E4BA-A1B9-B20A-3491-6C7BDA3FE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2637972"/>
            <a:ext cx="5118101" cy="302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261C1B0-EA33-E8A4-C42D-BF6686FEC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1" y="2637972"/>
            <a:ext cx="4876800" cy="302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D7048D-78FC-5F48-362C-2053F0D54FE9}"/>
              </a:ext>
            </a:extLst>
          </p:cNvPr>
          <p:cNvSpPr txBox="1"/>
          <p:nvPr/>
        </p:nvSpPr>
        <p:spPr>
          <a:xfrm>
            <a:off x="5399078" y="977900"/>
            <a:ext cx="13938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genre</a:t>
            </a:r>
          </a:p>
        </p:txBody>
      </p:sp>
    </p:spTree>
    <p:extLst>
      <p:ext uri="{BB962C8B-B14F-4D97-AF65-F5344CB8AC3E}">
        <p14:creationId xmlns:p14="http://schemas.microsoft.com/office/powerpoint/2010/main" val="363476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7048D-78FC-5F48-362C-2053F0D54FE9}"/>
              </a:ext>
            </a:extLst>
          </p:cNvPr>
          <p:cNvSpPr txBox="1"/>
          <p:nvPr/>
        </p:nvSpPr>
        <p:spPr>
          <a:xfrm>
            <a:off x="4552532" y="990600"/>
            <a:ext cx="30869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MPAA rating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AE9D5B3-F2A7-CB5E-38F1-93728210A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1" y="2604506"/>
            <a:ext cx="4387850" cy="30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C0C9849-8F6E-1EAD-6A3A-A2EBC891C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04506"/>
            <a:ext cx="4603102" cy="30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02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ED6A16-5FCC-40FC-26E3-84761C257FE3}"/>
              </a:ext>
            </a:extLst>
          </p:cNvPr>
          <p:cNvSpPr txBox="1"/>
          <p:nvPr/>
        </p:nvSpPr>
        <p:spPr>
          <a:xfrm>
            <a:off x="2956358" y="876300"/>
            <a:ext cx="6279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“past profit” — an example</a:t>
            </a:r>
          </a:p>
        </p:txBody>
      </p:sp>
      <p:pic>
        <p:nvPicPr>
          <p:cNvPr id="7170" name="Picture 2" descr="Jurassic Park | Logopedia | Fandom">
            <a:extLst>
              <a:ext uri="{FF2B5EF4-FFF2-40B4-BE49-F238E27FC236}">
                <a16:creationId xmlns:a16="http://schemas.microsoft.com/office/drawing/2014/main" id="{7BF1F1FF-BEB9-8BD1-FEE2-6A17E3653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58" y="1953468"/>
            <a:ext cx="33020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8B215E-A2AF-1A83-196C-4D71BC65A360}"/>
              </a:ext>
            </a:extLst>
          </p:cNvPr>
          <p:cNvSpPr txBox="1"/>
          <p:nvPr/>
        </p:nvSpPr>
        <p:spPr>
          <a:xfrm>
            <a:off x="1651321" y="4569668"/>
            <a:ext cx="2610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1993</a:t>
            </a:r>
          </a:p>
          <a:p>
            <a:pPr algn="ctr"/>
            <a:r>
              <a:rPr lang="en-US" sz="2400" dirty="0"/>
              <a:t>dir. Steven Spielberg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7A0FE-BBB6-6D89-B64D-A7DB0560F37D}"/>
              </a:ext>
            </a:extLst>
          </p:cNvPr>
          <p:cNvSpPr txBox="1"/>
          <p:nvPr/>
        </p:nvSpPr>
        <p:spPr>
          <a:xfrm>
            <a:off x="6053806" y="1848941"/>
            <a:ext cx="461107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1981: Indiana Jones and the Temple of Doom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1985: The Color Purple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1987: Empire of the Sun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1989: Indiana Jones and the Last Crusade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1991: Hook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1993: Jurassic 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1993: </a:t>
            </a:r>
            <a:r>
              <a:rPr lang="en-US" strike="sngStrike" dirty="0"/>
              <a:t>Schindler’s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1997: </a:t>
            </a:r>
            <a:r>
              <a:rPr lang="en-US" strike="sngStrike" dirty="0"/>
              <a:t>The Lost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1997: </a:t>
            </a:r>
            <a:r>
              <a:rPr lang="en-US" strike="sngStrike" dirty="0"/>
              <a:t>Amistad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1998: </a:t>
            </a:r>
            <a:r>
              <a:rPr lang="en-US" strike="sngStrike" dirty="0"/>
              <a:t>Saving Private Ryan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2001: </a:t>
            </a:r>
            <a:r>
              <a:rPr lang="en-US" strike="sngStrike" dirty="0"/>
              <a:t>A.I.</a:t>
            </a:r>
          </a:p>
          <a:p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6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EA55-B9C1-0AD5-4DCF-E390E54B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EF2C-3C5A-2DDE-BEF3-46C087725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a movie that’s 80-85 minutes long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it in the “horror” and/or “mystery” genre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Don’t worry about director experience</a:t>
            </a:r>
          </a:p>
        </p:txBody>
      </p:sp>
    </p:spTree>
    <p:extLst>
      <p:ext uri="{BB962C8B-B14F-4D97-AF65-F5344CB8AC3E}">
        <p14:creationId xmlns:p14="http://schemas.microsoft.com/office/powerpoint/2010/main" val="1228992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78E7AF-4F4B-B77A-01AB-385714B5FFD6}"/>
              </a:ext>
            </a:extLst>
          </p:cNvPr>
          <p:cNvSpPr txBox="1"/>
          <p:nvPr/>
        </p:nvSpPr>
        <p:spPr>
          <a:xfrm>
            <a:off x="5467204" y="3228945"/>
            <a:ext cx="125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28D31-18B0-A533-AA44-449745CC6197}"/>
              </a:ext>
            </a:extLst>
          </p:cNvPr>
          <p:cNvSpPr txBox="1"/>
          <p:nvPr/>
        </p:nvSpPr>
        <p:spPr>
          <a:xfrm>
            <a:off x="4707541" y="5433904"/>
            <a:ext cx="27769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Aaron Galbraith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www.linkedin.com</a:t>
            </a:r>
            <a:r>
              <a:rPr lang="en-US" sz="1400" dirty="0"/>
              <a:t>/in/</a:t>
            </a:r>
            <a:r>
              <a:rPr lang="en-US" sz="1400" dirty="0" err="1"/>
              <a:t>aarongalbraith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080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39DD-F047-9A43-5784-12C3EB43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 profit … or return on investment?</a:t>
            </a:r>
          </a:p>
        </p:txBody>
      </p:sp>
      <p:pic>
        <p:nvPicPr>
          <p:cNvPr id="2050" name="Picture 2" descr="Brewster's Millions - Progressive Boink">
            <a:extLst>
              <a:ext uri="{FF2B5EF4-FFF2-40B4-BE49-F238E27FC236}">
                <a16:creationId xmlns:a16="http://schemas.microsoft.com/office/drawing/2014/main" id="{91F5EB06-FB2B-D314-AC30-75A013448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56" y="2700339"/>
            <a:ext cx="3175530" cy="317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36,213 Roi Images, Stock Photos &amp; Vectors | Shutterstock">
            <a:extLst>
              <a:ext uri="{FF2B5EF4-FFF2-40B4-BE49-F238E27FC236}">
                <a16:creationId xmlns:a16="http://schemas.microsoft.com/office/drawing/2014/main" id="{1E2D8F78-31D7-398D-1257-7A87A3945A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" r="6170" b="8399"/>
          <a:stretch/>
        </p:blipFill>
        <p:spPr bwMode="auto">
          <a:xfrm>
            <a:off x="6506881" y="2700339"/>
            <a:ext cx="4159407" cy="317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99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39DD-F047-9A43-5784-12C3EB43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generates success?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E0F67-F489-6387-B5F7-9A3BD34FD7C1}"/>
              </a:ext>
            </a:extLst>
          </p:cNvPr>
          <p:cNvSpPr txBox="1"/>
          <p:nvPr/>
        </p:nvSpPr>
        <p:spPr>
          <a:xfrm>
            <a:off x="7756634" y="34684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4E3B5-A0F9-0450-06D6-3DC6EAF00F6D}"/>
              </a:ext>
            </a:extLst>
          </p:cNvPr>
          <p:cNvSpPr txBox="1"/>
          <p:nvPr/>
        </p:nvSpPr>
        <p:spPr>
          <a:xfrm>
            <a:off x="6096000" y="48978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76" name="Picture 4" descr="When Harry Met Sally... movie review (1989) | Roger Ebert">
            <a:extLst>
              <a:ext uri="{FF2B5EF4-FFF2-40B4-BE49-F238E27FC236}">
                <a16:creationId xmlns:a16="http://schemas.microsoft.com/office/drawing/2014/main" id="{C6EAA3B2-63FA-5E83-D837-B63D1094F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94" y="3833983"/>
            <a:ext cx="4026282" cy="226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y Indiana Jones's artefacts are based on forgeries | art | Agenda |  Phaidon">
            <a:extLst>
              <a:ext uri="{FF2B5EF4-FFF2-40B4-BE49-F238E27FC236}">
                <a16:creationId xmlns:a16="http://schemas.microsoft.com/office/drawing/2014/main" id="{88FD71F6-EF52-C64A-1D81-DFEEEC144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192" y="3778470"/>
            <a:ext cx="4089426" cy="23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arold Lloyd's Sleight of Hand | Vanity Fair">
            <a:extLst>
              <a:ext uri="{FF2B5EF4-FFF2-40B4-BE49-F238E27FC236}">
                <a16:creationId xmlns:a16="http://schemas.microsoft.com/office/drawing/2014/main" id="{4BC2A36C-0195-6F28-0B19-EE76A0E27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8" y="2993811"/>
            <a:ext cx="1794163" cy="319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5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39DD-F047-9A43-5784-12C3EB43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resources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94C3EA-9871-577F-34F4-718A2BC52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099" y="3015099"/>
            <a:ext cx="2585515" cy="13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otten-tomatoes-logo - 911MEDIA">
            <a:extLst>
              <a:ext uri="{FF2B5EF4-FFF2-40B4-BE49-F238E27FC236}">
                <a16:creationId xmlns:a16="http://schemas.microsoft.com/office/drawing/2014/main" id="{E04D6E6E-3379-FADF-4984-CD5D53AC2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439" y="2492667"/>
            <a:ext cx="3131645" cy="234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0" descr="The Numbers - Where Data and Movies Meet">
            <a:extLst>
              <a:ext uri="{FF2B5EF4-FFF2-40B4-BE49-F238E27FC236}">
                <a16:creationId xmlns:a16="http://schemas.microsoft.com/office/drawing/2014/main" id="{9EF1B443-59A0-9D32-8EAB-B08DFD2515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622738"/>
            <a:ext cx="2958662" cy="295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BFD8F12-3B7F-8DD1-196C-769FDA4B2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7374" y="5063068"/>
            <a:ext cx="5427167" cy="7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6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2E206E5-47EE-9CFA-6F94-5DAE7084B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2415" y="1545168"/>
            <a:ext cx="5427167" cy="7664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4A20BC-101D-B2A2-BBCC-257D643EE39D}"/>
              </a:ext>
            </a:extLst>
          </p:cNvPr>
          <p:cNvSpPr txBox="1"/>
          <p:nvPr/>
        </p:nvSpPr>
        <p:spPr>
          <a:xfrm>
            <a:off x="4662175" y="3416300"/>
            <a:ext cx="2867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5,782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period: 1915-2020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budgets and grosses</a:t>
            </a:r>
          </a:p>
        </p:txBody>
      </p:sp>
    </p:spTree>
    <p:extLst>
      <p:ext uri="{BB962C8B-B14F-4D97-AF65-F5344CB8AC3E}">
        <p14:creationId xmlns:p14="http://schemas.microsoft.com/office/powerpoint/2010/main" val="418116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4A20BC-101D-B2A2-BBCC-257D643EE39D}"/>
              </a:ext>
            </a:extLst>
          </p:cNvPr>
          <p:cNvSpPr txBox="1"/>
          <p:nvPr/>
        </p:nvSpPr>
        <p:spPr>
          <a:xfrm>
            <a:off x="3586627" y="3540873"/>
            <a:ext cx="5018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17,712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period: 1914-2020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runtime, genre, MPAA rating, director</a:t>
            </a:r>
          </a:p>
        </p:txBody>
      </p:sp>
      <p:pic>
        <p:nvPicPr>
          <p:cNvPr id="4" name="Picture 4" descr="rotten-tomatoes-logo - 911MEDIA">
            <a:extLst>
              <a:ext uri="{FF2B5EF4-FFF2-40B4-BE49-F238E27FC236}">
                <a16:creationId xmlns:a16="http://schemas.microsoft.com/office/drawing/2014/main" id="{7474AD39-7F7F-7139-E28B-61A3579E6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396" y="872068"/>
            <a:ext cx="2847208" cy="21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84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4A20BC-101D-B2A2-BBCC-257D643EE39D}"/>
              </a:ext>
            </a:extLst>
          </p:cNvPr>
          <p:cNvSpPr txBox="1"/>
          <p:nvPr/>
        </p:nvSpPr>
        <p:spPr>
          <a:xfrm>
            <a:off x="4087051" y="3649272"/>
            <a:ext cx="4017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146,144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period: 2010-2020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runtime, genre, director, leads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853B60B-3542-56B3-DF12-C9A9DE4E1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642" y="872068"/>
            <a:ext cx="3864714" cy="194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77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B0ECEC3-2BB2-FB61-D0D0-837CB68C4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273300"/>
            <a:ext cx="92456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6C32FB-A39E-1463-843A-27FC14EA7143}"/>
              </a:ext>
            </a:extLst>
          </p:cNvPr>
          <p:cNvSpPr txBox="1"/>
          <p:nvPr/>
        </p:nvSpPr>
        <p:spPr>
          <a:xfrm>
            <a:off x="3778699" y="1079500"/>
            <a:ext cx="46346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4,197 usable records</a:t>
            </a:r>
          </a:p>
        </p:txBody>
      </p:sp>
    </p:spTree>
    <p:extLst>
      <p:ext uri="{BB962C8B-B14F-4D97-AF65-F5344CB8AC3E}">
        <p14:creationId xmlns:p14="http://schemas.microsoft.com/office/powerpoint/2010/main" val="67863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95CB-0553-CBEE-D84A-0B14B3CE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DC76-E53B-70CD-6167-1970C0899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522" y="2747432"/>
            <a:ext cx="4574956" cy="3318936"/>
          </a:xfrm>
        </p:spPr>
        <p:txBody>
          <a:bodyPr>
            <a:noAutofit/>
          </a:bodyPr>
          <a:lstStyle/>
          <a:p>
            <a:r>
              <a:rPr lang="en-US" dirty="0"/>
              <a:t>(net) profit, ROI</a:t>
            </a:r>
          </a:p>
          <a:p>
            <a:r>
              <a:rPr lang="en-US" dirty="0"/>
              <a:t>adjustment for inflation</a:t>
            </a:r>
          </a:p>
          <a:p>
            <a:r>
              <a:rPr lang="en-US" dirty="0"/>
              <a:t>runtime intervals</a:t>
            </a:r>
          </a:p>
          <a:p>
            <a:r>
              <a:rPr lang="en-US" dirty="0"/>
              <a:t>distinct genres</a:t>
            </a:r>
          </a:p>
          <a:p>
            <a:r>
              <a:rPr lang="en-US" dirty="0"/>
              <a:t>past profit (of directors, of cast) *</a:t>
            </a:r>
          </a:p>
          <a:p>
            <a:r>
              <a:rPr lang="en-US" dirty="0"/>
              <a:t>past ROI (of directors, of cast) *</a:t>
            </a:r>
          </a:p>
        </p:txBody>
      </p:sp>
    </p:spTree>
    <p:extLst>
      <p:ext uri="{BB962C8B-B14F-4D97-AF65-F5344CB8AC3E}">
        <p14:creationId xmlns:p14="http://schemas.microsoft.com/office/powerpoint/2010/main" val="3741354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14328</TotalTime>
  <Words>214</Words>
  <Application>Microsoft Macintosh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PowerPoint Presentation</vt:lpstr>
      <vt:lpstr>net profit … or return on investment?</vt:lpstr>
      <vt:lpstr>what generates success?</vt:lpstr>
      <vt:lpstr>data resources</vt:lpstr>
      <vt:lpstr>PowerPoint Presentation</vt:lpstr>
      <vt:lpstr>PowerPoint Presentation</vt:lpstr>
      <vt:lpstr>PowerPoint Presentation</vt:lpstr>
      <vt:lpstr>PowerPoint Presentation</vt:lpstr>
      <vt:lpstr>feature creation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Better Movies</dc:title>
  <dc:creator>Microsoft Office User</dc:creator>
  <cp:lastModifiedBy>Microsoft Office User</cp:lastModifiedBy>
  <cp:revision>7</cp:revision>
  <dcterms:created xsi:type="dcterms:W3CDTF">2022-11-30T22:12:52Z</dcterms:created>
  <dcterms:modified xsi:type="dcterms:W3CDTF">2023-01-02T05:55:35Z</dcterms:modified>
</cp:coreProperties>
</file>