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9" r:id="rId2"/>
    <p:sldId id="308" r:id="rId3"/>
    <p:sldId id="309" r:id="rId4"/>
    <p:sldId id="313" r:id="rId5"/>
    <p:sldId id="300" r:id="rId6"/>
    <p:sldId id="301" r:id="rId7"/>
    <p:sldId id="302" r:id="rId8"/>
    <p:sldId id="303" r:id="rId9"/>
    <p:sldId id="314" r:id="rId10"/>
    <p:sldId id="304" r:id="rId11"/>
    <p:sldId id="305" r:id="rId12"/>
    <p:sldId id="306" r:id="rId13"/>
    <p:sldId id="307" r:id="rId14"/>
    <p:sldId id="311" r:id="rId15"/>
    <p:sldId id="312" r:id="rId16"/>
    <p:sldId id="296" r:id="rId17"/>
    <p:sldId id="310" r:id="rId18"/>
    <p:sldId id="29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281"/>
  </p:normalViewPr>
  <p:slideViewPr>
    <p:cSldViewPr snapToGrid="0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vie Film Clap Board, Hollywood Clapper Board Wooden Film Movie Clapboard  Accessory with Black &amp; White, 12&quot;x11&quot; Give Away White Erasable Pen:  Accessories: Amazon.com.au">
            <a:extLst>
              <a:ext uri="{FF2B5EF4-FFF2-40B4-BE49-F238E27FC236}">
                <a16:creationId xmlns:a16="http://schemas.microsoft.com/office/drawing/2014/main" id="{CCDEE2B2-2BD5-0113-6EC4-E3FB0D60D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237" y="2059185"/>
            <a:ext cx="2303525" cy="273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New Microsoft Logo - Sign Of The Times">
            <a:extLst>
              <a:ext uri="{FF2B5EF4-FFF2-40B4-BE49-F238E27FC236}">
                <a16:creationId xmlns:a16="http://schemas.microsoft.com/office/drawing/2014/main" id="{5D6154EA-F0EF-7471-A244-AABB45CE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71" y="3372978"/>
            <a:ext cx="2137722" cy="133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90D718-02AA-3B4C-6F5F-9DB4C9C88371}"/>
              </a:ext>
            </a:extLst>
          </p:cNvPr>
          <p:cNvSpPr txBox="1"/>
          <p:nvPr/>
        </p:nvSpPr>
        <p:spPr>
          <a:xfrm>
            <a:off x="2080535" y="1011814"/>
            <a:ext cx="80849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Smart Movies for a Smart Company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72D5B-1D44-CBBA-F3D8-7038CE4E8C0D}"/>
              </a:ext>
            </a:extLst>
          </p:cNvPr>
          <p:cNvSpPr txBox="1"/>
          <p:nvPr/>
        </p:nvSpPr>
        <p:spPr>
          <a:xfrm>
            <a:off x="4408581" y="5440322"/>
            <a:ext cx="33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{analysis by Aaron Galbraith 2023}</a:t>
            </a:r>
          </a:p>
        </p:txBody>
      </p:sp>
    </p:spTree>
    <p:extLst>
      <p:ext uri="{BB962C8B-B14F-4D97-AF65-F5344CB8AC3E}">
        <p14:creationId xmlns:p14="http://schemas.microsoft.com/office/powerpoint/2010/main" val="426570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E640C2-7455-A441-712B-9ABD2517DA63}"/>
              </a:ext>
            </a:extLst>
          </p:cNvPr>
          <p:cNvSpPr txBox="1"/>
          <p:nvPr/>
        </p:nvSpPr>
        <p:spPr>
          <a:xfrm>
            <a:off x="5136153" y="965200"/>
            <a:ext cx="1919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runtime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E0622B3-7BFD-4D39-570F-ACE0F6C27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455" y="2589646"/>
            <a:ext cx="9675091" cy="302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42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CC36E4BA-A1B9-B20A-3491-6C7BDA3FE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2637972"/>
            <a:ext cx="5118101" cy="302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261C1B0-EA33-E8A4-C42D-BF6686FEC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1" y="2637972"/>
            <a:ext cx="4876800" cy="302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D7048D-78FC-5F48-362C-2053F0D54FE9}"/>
              </a:ext>
            </a:extLst>
          </p:cNvPr>
          <p:cNvSpPr txBox="1"/>
          <p:nvPr/>
        </p:nvSpPr>
        <p:spPr>
          <a:xfrm>
            <a:off x="5399078" y="977900"/>
            <a:ext cx="13938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genre</a:t>
            </a:r>
          </a:p>
        </p:txBody>
      </p:sp>
    </p:spTree>
    <p:extLst>
      <p:ext uri="{BB962C8B-B14F-4D97-AF65-F5344CB8AC3E}">
        <p14:creationId xmlns:p14="http://schemas.microsoft.com/office/powerpoint/2010/main" val="363476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7048D-78FC-5F48-362C-2053F0D54FE9}"/>
              </a:ext>
            </a:extLst>
          </p:cNvPr>
          <p:cNvSpPr txBox="1"/>
          <p:nvPr/>
        </p:nvSpPr>
        <p:spPr>
          <a:xfrm>
            <a:off x="4552532" y="990600"/>
            <a:ext cx="30869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MPAA rating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AE9D5B3-F2A7-CB5E-38F1-93728210A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1" y="2604506"/>
            <a:ext cx="4387850" cy="30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C0C9849-8F6E-1EAD-6A3A-A2EBC891C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04506"/>
            <a:ext cx="4603102" cy="30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02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ED6A16-5FCC-40FC-26E3-84761C257FE3}"/>
              </a:ext>
            </a:extLst>
          </p:cNvPr>
          <p:cNvSpPr txBox="1"/>
          <p:nvPr/>
        </p:nvSpPr>
        <p:spPr>
          <a:xfrm>
            <a:off x="2956358" y="876300"/>
            <a:ext cx="6907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“profit history” — an example</a:t>
            </a:r>
          </a:p>
        </p:txBody>
      </p:sp>
      <p:pic>
        <p:nvPicPr>
          <p:cNvPr id="7170" name="Picture 2" descr="Jurassic Park | Logopedia | Fandom">
            <a:extLst>
              <a:ext uri="{FF2B5EF4-FFF2-40B4-BE49-F238E27FC236}">
                <a16:creationId xmlns:a16="http://schemas.microsoft.com/office/drawing/2014/main" id="{7BF1F1FF-BEB9-8BD1-FEE2-6A17E3653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58" y="1953468"/>
            <a:ext cx="33020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8B215E-A2AF-1A83-196C-4D71BC65A360}"/>
              </a:ext>
            </a:extLst>
          </p:cNvPr>
          <p:cNvSpPr txBox="1"/>
          <p:nvPr/>
        </p:nvSpPr>
        <p:spPr>
          <a:xfrm>
            <a:off x="1651321" y="4569668"/>
            <a:ext cx="2610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1993</a:t>
            </a:r>
          </a:p>
          <a:p>
            <a:pPr algn="ctr"/>
            <a:r>
              <a:rPr lang="en-US" sz="2400" dirty="0"/>
              <a:t>dir. Steven Spielberg</a:t>
            </a:r>
          </a:p>
          <a:p>
            <a:pPr algn="ctr"/>
            <a:r>
              <a:rPr lang="en-US" sz="2400" dirty="0"/>
              <a:t>profit: $1.75 billion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243B4-35E0-14E3-E86D-4FB362ECD972}"/>
              </a:ext>
            </a:extLst>
          </p:cNvPr>
          <p:cNvSpPr txBox="1"/>
          <p:nvPr/>
        </p:nvSpPr>
        <p:spPr>
          <a:xfrm>
            <a:off x="6049041" y="1672719"/>
            <a:ext cx="4611070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1984: Indiana Jones and the Temple of Doom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1985: The Color Purple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1987: Empire of the Sun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1989: Indiana Jones and the Last Crusade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1991: Hook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1993: </a:t>
            </a:r>
            <a:r>
              <a:rPr lang="en-US" b="1" dirty="0"/>
              <a:t>JURASSIC PARK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avg. profit 1975-1992: $883 million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7A0FE-BBB6-6D89-B64D-A7DB0560F37D}"/>
              </a:ext>
            </a:extLst>
          </p:cNvPr>
          <p:cNvSpPr txBox="1"/>
          <p:nvPr/>
        </p:nvSpPr>
        <p:spPr>
          <a:xfrm>
            <a:off x="6053806" y="1677487"/>
            <a:ext cx="461107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1984: Indiana Jones and the Temple of Doom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1985: The Color Purple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1987: Empire of the Sun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1989: Indiana Jones and the Last Crusade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1991: Hook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1993: </a:t>
            </a:r>
            <a:r>
              <a:rPr lang="en-US" b="1" dirty="0"/>
              <a:t>JURASSIC 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1993: Schindler’s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1997: The Lost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1997: Amistad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1998: Saving Private Ryan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2001: A.I.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066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BD3C284F-CE9E-FFEF-82CF-6D7E69C91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60" y="2452688"/>
            <a:ext cx="49403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0118188-0BE1-93B2-8B4B-6FADC1351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42" y="2452688"/>
            <a:ext cx="48895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E06D62-3FA0-E0BA-6FBF-CF0D677A8E83}"/>
              </a:ext>
            </a:extLst>
          </p:cNvPr>
          <p:cNvSpPr txBox="1"/>
          <p:nvPr/>
        </p:nvSpPr>
        <p:spPr>
          <a:xfrm>
            <a:off x="4704649" y="823912"/>
            <a:ext cx="32081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profit history:</a:t>
            </a:r>
          </a:p>
          <a:p>
            <a:pPr algn="ctr"/>
            <a:r>
              <a:rPr lang="en-US" sz="4400" dirty="0"/>
              <a:t>directors</a:t>
            </a:r>
          </a:p>
        </p:txBody>
      </p:sp>
    </p:spTree>
    <p:extLst>
      <p:ext uri="{BB962C8B-B14F-4D97-AF65-F5344CB8AC3E}">
        <p14:creationId xmlns:p14="http://schemas.microsoft.com/office/powerpoint/2010/main" val="3742204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987929F-87F2-3653-A0AE-8C4D2950F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60" y="2452688"/>
            <a:ext cx="49911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FCD2F27-9E11-0092-94AE-8FF57C35E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42" y="2452688"/>
            <a:ext cx="48133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A7B137-00EF-8A35-8897-9B44E15BD5AE}"/>
              </a:ext>
            </a:extLst>
          </p:cNvPr>
          <p:cNvSpPr txBox="1"/>
          <p:nvPr/>
        </p:nvSpPr>
        <p:spPr>
          <a:xfrm>
            <a:off x="4704649" y="823912"/>
            <a:ext cx="32081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profit history:</a:t>
            </a:r>
          </a:p>
          <a:p>
            <a:pPr algn="ctr"/>
            <a:r>
              <a:rPr lang="en-US" sz="4400" dirty="0"/>
              <a:t>lead cast</a:t>
            </a:r>
          </a:p>
        </p:txBody>
      </p:sp>
    </p:spTree>
    <p:extLst>
      <p:ext uri="{BB962C8B-B14F-4D97-AF65-F5344CB8AC3E}">
        <p14:creationId xmlns:p14="http://schemas.microsoft.com/office/powerpoint/2010/main" val="1625106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EA55-B9C1-0AD5-4DCF-E390E54B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to maximize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EF2C-3C5A-2DDE-BEF3-46C087725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115+ minutes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genre: action / adventure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 rating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 a director with a strong record of past profits</a:t>
            </a:r>
          </a:p>
        </p:txBody>
      </p:sp>
    </p:spTree>
    <p:extLst>
      <p:ext uri="{BB962C8B-B14F-4D97-AF65-F5344CB8AC3E}">
        <p14:creationId xmlns:p14="http://schemas.microsoft.com/office/powerpoint/2010/main" val="1228992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EA55-B9C1-0AD5-4DCF-E390E54B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to maximize ROI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EF2C-3C5A-2DDE-BEF3-46C087725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 most 90 minutes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genre: drama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 rating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cast lead actors with strong records of past ROI</a:t>
            </a:r>
          </a:p>
        </p:txBody>
      </p:sp>
    </p:spTree>
    <p:extLst>
      <p:ext uri="{BB962C8B-B14F-4D97-AF65-F5344CB8AC3E}">
        <p14:creationId xmlns:p14="http://schemas.microsoft.com/office/powerpoint/2010/main" val="3727714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78E7AF-4F4B-B77A-01AB-385714B5FFD6}"/>
              </a:ext>
            </a:extLst>
          </p:cNvPr>
          <p:cNvSpPr txBox="1"/>
          <p:nvPr/>
        </p:nvSpPr>
        <p:spPr>
          <a:xfrm>
            <a:off x="5467204" y="3228945"/>
            <a:ext cx="125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28D31-18B0-A533-AA44-449745CC6197}"/>
              </a:ext>
            </a:extLst>
          </p:cNvPr>
          <p:cNvSpPr txBox="1"/>
          <p:nvPr/>
        </p:nvSpPr>
        <p:spPr>
          <a:xfrm>
            <a:off x="4707541" y="5433904"/>
            <a:ext cx="27769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Aaron Galbraith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www.linkedin.com</a:t>
            </a:r>
            <a:r>
              <a:rPr lang="en-US" sz="1400" dirty="0"/>
              <a:t>/in/</a:t>
            </a:r>
            <a:r>
              <a:rPr lang="en-US" sz="1400" dirty="0" err="1"/>
              <a:t>aarongalbraith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080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9B038B-0FD0-FF33-F6CD-E34B2495DCC6}"/>
              </a:ext>
            </a:extLst>
          </p:cNvPr>
          <p:cNvSpPr txBox="1"/>
          <p:nvPr/>
        </p:nvSpPr>
        <p:spPr>
          <a:xfrm>
            <a:off x="6733664" y="2305615"/>
            <a:ext cx="380104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IS success?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(net)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return on investment (ROI)</a:t>
            </a:r>
          </a:p>
        </p:txBody>
      </p:sp>
      <p:pic>
        <p:nvPicPr>
          <p:cNvPr id="3" name="Picture 2" descr="Brewster's Millions - Progressive Boink">
            <a:extLst>
              <a:ext uri="{FF2B5EF4-FFF2-40B4-BE49-F238E27FC236}">
                <a16:creationId xmlns:a16="http://schemas.microsoft.com/office/drawing/2014/main" id="{2C047270-5C28-4A3A-F4A0-694C06744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3" y="985838"/>
            <a:ext cx="4947181" cy="494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19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Secret of My Success - Rotten Tomatoes">
            <a:extLst>
              <a:ext uri="{FF2B5EF4-FFF2-40B4-BE49-F238E27FC236}">
                <a16:creationId xmlns:a16="http://schemas.microsoft.com/office/drawing/2014/main" id="{E21F3873-FC11-B2A2-00A2-9623B0A21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1"/>
          <a:stretch/>
        </p:blipFill>
        <p:spPr bwMode="auto">
          <a:xfrm>
            <a:off x="990399" y="1106639"/>
            <a:ext cx="4324221" cy="464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9B038B-0FD0-FF33-F6CD-E34B2495DCC6}"/>
              </a:ext>
            </a:extLst>
          </p:cNvPr>
          <p:cNvSpPr txBox="1"/>
          <p:nvPr/>
        </p:nvSpPr>
        <p:spPr>
          <a:xfrm>
            <a:off x="5616213" y="1936283"/>
            <a:ext cx="5356787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CAUSES success?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MPAA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profit history of director/cast</a:t>
            </a:r>
          </a:p>
        </p:txBody>
      </p:sp>
    </p:spTree>
    <p:extLst>
      <p:ext uri="{BB962C8B-B14F-4D97-AF65-F5344CB8AC3E}">
        <p14:creationId xmlns:p14="http://schemas.microsoft.com/office/powerpoint/2010/main" val="415552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C698-5C87-09BF-D0E0-83A657A5E5ED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data resources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CC23B7-17ED-C5A7-6900-11E075B8D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099" y="3015099"/>
            <a:ext cx="2585515" cy="13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rotten-tomatoes-logo - 911MEDIA">
            <a:extLst>
              <a:ext uri="{FF2B5EF4-FFF2-40B4-BE49-F238E27FC236}">
                <a16:creationId xmlns:a16="http://schemas.microsoft.com/office/drawing/2014/main" id="{48BB06AD-DA3A-3D97-5704-4CAA3ADA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439" y="2492667"/>
            <a:ext cx="3131645" cy="234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EDFA8A1-F778-C05B-2BE7-35D8A7532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7374" y="5063068"/>
            <a:ext cx="5427167" cy="7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7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2E206E5-47EE-9CFA-6F94-5DAE7084B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2415" y="1545168"/>
            <a:ext cx="5427167" cy="7664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4A20BC-101D-B2A2-BBCC-257D643EE39D}"/>
              </a:ext>
            </a:extLst>
          </p:cNvPr>
          <p:cNvSpPr txBox="1"/>
          <p:nvPr/>
        </p:nvSpPr>
        <p:spPr>
          <a:xfrm>
            <a:off x="4662175" y="3416300"/>
            <a:ext cx="28676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5,782 records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period: 1915-2020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budgets and grosses</a:t>
            </a:r>
          </a:p>
        </p:txBody>
      </p:sp>
    </p:spTree>
    <p:extLst>
      <p:ext uri="{BB962C8B-B14F-4D97-AF65-F5344CB8AC3E}">
        <p14:creationId xmlns:p14="http://schemas.microsoft.com/office/powerpoint/2010/main" val="418116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4A20BC-101D-B2A2-BBCC-257D643EE39D}"/>
              </a:ext>
            </a:extLst>
          </p:cNvPr>
          <p:cNvSpPr txBox="1"/>
          <p:nvPr/>
        </p:nvSpPr>
        <p:spPr>
          <a:xfrm>
            <a:off x="3586627" y="3540873"/>
            <a:ext cx="50187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17,712 records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period: 1914-2020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runtime, genre, MPAA rating, director</a:t>
            </a:r>
          </a:p>
        </p:txBody>
      </p:sp>
      <p:pic>
        <p:nvPicPr>
          <p:cNvPr id="4" name="Picture 4" descr="rotten-tomatoes-logo - 911MEDIA">
            <a:extLst>
              <a:ext uri="{FF2B5EF4-FFF2-40B4-BE49-F238E27FC236}">
                <a16:creationId xmlns:a16="http://schemas.microsoft.com/office/drawing/2014/main" id="{7474AD39-7F7F-7139-E28B-61A3579E6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396" y="872068"/>
            <a:ext cx="2847208" cy="21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84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4A20BC-101D-B2A2-BBCC-257D643EE39D}"/>
              </a:ext>
            </a:extLst>
          </p:cNvPr>
          <p:cNvSpPr txBox="1"/>
          <p:nvPr/>
        </p:nvSpPr>
        <p:spPr>
          <a:xfrm>
            <a:off x="4087051" y="3649272"/>
            <a:ext cx="40178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146,144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period: 2010-2020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runtime, genre, director, leads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853B60B-3542-56B3-DF12-C9A9DE4E1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642" y="872068"/>
            <a:ext cx="3864714" cy="194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77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B0ECEC3-2BB2-FB61-D0D0-837CB68C4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273300"/>
            <a:ext cx="92456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6C32FB-A39E-1463-843A-27FC14EA7143}"/>
              </a:ext>
            </a:extLst>
          </p:cNvPr>
          <p:cNvSpPr txBox="1"/>
          <p:nvPr/>
        </p:nvSpPr>
        <p:spPr>
          <a:xfrm>
            <a:off x="3778699" y="1079500"/>
            <a:ext cx="46346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4,197 usable records</a:t>
            </a:r>
          </a:p>
        </p:txBody>
      </p:sp>
    </p:spTree>
    <p:extLst>
      <p:ext uri="{BB962C8B-B14F-4D97-AF65-F5344CB8AC3E}">
        <p14:creationId xmlns:p14="http://schemas.microsoft.com/office/powerpoint/2010/main" val="67863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766C-CB4F-D786-0C82-22C10560CDE5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feature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03E3-3D67-9B38-2665-58B44BDBFDE0}"/>
              </a:ext>
            </a:extLst>
          </p:cNvPr>
          <p:cNvSpPr txBox="1">
            <a:spLocks/>
          </p:cNvSpPr>
          <p:nvPr/>
        </p:nvSpPr>
        <p:spPr>
          <a:xfrm>
            <a:off x="3421116" y="2704570"/>
            <a:ext cx="5349767" cy="3318936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(net) profit, ROI</a:t>
            </a:r>
          </a:p>
          <a:p>
            <a:r>
              <a:rPr lang="en-US" dirty="0"/>
              <a:t>adjustment for inflation</a:t>
            </a:r>
          </a:p>
          <a:p>
            <a:r>
              <a:rPr lang="en-US" dirty="0"/>
              <a:t>runtime intervals</a:t>
            </a:r>
          </a:p>
          <a:p>
            <a:r>
              <a:rPr lang="en-US" dirty="0"/>
              <a:t>distinct genres</a:t>
            </a:r>
          </a:p>
          <a:p>
            <a:r>
              <a:rPr lang="en-US" dirty="0"/>
              <a:t>profit history (of directors, of cast) *</a:t>
            </a:r>
          </a:p>
          <a:p>
            <a:pPr marL="0" indent="0">
              <a:buFont typeface="Arial"/>
              <a:buNone/>
            </a:pPr>
            <a:endParaRPr lang="en-US" sz="1800" dirty="0"/>
          </a:p>
          <a:p>
            <a:pPr marL="0" indent="0">
              <a:buFont typeface="Arial"/>
              <a:buNone/>
            </a:pPr>
            <a:r>
              <a:rPr lang="en-US" sz="1800" dirty="0"/>
              <a:t>	* more on that soon</a:t>
            </a:r>
          </a:p>
        </p:txBody>
      </p:sp>
    </p:spTree>
    <p:extLst>
      <p:ext uri="{BB962C8B-B14F-4D97-AF65-F5344CB8AC3E}">
        <p14:creationId xmlns:p14="http://schemas.microsoft.com/office/powerpoint/2010/main" val="2412191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15109</TotalTime>
  <Words>303</Words>
  <Application>Microsoft Macintosh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 to maximize profit</vt:lpstr>
      <vt:lpstr>recommendations to maximize ROI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Better Movies</dc:title>
  <dc:creator>Microsoft Office User</dc:creator>
  <cp:lastModifiedBy>Microsoft Office User</cp:lastModifiedBy>
  <cp:revision>8</cp:revision>
  <dcterms:created xsi:type="dcterms:W3CDTF">2022-11-30T22:12:52Z</dcterms:created>
  <dcterms:modified xsi:type="dcterms:W3CDTF">2023-01-02T18:57:57Z</dcterms:modified>
</cp:coreProperties>
</file>