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1" r:id="rId7"/>
    <p:sldId id="298" r:id="rId8"/>
    <p:sldId id="288" r:id="rId9"/>
    <p:sldId id="287" r:id="rId10"/>
    <p:sldId id="285" r:id="rId11"/>
    <p:sldId id="284" r:id="rId12"/>
    <p:sldId id="286" r:id="rId13"/>
    <p:sldId id="292" r:id="rId14"/>
    <p:sldId id="276" r:id="rId15"/>
    <p:sldId id="291" r:id="rId16"/>
    <p:sldId id="279" r:id="rId17"/>
    <p:sldId id="281" r:id="rId18"/>
    <p:sldId id="28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>
      <p:cViewPr>
        <p:scale>
          <a:sx n="184" d="100"/>
          <a:sy n="184" d="100"/>
        </p:scale>
        <p:origin x="-3440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C543-EDF6-896C-ED04-C4182EE3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en-US" dirty="0"/>
              <a:t>Smart Movies for a Smart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029BD-3A02-E76F-BF7E-BCE9C7AF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Microsoft can make a splash in Hollywood</a:t>
            </a:r>
          </a:p>
        </p:txBody>
      </p:sp>
    </p:spTree>
    <p:extLst>
      <p:ext uri="{BB962C8B-B14F-4D97-AF65-F5344CB8AC3E}">
        <p14:creationId xmlns:p14="http://schemas.microsoft.com/office/powerpoint/2010/main" val="128942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47BE1E-D5CD-C3FE-1533-C8B48C9CBF63}"/>
              </a:ext>
            </a:extLst>
          </p:cNvPr>
          <p:cNvSpPr txBox="1">
            <a:spLocks/>
          </p:cNvSpPr>
          <p:nvPr/>
        </p:nvSpPr>
        <p:spPr>
          <a:xfrm>
            <a:off x="5418668" y="982131"/>
            <a:ext cx="5554132" cy="4893735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5,782 movies</a:t>
            </a:r>
          </a:p>
          <a:p>
            <a:r>
              <a:rPr lang="en-US" dirty="0"/>
              <a:t>grosses</a:t>
            </a:r>
          </a:p>
          <a:p>
            <a:r>
              <a:rPr lang="en-US" dirty="0"/>
              <a:t>budgets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CA283B4-46A6-2E3C-337E-9CA3DAC6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169" y="3147302"/>
            <a:ext cx="3989453" cy="5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47BE1E-D5CD-C3FE-1533-C8B48C9CBF63}"/>
              </a:ext>
            </a:extLst>
          </p:cNvPr>
          <p:cNvSpPr txBox="1">
            <a:spLocks/>
          </p:cNvSpPr>
          <p:nvPr/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3,387 movies</a:t>
            </a:r>
          </a:p>
          <a:p>
            <a:r>
              <a:rPr lang="en-US" dirty="0"/>
              <a:t>grosses (incomplete)</a:t>
            </a:r>
          </a:p>
        </p:txBody>
      </p:sp>
      <p:pic>
        <p:nvPicPr>
          <p:cNvPr id="3" name="Picture 8" descr="Box Office Mojo - Box Office Mojo added a new photo.">
            <a:extLst>
              <a:ext uri="{FF2B5EF4-FFF2-40B4-BE49-F238E27FC236}">
                <a16:creationId xmlns:a16="http://schemas.microsoft.com/office/drawing/2014/main" id="{755E9BCE-3CF9-13A9-F5D6-578CC564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25" y="2314734"/>
            <a:ext cx="2228532" cy="222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47BE1E-D5CD-C3FE-1533-C8B48C9CBF63}"/>
              </a:ext>
            </a:extLst>
          </p:cNvPr>
          <p:cNvSpPr txBox="1">
            <a:spLocks/>
          </p:cNvSpPr>
          <p:nvPr/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1,560 movies</a:t>
            </a:r>
          </a:p>
          <a:p>
            <a:r>
              <a:rPr lang="en-US" dirty="0"/>
              <a:t>54,423 reviews</a:t>
            </a:r>
          </a:p>
          <a:p>
            <a:r>
              <a:rPr lang="en-US" dirty="0"/>
              <a:t>runtimes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no titles!!</a:t>
            </a:r>
          </a:p>
        </p:txBody>
      </p:sp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28E7041C-00A3-FD81-4AD9-F7F7F189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6" y="1998498"/>
            <a:ext cx="3814672" cy="286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A94C3EA-9871-577F-34F4-718A2BC5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99" y="3079531"/>
            <a:ext cx="1931321" cy="97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Movie Database">
            <a:extLst>
              <a:ext uri="{FF2B5EF4-FFF2-40B4-BE49-F238E27FC236}">
                <a16:creationId xmlns:a16="http://schemas.microsoft.com/office/drawing/2014/main" id="{84721D30-0EF4-22BF-1C5E-E65F0937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30" y="2856076"/>
            <a:ext cx="1420867" cy="14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ox Office Mojo - Box Office Mojo added a new photo.">
            <a:extLst>
              <a:ext uri="{FF2B5EF4-FFF2-40B4-BE49-F238E27FC236}">
                <a16:creationId xmlns:a16="http://schemas.microsoft.com/office/drawing/2014/main" id="{0532421A-6EC7-E30E-2D70-E1F6A67A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20" y="4276943"/>
            <a:ext cx="1831536" cy="18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The Numbers - Where Data and Movies Meet">
            <a:extLst>
              <a:ext uri="{FF2B5EF4-FFF2-40B4-BE49-F238E27FC236}">
                <a16:creationId xmlns:a16="http://schemas.microsoft.com/office/drawing/2014/main" id="{9EF1B443-59A0-9D32-8EAB-B08DFD251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22738"/>
            <a:ext cx="2958662" cy="29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BFD8F12-3B7F-8DD1-196C-769FDA4B2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5842" y="4957761"/>
            <a:ext cx="3327400" cy="469900"/>
          </a:xfrm>
          <a:prstGeom prst="rect">
            <a:avLst/>
          </a:prstGeom>
        </p:spPr>
      </p:pic>
      <p:pic>
        <p:nvPicPr>
          <p:cNvPr id="5" name="Picture 4" descr="rotten-tomatoes-logo - 911MEDIA">
            <a:extLst>
              <a:ext uri="{FF2B5EF4-FFF2-40B4-BE49-F238E27FC236}">
                <a16:creationId xmlns:a16="http://schemas.microsoft.com/office/drawing/2014/main" id="{97DD64F3-1BA2-823D-E5D1-3709E5ED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96" y="2866698"/>
            <a:ext cx="2319283" cy="17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D9FD1-0986-93AB-26AC-72FC26C2C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166" y="1037057"/>
            <a:ext cx="1984096" cy="1415322"/>
          </a:xfrm>
          <a:prstGeom prst="rect">
            <a:avLst/>
          </a:prstGeom>
        </p:spPr>
      </p:pic>
      <p:pic>
        <p:nvPicPr>
          <p:cNvPr id="24580" name="Picture 4" descr="Clouded in confusion?: How to choose a marketing automation system |  MyCustomer">
            <a:extLst>
              <a:ext uri="{FF2B5EF4-FFF2-40B4-BE49-F238E27FC236}">
                <a16:creationId xmlns:a16="http://schemas.microsoft.com/office/drawing/2014/main" id="{059EB6AB-7BD3-F3FB-AC62-76A3A012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7" y="799255"/>
            <a:ext cx="3327400" cy="186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oken Piggy Bank and Euro Coins Stock Photo - Image of save, coin:  128602036">
            <a:extLst>
              <a:ext uri="{FF2B5EF4-FFF2-40B4-BE49-F238E27FC236}">
                <a16:creationId xmlns:a16="http://schemas.microsoft.com/office/drawing/2014/main" id="{1F0D8623-F22A-A9A6-44B4-31A80B37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53" y="748867"/>
            <a:ext cx="3022348" cy="201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16EA0-189D-0E6C-A67B-7CFA67A38882}"/>
              </a:ext>
            </a:extLst>
          </p:cNvPr>
          <p:cNvSpPr txBox="1"/>
          <p:nvPr/>
        </p:nvSpPr>
        <p:spPr>
          <a:xfrm>
            <a:off x="3649004" y="3053637"/>
            <a:ext cx="208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146,144 movies</a:t>
            </a:r>
          </a:p>
          <a:p>
            <a:r>
              <a:rPr lang="en-US" dirty="0"/>
              <a:t>runtimes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cast and crew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AB84-B465-07AD-0B09-7AB7FCCEA409}"/>
              </a:ext>
            </a:extLst>
          </p:cNvPr>
          <p:cNvSpPr txBox="1"/>
          <p:nvPr/>
        </p:nvSpPr>
        <p:spPr>
          <a:xfrm>
            <a:off x="6895130" y="3047949"/>
            <a:ext cx="208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5,782 movies</a:t>
            </a:r>
          </a:p>
          <a:p>
            <a:r>
              <a:rPr lang="en-US" dirty="0"/>
              <a:t>grosses</a:t>
            </a:r>
          </a:p>
          <a:p>
            <a:r>
              <a:rPr lang="en-US" dirty="0"/>
              <a:t>budgets</a:t>
            </a:r>
          </a:p>
        </p:txBody>
      </p:sp>
    </p:spTree>
    <p:extLst>
      <p:ext uri="{BB962C8B-B14F-4D97-AF65-F5344CB8AC3E}">
        <p14:creationId xmlns:p14="http://schemas.microsoft.com/office/powerpoint/2010/main" val="19769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9518 2.59259E-6 C -0.13777 2.59259E-6 -0.19024 -0.08542 -0.19024 -0.15486 L -0.19024 -0.30949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1548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25248 2.59259E-6 C -0.36563 2.59259E-6 -0.50495 -0.07385 -0.50495 -0.13357 L -0.50495 -0.26713 " pathEditMode="relative" rAng="0" ptsTypes="AAAA">
                                      <p:cBhvr>
                                        <p:cTn id="4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-133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decel="1000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decel="1000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0056 4.07407E-6 C -0.0082 4.07407E-6 -0.0112 -0.13889 -0.0112 -0.25162 L -0.0112 -0.50301 " pathEditMode="relative" rAng="0" ptsTypes="AAAA">
                                      <p:cBhvr>
                                        <p:cTn id="5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25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decel="1000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decel="1000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8789 2.59259E-6 C 0.12748 2.59259E-6 0.17461 -0.06135 0.17461 -0.11088 L 0.17461 -0.22176 " pathEditMode="relative" rAng="0" ptsTypes="AAAA">
                                      <p:cBhvr>
                                        <p:cTn id="7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1108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2422 4.07407E-6 C -0.03503 4.07407E-6 -0.04831 -0.12408 -0.04831 -0.22454 L -0.04831 -0.44885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63F236-FF07-A62D-7531-A74EAA40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2" y="2700868"/>
            <a:ext cx="5105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471A0B-069A-2B9E-37D3-D04AC741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8" y="2700868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2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CBE1-B161-E80E-6B08-D335B7A3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E0C8-E84A-C9AC-C087-93B2324E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Solution:</a:t>
            </a:r>
          </a:p>
          <a:p>
            <a:pPr marL="0" indent="0" algn="ctr">
              <a:buNone/>
            </a:pPr>
            <a:r>
              <a:rPr lang="en-US" sz="4000" dirty="0"/>
              <a:t>2010-2018</a:t>
            </a:r>
          </a:p>
        </p:txBody>
      </p:sp>
      <p:pic>
        <p:nvPicPr>
          <p:cNvPr id="4" name="Picture 2" descr="Bored Fidget Spinner GIF - Bored Fidget Spinner Boring - Discover &amp; Share  GIFs">
            <a:extLst>
              <a:ext uri="{FF2B5EF4-FFF2-40B4-BE49-F238E27FC236}">
                <a16:creationId xmlns:a16="http://schemas.microsoft.com/office/drawing/2014/main" id="{D41EC5B4-C306-A135-62DA-323E2114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64" y="4023254"/>
            <a:ext cx="1852613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red Fidget Spinner GIF - Bored Fidget Spinner Boring - Discover &amp; Share  GIFs">
            <a:extLst>
              <a:ext uri="{FF2B5EF4-FFF2-40B4-BE49-F238E27FC236}">
                <a16:creationId xmlns:a16="http://schemas.microsoft.com/office/drawing/2014/main" id="{94D69F99-758F-1B4D-BAAF-DA7CBE39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3" y="4023254"/>
            <a:ext cx="1852613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red Fidget Spinner GIF - Bored Fidget Spinner Boring - Discover &amp; Share  GIFs">
            <a:extLst>
              <a:ext uri="{FF2B5EF4-FFF2-40B4-BE49-F238E27FC236}">
                <a16:creationId xmlns:a16="http://schemas.microsoft.com/office/drawing/2014/main" id="{003A9A98-134C-4DB7-740B-9C9BC2FC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92" y="4023255"/>
            <a:ext cx="1852613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C76-E53B-70CD-6167-1970C089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542" y="2556932"/>
            <a:ext cx="410691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duplicates</a:t>
            </a:r>
          </a:p>
          <a:p>
            <a:r>
              <a:rPr lang="en-US" dirty="0"/>
              <a:t>pull years from release dates</a:t>
            </a:r>
          </a:p>
          <a:p>
            <a:r>
              <a:rPr lang="en-US" dirty="0"/>
              <a:t>reformat strings as integers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8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C76-E53B-70CD-6167-1970C089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318" y="2577954"/>
            <a:ext cx="5511363" cy="286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DISMISSED: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title mismatches (“Part II” vs. “Part Two”)</a:t>
            </a:r>
          </a:p>
          <a:p>
            <a:r>
              <a:rPr lang="en-US" dirty="0"/>
              <a:t>missing runtimes (5.4% of usable data)</a:t>
            </a:r>
          </a:p>
          <a:p>
            <a:r>
              <a:rPr lang="en-US" dirty="0"/>
              <a:t>missing genres (1.2% of usable data)</a:t>
            </a:r>
          </a:p>
        </p:txBody>
      </p:sp>
    </p:spTree>
    <p:extLst>
      <p:ext uri="{BB962C8B-B14F-4D97-AF65-F5344CB8AC3E}">
        <p14:creationId xmlns:p14="http://schemas.microsoft.com/office/powerpoint/2010/main" val="10221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C76-E53B-70CD-6167-1970C089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788" y="2556932"/>
            <a:ext cx="3288424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 CREATION: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ROI</a:t>
            </a:r>
          </a:p>
          <a:p>
            <a:r>
              <a:rPr lang="en-US" dirty="0"/>
              <a:t>runtime intervals</a:t>
            </a:r>
          </a:p>
          <a:p>
            <a:r>
              <a:rPr lang="en-US" dirty="0"/>
              <a:t>distinct genres</a:t>
            </a:r>
          </a:p>
          <a:p>
            <a:r>
              <a:rPr lang="en-US" dirty="0"/>
              <a:t>“past profitability”</a:t>
            </a:r>
          </a:p>
          <a:p>
            <a:r>
              <a:rPr lang="en-US" dirty="0"/>
              <a:t>“budget experience”</a:t>
            </a:r>
          </a:p>
        </p:txBody>
      </p:sp>
    </p:spTree>
    <p:extLst>
      <p:ext uri="{BB962C8B-B14F-4D97-AF65-F5344CB8AC3E}">
        <p14:creationId xmlns:p14="http://schemas.microsoft.com/office/powerpoint/2010/main" val="374135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443AC60A-4609-7E90-0061-16584FC2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523068"/>
            <a:ext cx="485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43AA94A-7205-A849-AE8B-4FD9B714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698750"/>
            <a:ext cx="46863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A1F493-A77A-46B9-80F3-A45CC78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752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2320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EAF8-C4BF-B4A5-8DC0-C9CCCEA8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2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Microsoft wishes to make movies and seeks guidance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Movie Film Clap Board, Hollywood Clapper Board Wooden Film Movie Clapboard  Accessory with Black &amp; White, 12&quot;x11&quot; Give Away White Erasable Pen:  Accessories: Amazon.com.au">
            <a:extLst>
              <a:ext uri="{FF2B5EF4-FFF2-40B4-BE49-F238E27FC236}">
                <a16:creationId xmlns:a16="http://schemas.microsoft.com/office/drawing/2014/main" id="{C433FAD6-A143-BC20-07A3-3BD0B1E9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17" y="3079531"/>
            <a:ext cx="2303525" cy="27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New Microsoft Logo - Sign Of The Times">
            <a:extLst>
              <a:ext uri="{FF2B5EF4-FFF2-40B4-BE49-F238E27FC236}">
                <a16:creationId xmlns:a16="http://schemas.microsoft.com/office/drawing/2014/main" id="{8BCE6E82-0DA1-CC5C-49BC-827C8F23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39" y="4393324"/>
            <a:ext cx="2137722" cy="13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7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F493-A77A-46B9-80F3-A45CC78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Evaluation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CEE7C3A-75E9-7A49-BA7B-ACB891EC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2726268"/>
            <a:ext cx="55499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3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F493-A77A-46B9-80F3-A45CC78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Evaluation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A6613F2-BDD1-4341-54EC-0A4AA1C3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650068"/>
            <a:ext cx="4889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F8D500-D4D6-A713-E52E-C27A27F2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006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movie that’s 80-85 minutes long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it in the “horror” and/or “mystery” genre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worry about director experience</a:t>
            </a:r>
          </a:p>
        </p:txBody>
      </p:sp>
    </p:spTree>
    <p:extLst>
      <p:ext uri="{BB962C8B-B14F-4D97-AF65-F5344CB8AC3E}">
        <p14:creationId xmlns:p14="http://schemas.microsoft.com/office/powerpoint/2010/main" val="122899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8E7AF-4F4B-B77A-01AB-385714B5FFD6}"/>
              </a:ext>
            </a:extLst>
          </p:cNvPr>
          <p:cNvSpPr txBox="1"/>
          <p:nvPr/>
        </p:nvSpPr>
        <p:spPr>
          <a:xfrm>
            <a:off x="5467204" y="3228945"/>
            <a:ext cx="12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8D31-18B0-A533-AA44-449745CC6197}"/>
              </a:ext>
            </a:extLst>
          </p:cNvPr>
          <p:cNvSpPr txBox="1"/>
          <p:nvPr/>
        </p:nvSpPr>
        <p:spPr>
          <a:xfrm>
            <a:off x="4707541" y="5433904"/>
            <a:ext cx="277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Aaron Galbraith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www.linkedin.com</a:t>
            </a:r>
            <a:r>
              <a:rPr lang="en-US" sz="1400" dirty="0"/>
              <a:t>/in/</a:t>
            </a:r>
            <a:r>
              <a:rPr lang="en-US" sz="1400" dirty="0" err="1"/>
              <a:t>aarongalbraith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0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EAF8-C4BF-B4A5-8DC0-C9CCCEA8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2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What does it mean to be a “successful” movie? ROI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Brewster's Millions - Progressive Boink">
            <a:extLst>
              <a:ext uri="{FF2B5EF4-FFF2-40B4-BE49-F238E27FC236}">
                <a16:creationId xmlns:a16="http://schemas.microsoft.com/office/drawing/2014/main" id="{91F5EB06-FB2B-D314-AC30-75A01344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21" y="3171713"/>
            <a:ext cx="2704155" cy="27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EAF8-C4BF-B4A5-8DC0-C9CCCEA8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2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What is success attributable to? Genre? Running time? Something else?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E0F67-F489-6387-B5F7-9A3BD34FD7C1}"/>
              </a:ext>
            </a:extLst>
          </p:cNvPr>
          <p:cNvSpPr txBox="1"/>
          <p:nvPr/>
        </p:nvSpPr>
        <p:spPr>
          <a:xfrm>
            <a:off x="7756634" y="3468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4E3B5-A0F9-0450-06D6-3DC6EAF00F6D}"/>
              </a:ext>
            </a:extLst>
          </p:cNvPr>
          <p:cNvSpPr txBox="1"/>
          <p:nvPr/>
        </p:nvSpPr>
        <p:spPr>
          <a:xfrm>
            <a:off x="6096000" y="4897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When Harry Met Sally... movie review (1989) | Roger Ebert">
            <a:extLst>
              <a:ext uri="{FF2B5EF4-FFF2-40B4-BE49-F238E27FC236}">
                <a16:creationId xmlns:a16="http://schemas.microsoft.com/office/drawing/2014/main" id="{C6EAA3B2-63FA-5E83-D837-B63D1094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4" y="3833983"/>
            <a:ext cx="4026282" cy="22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Indiana Jones's artefacts are based on forgeries | art | Agenda |  Phaidon">
            <a:extLst>
              <a:ext uri="{FF2B5EF4-FFF2-40B4-BE49-F238E27FC236}">
                <a16:creationId xmlns:a16="http://schemas.microsoft.com/office/drawing/2014/main" id="{88FD71F6-EF52-C64A-1D81-DFEEEC14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92" y="3778470"/>
            <a:ext cx="4089426" cy="23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rold Lloyd's Sleight of Hand | Vanity Fair">
            <a:extLst>
              <a:ext uri="{FF2B5EF4-FFF2-40B4-BE49-F238E27FC236}">
                <a16:creationId xmlns:a16="http://schemas.microsoft.com/office/drawing/2014/main" id="{4BC2A36C-0195-6F28-0B19-EE76A0E2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8" y="2993811"/>
            <a:ext cx="1794163" cy="31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EAF8-C4BF-B4A5-8DC0-C9CCCEA8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2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Available data comes from a handful of sources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94C3EA-9871-577F-34F4-718A2BC5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99" y="3079531"/>
            <a:ext cx="1931321" cy="97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otten-tomatoes-logo - 911MEDIA">
            <a:extLst>
              <a:ext uri="{FF2B5EF4-FFF2-40B4-BE49-F238E27FC236}">
                <a16:creationId xmlns:a16="http://schemas.microsoft.com/office/drawing/2014/main" id="{E04D6E6E-3379-FADF-4984-CD5D53AC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96" y="2866698"/>
            <a:ext cx="2319283" cy="17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Movie Database">
            <a:extLst>
              <a:ext uri="{FF2B5EF4-FFF2-40B4-BE49-F238E27FC236}">
                <a16:creationId xmlns:a16="http://schemas.microsoft.com/office/drawing/2014/main" id="{84721D30-0EF4-22BF-1C5E-E65F0937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30" y="2856076"/>
            <a:ext cx="1420867" cy="14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ox Office Mojo - Box Office Mojo added a new photo.">
            <a:extLst>
              <a:ext uri="{FF2B5EF4-FFF2-40B4-BE49-F238E27FC236}">
                <a16:creationId xmlns:a16="http://schemas.microsoft.com/office/drawing/2014/main" id="{0532421A-6EC7-E30E-2D70-E1F6A67A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20" y="4276943"/>
            <a:ext cx="1831536" cy="18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The Numbers - Where Data and Movies Meet">
            <a:extLst>
              <a:ext uri="{FF2B5EF4-FFF2-40B4-BE49-F238E27FC236}">
                <a16:creationId xmlns:a16="http://schemas.microsoft.com/office/drawing/2014/main" id="{9EF1B443-59A0-9D32-8EAB-B08DFD251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22738"/>
            <a:ext cx="2958662" cy="29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BFD8F12-3B7F-8DD1-196C-769FDA4B2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842" y="4957761"/>
            <a:ext cx="332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059A3AD-711F-3021-FE7B-C31EC822F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/>
          <a:stretch/>
        </p:blipFill>
        <p:spPr bwMode="auto">
          <a:xfrm>
            <a:off x="3986212" y="2726268"/>
            <a:ext cx="4408487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2B48A9-4092-8885-E3E1-F8275E55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80" y="5144900"/>
            <a:ext cx="668932" cy="3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otten-tomatoes-logo - 911MEDIA">
            <a:extLst>
              <a:ext uri="{FF2B5EF4-FFF2-40B4-BE49-F238E27FC236}">
                <a16:creationId xmlns:a16="http://schemas.microsoft.com/office/drawing/2014/main" id="{5E476E0B-1A57-FBC9-FD6D-9D1761ED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79" y="2726268"/>
            <a:ext cx="816304" cy="6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A1BFA6F-19DD-4EC4-1478-56ED5C821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958" y="4018307"/>
            <a:ext cx="2002254" cy="282761"/>
          </a:xfrm>
          <a:prstGeom prst="rect">
            <a:avLst/>
          </a:prstGeom>
        </p:spPr>
      </p:pic>
      <p:pic>
        <p:nvPicPr>
          <p:cNvPr id="7" name="Picture 6" descr="The Movie Database">
            <a:extLst>
              <a:ext uri="{FF2B5EF4-FFF2-40B4-BE49-F238E27FC236}">
                <a16:creationId xmlns:a16="http://schemas.microsoft.com/office/drawing/2014/main" id="{319DA250-DFDB-95EF-FF53-67DF1B25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04" y="4481368"/>
            <a:ext cx="539808" cy="5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ox Office Mojo - Box Office Mojo added a new photo.">
            <a:extLst>
              <a:ext uri="{FF2B5EF4-FFF2-40B4-BE49-F238E27FC236}">
                <a16:creationId xmlns:a16="http://schemas.microsoft.com/office/drawing/2014/main" id="{35946B16-302A-BC69-D7FE-FD2EB471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282" y="3436133"/>
            <a:ext cx="516930" cy="51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76B8EEB-4E3E-420C-C8F9-F1B82919F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/>
          <a:stretch/>
        </p:blipFill>
        <p:spPr bwMode="auto">
          <a:xfrm>
            <a:off x="7034212" y="1854200"/>
            <a:ext cx="4408487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941BFD-0FF0-7A49-9FC3-A7FD01E6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80" y="4272832"/>
            <a:ext cx="668932" cy="3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rotten-tomatoes-logo - 911MEDIA">
            <a:extLst>
              <a:ext uri="{FF2B5EF4-FFF2-40B4-BE49-F238E27FC236}">
                <a16:creationId xmlns:a16="http://schemas.microsoft.com/office/drawing/2014/main" id="{4E6DDC26-07E8-78B2-6465-21449941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9" y="1854200"/>
            <a:ext cx="816304" cy="6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2DE7D7E-66F5-2EE5-86A9-500AF8357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1958" y="3146239"/>
            <a:ext cx="2002254" cy="282761"/>
          </a:xfrm>
          <a:prstGeom prst="rect">
            <a:avLst/>
          </a:prstGeom>
        </p:spPr>
      </p:pic>
      <p:pic>
        <p:nvPicPr>
          <p:cNvPr id="6" name="Picture 5" descr="The Movie Database">
            <a:extLst>
              <a:ext uri="{FF2B5EF4-FFF2-40B4-BE49-F238E27FC236}">
                <a16:creationId xmlns:a16="http://schemas.microsoft.com/office/drawing/2014/main" id="{18E11559-C4C6-DFC0-18FA-1675CF57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04" y="3609300"/>
            <a:ext cx="539808" cy="5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ox Office Mojo - Box Office Mojo added a new photo.">
            <a:extLst>
              <a:ext uri="{FF2B5EF4-FFF2-40B4-BE49-F238E27FC236}">
                <a16:creationId xmlns:a16="http://schemas.microsoft.com/office/drawing/2014/main" id="{2B6A9F5F-421D-F9BC-B1A3-1B711F7E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82" y="2564065"/>
            <a:ext cx="516930" cy="51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EC6BFFB-2141-2327-C408-0337402CA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96" y="1114425"/>
            <a:ext cx="2680967" cy="135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E5F535-382F-21FC-290A-F7521209997E}"/>
              </a:ext>
            </a:extLst>
          </p:cNvPr>
          <p:cNvSpPr txBox="1">
            <a:spLocks/>
          </p:cNvSpPr>
          <p:nvPr/>
        </p:nvSpPr>
        <p:spPr>
          <a:xfrm>
            <a:off x="1442411" y="3117580"/>
            <a:ext cx="2569494" cy="2164106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146,144 movies</a:t>
            </a:r>
          </a:p>
          <a:p>
            <a:r>
              <a:rPr lang="en-US" dirty="0"/>
              <a:t>runtimes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cast and crew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60D6F-0057-57AC-61A2-ABD82E91F962}"/>
              </a:ext>
            </a:extLst>
          </p:cNvPr>
          <p:cNvSpPr txBox="1"/>
          <p:nvPr/>
        </p:nvSpPr>
        <p:spPr>
          <a:xfrm>
            <a:off x="5899066" y="4272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269A7F-CFE2-A805-BC19-F2E91D524C2C}"/>
              </a:ext>
            </a:extLst>
          </p:cNvPr>
          <p:cNvSpPr txBox="1">
            <a:spLocks/>
          </p:cNvSpPr>
          <p:nvPr/>
        </p:nvSpPr>
        <p:spPr>
          <a:xfrm>
            <a:off x="1442412" y="1331495"/>
            <a:ext cx="2423736" cy="4700337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26,517 movies</a:t>
            </a:r>
          </a:p>
          <a:p>
            <a:r>
              <a:rPr lang="en-US" dirty="0"/>
              <a:t>“popularity”</a:t>
            </a:r>
          </a:p>
        </p:txBody>
      </p:sp>
      <p:pic>
        <p:nvPicPr>
          <p:cNvPr id="12" name="Picture 6" descr="The Movie Database">
            <a:extLst>
              <a:ext uri="{FF2B5EF4-FFF2-40B4-BE49-F238E27FC236}">
                <a16:creationId xmlns:a16="http://schemas.microsoft.com/office/drawing/2014/main" id="{DEBD7E72-C60A-9F7E-08A2-AFD2B7F1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27" y="708373"/>
            <a:ext cx="2164106" cy="21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1C5410-9E12-E8D7-7DD5-E4C3C02F2F8D}"/>
              </a:ext>
            </a:extLst>
          </p:cNvPr>
          <p:cNvSpPr txBox="1"/>
          <p:nvPr/>
        </p:nvSpPr>
        <p:spPr>
          <a:xfrm>
            <a:off x="6008399" y="37266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🚫</a:t>
            </a:r>
          </a:p>
        </p:txBody>
      </p:sp>
      <p:pic>
        <p:nvPicPr>
          <p:cNvPr id="14" name="Picture 4" descr="rotten-tomatoes-logo - 911MEDIA">
            <a:extLst>
              <a:ext uri="{FF2B5EF4-FFF2-40B4-BE49-F238E27FC236}">
                <a16:creationId xmlns:a16="http://schemas.microsoft.com/office/drawing/2014/main" id="{B825B5D1-DDCC-E570-7F01-A0B6BA3B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13" y="708373"/>
            <a:ext cx="2863964" cy="214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DFA513-DA52-04AD-E92E-FFE250AAD280}"/>
              </a:ext>
            </a:extLst>
          </p:cNvPr>
          <p:cNvSpPr txBox="1">
            <a:spLocks/>
          </p:cNvSpPr>
          <p:nvPr/>
        </p:nvSpPr>
        <p:spPr>
          <a:xfrm>
            <a:off x="1418236" y="3146238"/>
            <a:ext cx="2318098" cy="2597337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1,560 movies</a:t>
            </a:r>
          </a:p>
          <a:p>
            <a:r>
              <a:rPr lang="en-US" dirty="0"/>
              <a:t>54,423 reviews</a:t>
            </a:r>
          </a:p>
          <a:p>
            <a:r>
              <a:rPr lang="en-US" dirty="0"/>
              <a:t>runtimes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no titles!!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12406-362E-288C-9ECA-42664BBD331F}"/>
              </a:ext>
            </a:extLst>
          </p:cNvPr>
          <p:cNvSpPr txBox="1"/>
          <p:nvPr/>
        </p:nvSpPr>
        <p:spPr>
          <a:xfrm>
            <a:off x="5968294" y="206292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🚫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7DC680D-C570-2E98-90D6-1501AFA87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371" y="1382681"/>
            <a:ext cx="3989453" cy="56339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56365-ACB1-07AE-5B95-53E88415EE53}"/>
              </a:ext>
            </a:extLst>
          </p:cNvPr>
          <p:cNvSpPr txBox="1">
            <a:spLocks/>
          </p:cNvSpPr>
          <p:nvPr/>
        </p:nvSpPr>
        <p:spPr>
          <a:xfrm>
            <a:off x="1442412" y="1716505"/>
            <a:ext cx="2449206" cy="4433122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5,782 movies</a:t>
            </a:r>
          </a:p>
          <a:p>
            <a:r>
              <a:rPr lang="en-US" dirty="0"/>
              <a:t>grosses</a:t>
            </a:r>
          </a:p>
          <a:p>
            <a:r>
              <a:rPr lang="en-US" dirty="0"/>
              <a:t>budgets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72324-DEC4-9654-ABCD-018918B9D1F3}"/>
              </a:ext>
            </a:extLst>
          </p:cNvPr>
          <p:cNvSpPr txBox="1"/>
          <p:nvPr/>
        </p:nvSpPr>
        <p:spPr>
          <a:xfrm>
            <a:off x="4624240" y="3180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pic>
        <p:nvPicPr>
          <p:cNvPr id="21" name="Picture 8" descr="Box Office Mojo - Box Office Mojo added a new photo.">
            <a:extLst>
              <a:ext uri="{FF2B5EF4-FFF2-40B4-BE49-F238E27FC236}">
                <a16:creationId xmlns:a16="http://schemas.microsoft.com/office/drawing/2014/main" id="{9396D34A-ACAB-D29A-6CFD-26076F4F9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43" y="643947"/>
            <a:ext cx="2228532" cy="222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8451772-D672-3C6C-EF83-8E8688405CE4}"/>
              </a:ext>
            </a:extLst>
          </p:cNvPr>
          <p:cNvSpPr txBox="1">
            <a:spLocks/>
          </p:cNvSpPr>
          <p:nvPr/>
        </p:nvSpPr>
        <p:spPr>
          <a:xfrm>
            <a:off x="1442410" y="1854200"/>
            <a:ext cx="2353940" cy="4025900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3,387 movies</a:t>
            </a:r>
          </a:p>
          <a:p>
            <a:r>
              <a:rPr lang="en-US" dirty="0"/>
              <a:t>grosses (incomplete)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5465C-5A15-F5D7-6EE6-969B3AFD8E58}"/>
              </a:ext>
            </a:extLst>
          </p:cNvPr>
          <p:cNvSpPr txBox="1"/>
          <p:nvPr/>
        </p:nvSpPr>
        <p:spPr>
          <a:xfrm>
            <a:off x="6057194" y="268522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🚫</a:t>
            </a:r>
          </a:p>
        </p:txBody>
      </p:sp>
    </p:spTree>
    <p:extLst>
      <p:ext uri="{BB962C8B-B14F-4D97-AF65-F5344CB8AC3E}">
        <p14:creationId xmlns:p14="http://schemas.microsoft.com/office/powerpoint/2010/main" val="18828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1" grpId="0"/>
      <p:bldP spid="11" grpId="1"/>
      <p:bldP spid="13" grpId="0"/>
      <p:bldP spid="15" grpId="0"/>
      <p:bldP spid="15" grpId="1"/>
      <p:bldP spid="16" grpId="0"/>
      <p:bldP spid="18" grpId="0"/>
      <p:bldP spid="18" grpId="1"/>
      <p:bldP spid="20" grpId="0"/>
      <p:bldP spid="22" grpId="0"/>
      <p:bldP spid="22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47BE1E-D5CD-C3FE-1533-C8B48C9CBF63}"/>
              </a:ext>
            </a:extLst>
          </p:cNvPr>
          <p:cNvSpPr txBox="1">
            <a:spLocks/>
          </p:cNvSpPr>
          <p:nvPr/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146,144 movies</a:t>
            </a:r>
          </a:p>
          <a:p>
            <a:r>
              <a:rPr lang="en-US" dirty="0"/>
              <a:t>runtimes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cast and crew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05203E-F4B5-BECA-8C3D-615F9782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2432269"/>
            <a:ext cx="3952954" cy="199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47BE1E-D5CD-C3FE-1533-C8B48C9CBF63}"/>
              </a:ext>
            </a:extLst>
          </p:cNvPr>
          <p:cNvSpPr txBox="1">
            <a:spLocks/>
          </p:cNvSpPr>
          <p:nvPr/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 anchor="ctr" anchorCtr="0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26,517 movies</a:t>
            </a:r>
          </a:p>
          <a:p>
            <a:r>
              <a:rPr lang="en-US" dirty="0"/>
              <a:t>“popularity”</a:t>
            </a:r>
          </a:p>
        </p:txBody>
      </p:sp>
      <p:pic>
        <p:nvPicPr>
          <p:cNvPr id="4" name="Picture 6" descr="The Movie Database">
            <a:extLst>
              <a:ext uri="{FF2B5EF4-FFF2-40B4-BE49-F238E27FC236}">
                <a16:creationId xmlns:a16="http://schemas.microsoft.com/office/drawing/2014/main" id="{DAA30F4A-776F-697E-7628-3514E92F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65" y="2186479"/>
            <a:ext cx="2485042" cy="24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14165</TotalTime>
  <Words>268</Words>
  <Application>Microsoft Macintosh PowerPoint</Application>
  <PresentationFormat>Widescreen</PresentationFormat>
  <Paragraphs>92</Paragraphs>
  <Slides>23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Smart Movies for a Smart Company</vt:lpstr>
      <vt:lpstr>Business Understanding</vt:lpstr>
      <vt:lpstr>Business Understanding</vt:lpstr>
      <vt:lpstr>Business Understanding</vt:lpstr>
      <vt:lpstr>Data Understanding</vt:lpstr>
      <vt:lpstr>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Understanding</vt:lpstr>
      <vt:lpstr>Data Understanding</vt:lpstr>
      <vt:lpstr>Data Preparation</vt:lpstr>
      <vt:lpstr>Data Preparation</vt:lpstr>
      <vt:lpstr>Data Preparation</vt:lpstr>
      <vt:lpstr>Modeling &amp; Evaluation</vt:lpstr>
      <vt:lpstr>Modeling &amp; Evaluation</vt:lpstr>
      <vt:lpstr>Modeling &amp; Evaluation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Movies</dc:title>
  <dc:creator>Microsoft Office User</dc:creator>
  <cp:lastModifiedBy>Microsoft Office User</cp:lastModifiedBy>
  <cp:revision>5</cp:revision>
  <dcterms:created xsi:type="dcterms:W3CDTF">2022-11-30T22:12:52Z</dcterms:created>
  <dcterms:modified xsi:type="dcterms:W3CDTF">2022-12-18T02:21:50Z</dcterms:modified>
</cp:coreProperties>
</file>