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73" r:id="rId8"/>
    <p:sldId id="260" r:id="rId9"/>
    <p:sldId id="265" r:id="rId10"/>
    <p:sldId id="261" r:id="rId11"/>
    <p:sldId id="266" r:id="rId12"/>
    <p:sldId id="262" r:id="rId13"/>
    <p:sldId id="267" r:id="rId14"/>
    <p:sldId id="268" r:id="rId15"/>
    <p:sldId id="272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>
      <p:cViewPr>
        <p:scale>
          <a:sx n="100" d="100"/>
          <a:sy n="100" d="100"/>
        </p:scale>
        <p:origin x="10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Appraising Homes in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King County, Washington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Hazel Paisley Appraisal Corporation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1582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$529 </a:t>
            </a:r>
            <a:r>
              <a:rPr lang="en-US" sz="2800" i="1" u="sng" dirty="0">
                <a:latin typeface="Eurostile" panose="020B0504020202050204" pitchFamily="34" charset="77"/>
              </a:rPr>
              <a:t>per square foot</a:t>
            </a:r>
            <a:r>
              <a:rPr lang="en-US" sz="2800" dirty="0">
                <a:latin typeface="Eurostile" panose="020B0504020202050204" pitchFamily="34" charset="77"/>
              </a:rPr>
              <a:t> 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2,000 ft</a:t>
            </a:r>
            <a:r>
              <a:rPr lang="en-US" sz="2800" baseline="30000" dirty="0">
                <a:latin typeface="Eurostile" panose="020B0504020202050204" pitchFamily="34" charset="77"/>
              </a:rPr>
              <a:t>2</a:t>
            </a:r>
            <a:endParaRPr lang="en-US" sz="2800" dirty="0">
              <a:latin typeface="Eurostile" panose="020B050402020205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002EB-3512-D9E1-94C7-19691A06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living area:          2,300</a:t>
            </a:r>
          </a:p>
          <a:p>
            <a:pPr algn="r"/>
            <a:r>
              <a:rPr lang="en-US" sz="2400" dirty="0"/>
              <a:t>benchmark: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</a:t>
            </a:r>
            <a:r>
              <a:rPr lang="en-US" sz="2400" u="sng" dirty="0"/>
              <a:t>x $529</a:t>
            </a:r>
          </a:p>
          <a:p>
            <a:pPr algn="r"/>
            <a:r>
              <a:rPr lang="en-US" sz="2400" dirty="0"/>
              <a:t>waterfront premium:    $158,700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$806,800</a:t>
            </a:r>
          </a:p>
          <a:p>
            <a:pPr algn="r"/>
            <a:r>
              <a:rPr lang="en-US" sz="2400" dirty="0"/>
              <a:t>waterfront premium: +</a:t>
            </a:r>
            <a:r>
              <a:rPr lang="en-US" sz="2400" u="sng" dirty="0"/>
              <a:t> $158,700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</a:t>
            </a:r>
            <a:r>
              <a:rPr lang="en-US" sz="2400" b="1" dirty="0"/>
              <a:t>$965,500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301903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$529</a:t>
            </a:r>
          </a:p>
        </p:txBody>
      </p:sp>
    </p:spTree>
    <p:extLst>
      <p:ext uri="{BB962C8B-B14F-4D97-AF65-F5344CB8AC3E}">
        <p14:creationId xmlns:p14="http://schemas.microsoft.com/office/powerpoint/2010/main" val="20971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Level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419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$50,000 per zip code level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000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+$350k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59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urostile" panose="020B0504020202050204" pitchFamily="34" charset="77"/>
              </a:rPr>
              <a:t>Price estimate increases (decreases)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$61 </a:t>
            </a:r>
            <a:r>
              <a:rPr lang="en-US" sz="2400" i="1" dirty="0">
                <a:latin typeface="Eurostile" panose="020B0504020202050204" pitchFamily="34" charset="77"/>
              </a:rPr>
              <a:t>per zip code level, per square foot,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above (below) 2,000 ft</a:t>
            </a:r>
            <a:r>
              <a:rPr lang="en-US" sz="2400" baseline="30000" dirty="0">
                <a:latin typeface="Eurostile" panose="020B0504020202050204" pitchFamily="34" charset="77"/>
              </a:rPr>
              <a:t>2</a:t>
            </a:r>
            <a:endParaRPr lang="en-US" sz="2400" dirty="0">
              <a:latin typeface="Eurostile" panose="020B0504020202050204" pitchFamily="34" charset="7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8798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+$427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7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zip code level:                 5</a:t>
            </a:r>
          </a:p>
          <a:p>
            <a:pPr algn="r"/>
            <a:r>
              <a:rPr lang="en-US" sz="2400" dirty="0"/>
              <a:t>level multiplier:    x</a:t>
            </a:r>
            <a:r>
              <a:rPr lang="en-US" sz="2400" u="sng" dirty="0"/>
              <a:t> $50,000</a:t>
            </a:r>
          </a:p>
          <a:p>
            <a:pPr algn="r"/>
            <a:r>
              <a:rPr lang="en-US" sz="2400" dirty="0"/>
              <a:t>level premium:     $250,000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living area:           2,300</a:t>
            </a:r>
          </a:p>
          <a:p>
            <a:pPr algn="r"/>
            <a:r>
              <a:rPr lang="en-US" sz="2400" dirty="0"/>
              <a:t>benchmark: 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area multiplier:      </a:t>
            </a:r>
            <a:r>
              <a:rPr lang="en-US" sz="2400" u="sng" dirty="0"/>
              <a:t>x 5 x $61</a:t>
            </a:r>
          </a:p>
          <a:p>
            <a:pPr algn="r"/>
            <a:r>
              <a:rPr lang="en-US" sz="2400" dirty="0"/>
              <a:t>area: premium:        $91,500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$806,800</a:t>
            </a:r>
          </a:p>
          <a:p>
            <a:pPr algn="r"/>
            <a:r>
              <a:rPr lang="en-US" sz="2400" dirty="0"/>
              <a:t>level premium:  + $250,000</a:t>
            </a:r>
          </a:p>
          <a:p>
            <a:pPr algn="r"/>
            <a:r>
              <a:rPr lang="en-US" sz="2400" dirty="0"/>
              <a:t>area premium:  </a:t>
            </a:r>
            <a:r>
              <a:rPr lang="en-US" sz="2400" u="sng" dirty="0"/>
              <a:t>+   $91,500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</a:t>
            </a:r>
            <a:r>
              <a:rPr lang="en-US" sz="2400" b="1" dirty="0"/>
              <a:t>$1,148,300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459593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Level multiplier: $50,000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B6A60-8005-69DC-E7C9-EB360B9BCB93}"/>
              </a:ext>
            </a:extLst>
          </p:cNvPr>
          <p:cNvSpPr txBox="1"/>
          <p:nvPr/>
        </p:nvSpPr>
        <p:spPr>
          <a:xfrm>
            <a:off x="913917" y="5356204"/>
            <a:ext cx="561544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multiplier: $61 (per level)</a:t>
            </a:r>
          </a:p>
        </p:txBody>
      </p:sp>
    </p:spTree>
    <p:extLst>
      <p:ext uri="{BB962C8B-B14F-4D97-AF65-F5344CB8AC3E}">
        <p14:creationId xmlns:p14="http://schemas.microsoft.com/office/powerpoint/2010/main" val="5127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2151727"/>
            <a:ext cx="904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Limitations: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mean absolute error ~ $225,000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best performance between +/- 2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88111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2151727"/>
            <a:ext cx="904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Recommendations: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this model cautiously to educate yourselves about broader trends in the Seattle metro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commission further study to revise this model into more nuanced versions applicable to different sub-regions, i.e. generate different models for each zip code level</a:t>
            </a:r>
          </a:p>
        </p:txBody>
      </p:sp>
    </p:spTree>
    <p:extLst>
      <p:ext uri="{BB962C8B-B14F-4D97-AF65-F5344CB8AC3E}">
        <p14:creationId xmlns:p14="http://schemas.microsoft.com/office/powerpoint/2010/main" val="16741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8344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3530600" y="2397948"/>
            <a:ext cx="513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Project Goal:</a:t>
            </a:r>
          </a:p>
          <a:p>
            <a:endParaRPr lang="en-US" sz="3200" dirty="0"/>
          </a:p>
          <a:p>
            <a:r>
              <a:rPr lang="en-US" sz="3200" dirty="0"/>
              <a:t>a fast and reliable formula for home appraisal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16100" y="2151727"/>
            <a:ext cx="855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The Data: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roughly 30,000 home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June 10, 2021 — June 10,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King County, Washington, (the Seattle metro area)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7465B-D6FE-CB48-F4D9-FB43751B5D8B}"/>
              </a:ext>
            </a:extLst>
          </p:cNvPr>
          <p:cNvSpPr txBox="1"/>
          <p:nvPr/>
        </p:nvSpPr>
        <p:spPr>
          <a:xfrm>
            <a:off x="863599" y="914400"/>
            <a:ext cx="1046480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Which features contribute most to a fair market 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value appraisal of a home in the Seattle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6C0C6-4F73-A582-98DA-67DE54E08824}"/>
              </a:ext>
            </a:extLst>
          </p:cNvPr>
          <p:cNvSpPr txBox="1"/>
          <p:nvPr/>
        </p:nvSpPr>
        <p:spPr>
          <a:xfrm>
            <a:off x="2827337" y="2773501"/>
            <a:ext cx="6537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median neighborhood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living area</a:t>
            </a:r>
            <a:r>
              <a:rPr lang="en-US" sz="4000" dirty="0">
                <a:latin typeface="Eurostile" panose="020B0504020202050204" pitchFamily="34" charset="77"/>
              </a:rPr>
              <a:t> (in square feet)</a:t>
            </a:r>
            <a:endParaRPr lang="en-US" sz="4000" b="1" dirty="0">
              <a:latin typeface="Eurostile" panose="020B050402020205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waterfront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sewer system</a:t>
            </a:r>
          </a:p>
        </p:txBody>
      </p:sp>
    </p:spTree>
    <p:extLst>
      <p:ext uri="{BB962C8B-B14F-4D97-AF65-F5344CB8AC3E}">
        <p14:creationId xmlns:p14="http://schemas.microsoft.com/office/powerpoint/2010/main" val="29928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2F0A3-D308-5793-DB0D-CDADA33858A2}"/>
              </a:ext>
            </a:extLst>
          </p:cNvPr>
          <p:cNvSpPr txBox="1"/>
          <p:nvPr/>
        </p:nvSpPr>
        <p:spPr>
          <a:xfrm>
            <a:off x="2726328" y="914400"/>
            <a:ext cx="6739345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Baseline home price for our model: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$806,800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7E0E-5F1B-EC2F-367E-19FD496CE712}"/>
              </a:ext>
            </a:extLst>
          </p:cNvPr>
          <p:cNvSpPr txBox="1"/>
          <p:nvPr/>
        </p:nvSpPr>
        <p:spPr>
          <a:xfrm>
            <a:off x="1688382" y="2015260"/>
            <a:ext cx="2787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view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none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AB456-B5C1-83B1-4A51-5AA34604E069}"/>
              </a:ext>
            </a:extLst>
          </p:cNvPr>
          <p:cNvSpPr txBox="1"/>
          <p:nvPr/>
        </p:nvSpPr>
        <p:spPr>
          <a:xfrm>
            <a:off x="1688382" y="2033384"/>
            <a:ext cx="36199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waterfront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A1150-9F09-A959-1981-B3FE340995C7}"/>
              </a:ext>
            </a:extLst>
          </p:cNvPr>
          <p:cNvSpPr txBox="1"/>
          <p:nvPr/>
        </p:nvSpPr>
        <p:spPr>
          <a:xfrm>
            <a:off x="1688382" y="2052365"/>
            <a:ext cx="855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zip code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lowest level (more details soon)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074C-F054-6001-E117-E656748616AD}"/>
              </a:ext>
            </a:extLst>
          </p:cNvPr>
          <p:cNvSpPr txBox="1"/>
          <p:nvPr/>
        </p:nvSpPr>
        <p:spPr>
          <a:xfrm>
            <a:off x="1688382" y="1863879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living area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2,000 ft</a:t>
            </a:r>
            <a:r>
              <a:rPr lang="en-US" sz="3600" baseline="30000" dirty="0">
                <a:latin typeface="Eurostile" panose="020B0504020202050204" pitchFamily="34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2C524-C70F-37E8-82B1-5AC15AD2D69F}"/>
              </a:ext>
            </a:extLst>
          </p:cNvPr>
          <p:cNvSpPr txBox="1"/>
          <p:nvPr/>
        </p:nvSpPr>
        <p:spPr>
          <a:xfrm>
            <a:off x="1688382" y="2269258"/>
            <a:ext cx="88152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Eurostile" panose="020B0504020202050204" pitchFamily="34" charset="77"/>
              </a:rPr>
              <a:t>This baseline assumes …</a:t>
            </a:r>
          </a:p>
          <a:p>
            <a:endParaRPr lang="en-US" sz="10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median neighborhood price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$1,000,000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05AF6-1AAC-3390-7438-A524560C573A}"/>
              </a:ext>
            </a:extLst>
          </p:cNvPr>
          <p:cNvSpPr txBox="1"/>
          <p:nvPr/>
        </p:nvSpPr>
        <p:spPr>
          <a:xfrm>
            <a:off x="1696648" y="2497860"/>
            <a:ext cx="4854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sewer system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public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17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4" grpId="0"/>
      <p:bldP spid="13" grpId="0"/>
      <p:bldP spid="12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46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Private Sewer Systems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DBCF37-1C5C-E047-97B9-16F19BDB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6EE83-A279-0AA8-E76B-BA7893D1D8AE}"/>
              </a:ext>
            </a:extLst>
          </p:cNvPr>
          <p:cNvSpPr txBox="1"/>
          <p:nvPr/>
        </p:nvSpPr>
        <p:spPr>
          <a:xfrm>
            <a:off x="913917" y="4048684"/>
            <a:ext cx="49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decreases by $68,500 for properties that use private sewer systems.</a:t>
            </a:r>
          </a:p>
        </p:txBody>
      </p:sp>
    </p:spTree>
    <p:extLst>
      <p:ext uri="{BB962C8B-B14F-4D97-AF65-F5344CB8AC3E}">
        <p14:creationId xmlns:p14="http://schemas.microsoft.com/office/powerpoint/2010/main" val="2642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95B60-5BD1-E919-DB85-2B2B35172CC9}"/>
              </a:ext>
            </a:extLst>
          </p:cNvPr>
          <p:cNvGraphicFramePr>
            <a:graphicFrameLocks noGrp="1"/>
          </p:cNvGraphicFramePr>
          <p:nvPr/>
        </p:nvGraphicFramePr>
        <p:xfrm>
          <a:off x="913918" y="3804920"/>
          <a:ext cx="3657600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76118">
                  <a:extLst>
                    <a:ext uri="{9D8B030D-6E8A-4147-A177-3AD203B41FA5}">
                      <a16:colId xmlns:a16="http://schemas.microsoft.com/office/drawing/2014/main" val="2735926611"/>
                    </a:ext>
                  </a:extLst>
                </a:gridCol>
                <a:gridCol w="1881482">
                  <a:extLst>
                    <a:ext uri="{9D8B030D-6E8A-4147-A177-3AD203B41FA5}">
                      <a16:colId xmlns:a16="http://schemas.microsoft.com/office/drawing/2014/main" val="157697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“None”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“Fair”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$115,000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“Good”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$230,000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“Excellent”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$345,000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0822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48DD577-A1F4-623D-DA46-6F0D9600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2705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286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45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63 cents for every dollar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a neighborhood median price of $1,000,000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 Median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DFB3E-8A8B-8538-8A46-FFC94B0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7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6858000" y="529679"/>
            <a:ext cx="478899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neighborhood mean:     $1,050,000</a:t>
            </a:r>
          </a:p>
          <a:p>
            <a:pPr algn="r"/>
            <a:r>
              <a:rPr lang="en-US" sz="2400" dirty="0"/>
              <a:t>benchmark:  </a:t>
            </a:r>
            <a:r>
              <a:rPr lang="en-US" sz="2400" u="sng" dirty="0"/>
              <a:t>– $1,000,000</a:t>
            </a:r>
          </a:p>
          <a:p>
            <a:pPr algn="r"/>
            <a:r>
              <a:rPr lang="en-US" sz="2400" dirty="0"/>
              <a:t>difference:          $50,000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    </a:t>
            </a:r>
            <a:r>
              <a:rPr lang="en-US" sz="2400" u="sng" dirty="0"/>
              <a:t>x 0.63</a:t>
            </a:r>
          </a:p>
          <a:p>
            <a:pPr algn="r"/>
            <a:r>
              <a:rPr lang="en-US" sz="2400" dirty="0"/>
              <a:t>neighborhood premium:         $31,500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  $806,800</a:t>
            </a:r>
          </a:p>
          <a:p>
            <a:pPr algn="r"/>
            <a:r>
              <a:rPr lang="en-US" sz="2400" dirty="0"/>
              <a:t>neighborhood premium:      +</a:t>
            </a:r>
            <a:r>
              <a:rPr lang="en-US" sz="2400" u="sng" dirty="0"/>
              <a:t> $31,500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   </a:t>
            </a:r>
            <a:r>
              <a:rPr lang="en-US" sz="2400" b="1" dirty="0"/>
              <a:t>$838,300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50597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Neighborhood benchmark: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$1,000,000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5034772"/>
            <a:ext cx="291323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0.63</a:t>
            </a:r>
          </a:p>
        </p:txBody>
      </p:sp>
    </p:spTree>
    <p:extLst>
      <p:ext uri="{BB962C8B-B14F-4D97-AF65-F5344CB8AC3E}">
        <p14:creationId xmlns:p14="http://schemas.microsoft.com/office/powerpoint/2010/main" val="22480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624</Words>
  <Application>Microsoft Macintosh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Eurostile</vt:lpstr>
      <vt:lpstr>Garamond</vt:lpstr>
      <vt:lpstr>Office Theme</vt:lpstr>
      <vt:lpstr>Appraising Homes in King County, Washington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2</cp:revision>
  <dcterms:created xsi:type="dcterms:W3CDTF">2023-03-03T16:30:25Z</dcterms:created>
  <dcterms:modified xsi:type="dcterms:W3CDTF">2023-03-06T21:55:14Z</dcterms:modified>
</cp:coreProperties>
</file>