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59" r:id="rId7"/>
    <p:sldId id="273" r:id="rId8"/>
    <p:sldId id="260" r:id="rId9"/>
    <p:sldId id="265" r:id="rId10"/>
    <p:sldId id="261" r:id="rId11"/>
    <p:sldId id="266" r:id="rId12"/>
    <p:sldId id="262" r:id="rId13"/>
    <p:sldId id="267" r:id="rId14"/>
    <p:sldId id="268" r:id="rId15"/>
    <p:sldId id="272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A2A-FDB4-A9EF-AC14-A507216D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465C-7471-9DA3-C811-2BDF57CB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4D11-8845-FEAC-B894-532DDD5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BBF8-9A7B-D9D5-92EE-9E9DBBB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E3E5-00D0-5B92-EF64-DD55C10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9EB5-B1D7-B517-7A79-D5433AC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7DB5-5E43-6AD9-8BEA-F2114DD1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E50E-AA8A-7B23-4929-41867B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1656-29B9-AA8C-4A85-CEB8652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3E58-378B-6CCB-381B-F1D44B4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AB61-0F4B-6ECE-DF58-392C73A0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1791-56E3-B733-0FD0-E184DF4D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9A39-41C0-7472-B887-7325032B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F20A-FDB5-5681-C3C9-CE3D0BE0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E956-A0E6-9383-0BDB-6026695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00-FCD6-C1D6-7904-C8E7D15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D675-1DD8-E980-F507-C9834FA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D8CD-C7DD-0BD0-DC5E-076C021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7054-5410-9CDA-AD4B-1B598F1B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FAE-6591-A908-CB8B-A71BFDA4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9B08-08AA-086B-203F-E3B3615A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6531-AC99-4129-F25E-EAABFD6F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78EB-6DB4-326E-DA24-4FD10DD8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085A-07E4-AF67-E9E3-46ECB4C9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9630-552A-ECBF-4AC8-B2B07B81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8DF-D89E-8D31-E6BF-41F770F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DB1A-B734-A871-A353-8F34CBE6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AA1E-76AB-01E2-EE6A-0D20515A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145D-4F74-B3B2-DBD8-3F7E2C3A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46AF-6B67-CA93-24B6-64B38BA2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CB38-4565-495C-94B7-A50E5B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6EF4-BFFD-B23B-8E67-B00A52A7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4A9A-C20E-B396-5BEA-C8DE7F9B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F2F-3FFE-B39E-F3A1-EEC9482C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1627-237B-D9B2-A5E3-45ECCCF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6E0C-EB24-F5BF-BBF8-FA625D4A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9AD5-08B5-AC66-0FAD-4D5D5A8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88D1-D2D6-B5DC-7ACD-472B092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61F68-75CA-C932-DB14-03BEB2D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AAE-FFE4-744A-753D-4B5EF79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C607-71B0-3F78-F941-D6A2ED6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3A94-F335-3D45-9B1A-D71DADA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935A-AD8E-F762-9BDD-72089435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F46D-FDD6-E771-02CF-56D0E38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4FAE-46F1-BD54-46E0-3703D9C4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2014-5685-FF6B-FC10-9C96F1C5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39F-AF13-7B97-E4FE-FF747FB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CF8A-64F5-6696-DF1C-E57FD375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8111-07E6-BDB6-0AA3-E1744DA0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4E82-25B0-FF92-BC79-B25EF91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3C3F-32AD-73B8-C627-D1DAB568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5EBB-7BD8-DE85-3EE3-E611182E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BC81-A3F7-EA68-B76C-575E2C30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6B3B-945F-A815-C22D-053F422F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1508-6708-2A86-DF78-761E177C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5D39-B8D9-22A0-1B1F-B3DDEFB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5D80-A435-41EF-692C-B9EE64A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38BB-63F3-7742-9F14-320FC9D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CDAE9-F8A0-AB53-EC43-45A2E585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4CF3-F5B2-72D4-B435-95D27DA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B8E3-0998-C5E2-0E47-DB04C6A6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5BA-8258-F04B-A9F9-A0A0A2B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12AA-0630-46AE-AE1A-95D5EA050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Predicting Pump Failure in Tanzanian Water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89F2-7A20-04B8-05CB-BAFB61E7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037"/>
            <a:ext cx="9144000" cy="817562"/>
          </a:xfrm>
        </p:spPr>
        <p:txBody>
          <a:bodyPr/>
          <a:lstStyle/>
          <a:p>
            <a:r>
              <a:rPr lang="en-US" b="1" dirty="0">
                <a:latin typeface="Eurostile" panose="020B0504020202050204" pitchFamily="34" charset="77"/>
              </a:rPr>
              <a:t>A project for The Government of Tanzania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</p:spTree>
    <p:extLst>
      <p:ext uri="{BB962C8B-B14F-4D97-AF65-F5344CB8AC3E}">
        <p14:creationId xmlns:p14="http://schemas.microsoft.com/office/powerpoint/2010/main" val="41315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4836084"/>
            <a:ext cx="91582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 (decreases) $529 </a:t>
            </a:r>
            <a:r>
              <a:rPr lang="en-US" sz="2800" i="1" u="sng" dirty="0">
                <a:latin typeface="Eurostile" panose="020B0504020202050204" pitchFamily="34" charset="77"/>
              </a:rPr>
              <a:t>per square foot</a:t>
            </a:r>
            <a:r>
              <a:rPr lang="en-US" sz="2800" dirty="0">
                <a:latin typeface="Eurostile" panose="020B0504020202050204" pitchFamily="34" charset="77"/>
              </a:rPr>
              <a:t> 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above (below) 2,000 ft</a:t>
            </a:r>
            <a:r>
              <a:rPr lang="en-US" sz="2800" baseline="30000" dirty="0">
                <a:latin typeface="Eurostile" panose="020B0504020202050204" pitchFamily="34" charset="77"/>
              </a:rPr>
              <a:t>2</a:t>
            </a:r>
            <a:endParaRPr lang="en-US" sz="2800" dirty="0">
              <a:latin typeface="Eurostile" panose="020B050402020205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Waterfront</a:t>
            </a:r>
          </a:p>
          <a:p>
            <a:r>
              <a:rPr lang="en-US" sz="6000" b="1" dirty="0"/>
              <a:t>Area Premium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F002EB-3512-D9E1-94C7-19691A065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62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3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Waterfront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7086600" y="529679"/>
            <a:ext cx="456039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living area:          2,300</a:t>
            </a:r>
          </a:p>
          <a:p>
            <a:pPr algn="r"/>
            <a:r>
              <a:rPr lang="en-US" sz="2400" dirty="0"/>
              <a:t>benchmark:       </a:t>
            </a:r>
            <a:r>
              <a:rPr lang="en-US" sz="2400" u="sng" dirty="0"/>
              <a:t>– 2,000</a:t>
            </a:r>
          </a:p>
          <a:p>
            <a:pPr algn="r"/>
            <a:r>
              <a:rPr lang="en-US" sz="2400" dirty="0"/>
              <a:t>difference:             300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multiplier:        </a:t>
            </a:r>
            <a:r>
              <a:rPr lang="en-US" sz="2400" u="sng" dirty="0"/>
              <a:t>x $529</a:t>
            </a:r>
          </a:p>
          <a:p>
            <a:pPr algn="r"/>
            <a:r>
              <a:rPr lang="en-US" sz="2400" dirty="0"/>
              <a:t>waterfront premium:    $158,700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$806,800</a:t>
            </a:r>
          </a:p>
          <a:p>
            <a:pPr algn="r"/>
            <a:r>
              <a:rPr lang="en-US" sz="2400" dirty="0"/>
              <a:t>waterfront premium: +</a:t>
            </a:r>
            <a:r>
              <a:rPr lang="en-US" sz="2400" u="sng" dirty="0"/>
              <a:t> $158,700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 </a:t>
            </a:r>
            <a:r>
              <a:rPr lang="en-US" sz="2400" b="1" dirty="0"/>
              <a:t>$965,500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486458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benchmark: 2,000 ft</a:t>
            </a:r>
            <a:r>
              <a:rPr lang="en-US" sz="3600" baseline="30000" dirty="0">
                <a:latin typeface="Garamond" panose="02020404030301010803" pitchFamily="18" charset="0"/>
              </a:rPr>
              <a:t>2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4480774"/>
            <a:ext cx="301903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Multiplier: $529</a:t>
            </a:r>
          </a:p>
        </p:txBody>
      </p:sp>
    </p:spTree>
    <p:extLst>
      <p:ext uri="{BB962C8B-B14F-4D97-AF65-F5344CB8AC3E}">
        <p14:creationId xmlns:p14="http://schemas.microsoft.com/office/powerpoint/2010/main" val="209716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18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Level Premium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FD3A99-9CEA-F5D2-BBB6-DA896012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2369" r="13901" b="7488"/>
          <a:stretch/>
        </p:blipFill>
        <p:spPr bwMode="auto">
          <a:xfrm>
            <a:off x="6324600" y="536933"/>
            <a:ext cx="5310188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3718484"/>
            <a:ext cx="4193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$50,000 per zip code level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06343BD-E6EB-FCD8-D43D-99CE4EF003FA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7" t="12668" r="5563" b="7269"/>
          <a:stretch/>
        </p:blipFill>
        <p:spPr bwMode="auto">
          <a:xfrm rot="5400000">
            <a:off x="5968998" y="2019302"/>
            <a:ext cx="253999" cy="80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F92F2-1A0C-E7CF-CBB7-2F8FB319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28000"/>
              </p:ext>
            </p:extLst>
          </p:nvPr>
        </p:nvGraphicFramePr>
        <p:xfrm>
          <a:off x="2032000" y="55583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930804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174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431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8205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2503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7352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3374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5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3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5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6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7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+$350k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39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18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Area Premium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FD3A99-9CEA-F5D2-BBB6-DA896012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2369" r="13901" b="7488"/>
          <a:stretch/>
        </p:blipFill>
        <p:spPr bwMode="auto">
          <a:xfrm>
            <a:off x="6324600" y="536933"/>
            <a:ext cx="5310188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3718484"/>
            <a:ext cx="5997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urostile" panose="020B0504020202050204" pitchFamily="34" charset="77"/>
              </a:rPr>
              <a:t>Price estimate increases (decreases)</a:t>
            </a:r>
          </a:p>
          <a:p>
            <a:r>
              <a:rPr lang="en-US" sz="2400" dirty="0">
                <a:latin typeface="Eurostile" panose="020B0504020202050204" pitchFamily="34" charset="77"/>
              </a:rPr>
              <a:t>$61 </a:t>
            </a:r>
            <a:r>
              <a:rPr lang="en-US" sz="2400" i="1" dirty="0">
                <a:latin typeface="Eurostile" panose="020B0504020202050204" pitchFamily="34" charset="77"/>
              </a:rPr>
              <a:t>per zip code level, per square foot,</a:t>
            </a:r>
          </a:p>
          <a:p>
            <a:r>
              <a:rPr lang="en-US" sz="2400" dirty="0">
                <a:latin typeface="Eurostile" panose="020B0504020202050204" pitchFamily="34" charset="77"/>
              </a:rPr>
              <a:t>above (below) 2,000 ft</a:t>
            </a:r>
            <a:r>
              <a:rPr lang="en-US" sz="2400" baseline="30000" dirty="0">
                <a:latin typeface="Eurostile" panose="020B0504020202050204" pitchFamily="34" charset="77"/>
              </a:rPr>
              <a:t>2</a:t>
            </a:r>
            <a:endParaRPr lang="en-US" sz="2400" dirty="0">
              <a:latin typeface="Eurostile" panose="020B0504020202050204" pitchFamily="34" charset="77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06343BD-E6EB-FCD8-D43D-99CE4EF003FA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7" t="12668" r="5563" b="7269"/>
          <a:stretch/>
        </p:blipFill>
        <p:spPr bwMode="auto">
          <a:xfrm rot="5400000">
            <a:off x="5968998" y="2019302"/>
            <a:ext cx="253999" cy="80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F92F2-1A0C-E7CF-CBB7-2F8FB319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18798"/>
              </p:ext>
            </p:extLst>
          </p:nvPr>
        </p:nvGraphicFramePr>
        <p:xfrm>
          <a:off x="2032000" y="55583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930804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174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431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8205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2503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7352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3374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5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+$61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3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5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6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7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+$427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7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7086600" y="529679"/>
            <a:ext cx="4560396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/>
              <a:t>zip code level:                 5</a:t>
            </a:r>
          </a:p>
          <a:p>
            <a:pPr algn="r"/>
            <a:r>
              <a:rPr lang="en-US" sz="2400" dirty="0"/>
              <a:t>level multiplier:    x</a:t>
            </a:r>
            <a:r>
              <a:rPr lang="en-US" sz="2400" u="sng" dirty="0"/>
              <a:t> $50,000</a:t>
            </a:r>
          </a:p>
          <a:p>
            <a:pPr algn="r"/>
            <a:r>
              <a:rPr lang="en-US" sz="2400" dirty="0"/>
              <a:t>level premium:     $250,000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living area:           2,300</a:t>
            </a:r>
          </a:p>
          <a:p>
            <a:pPr algn="r"/>
            <a:r>
              <a:rPr lang="en-US" sz="2400" dirty="0"/>
              <a:t>benchmark:        </a:t>
            </a:r>
            <a:r>
              <a:rPr lang="en-US" sz="2400" u="sng" dirty="0"/>
              <a:t>– 2,000</a:t>
            </a:r>
          </a:p>
          <a:p>
            <a:pPr algn="r"/>
            <a:r>
              <a:rPr lang="en-US" sz="2400" dirty="0"/>
              <a:t>difference:              300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area multiplier:      </a:t>
            </a:r>
            <a:r>
              <a:rPr lang="en-US" sz="2400" u="sng" dirty="0"/>
              <a:t>x 5 x $61</a:t>
            </a:r>
          </a:p>
          <a:p>
            <a:pPr algn="r"/>
            <a:r>
              <a:rPr lang="en-US" sz="2400" dirty="0"/>
              <a:t>area: premium:        $91,500</a:t>
            </a:r>
          </a:p>
          <a:p>
            <a:pPr algn="r"/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 $806,800</a:t>
            </a:r>
          </a:p>
          <a:p>
            <a:pPr algn="r"/>
            <a:r>
              <a:rPr lang="en-US" sz="2400" dirty="0"/>
              <a:t>level premium:  + $250,000</a:t>
            </a:r>
          </a:p>
          <a:p>
            <a:pPr algn="r"/>
            <a:r>
              <a:rPr lang="en-US" sz="2400" dirty="0"/>
              <a:t>area premium:  </a:t>
            </a:r>
            <a:r>
              <a:rPr lang="en-US" sz="2400" u="sng" dirty="0"/>
              <a:t>+   $91,500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</a:t>
            </a:r>
            <a:r>
              <a:rPr lang="en-US" sz="2400" b="1" dirty="0"/>
              <a:t>$1,148,300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486458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benchmark: 2,000 ft</a:t>
            </a:r>
            <a:r>
              <a:rPr lang="en-US" sz="3600" baseline="30000" dirty="0">
                <a:latin typeface="Garamond" panose="02020404030301010803" pitchFamily="18" charset="0"/>
              </a:rPr>
              <a:t>2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4480774"/>
            <a:ext cx="459593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Level multiplier: $50,000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B6A60-8005-69DC-E7C9-EB360B9BCB93}"/>
              </a:ext>
            </a:extLst>
          </p:cNvPr>
          <p:cNvSpPr txBox="1"/>
          <p:nvPr/>
        </p:nvSpPr>
        <p:spPr>
          <a:xfrm>
            <a:off x="913917" y="5356204"/>
            <a:ext cx="561544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multiplier: $61 (per level)</a:t>
            </a:r>
          </a:p>
        </p:txBody>
      </p:sp>
    </p:spTree>
    <p:extLst>
      <p:ext uri="{BB962C8B-B14F-4D97-AF65-F5344CB8AC3E}">
        <p14:creationId xmlns:p14="http://schemas.microsoft.com/office/powerpoint/2010/main" val="51275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2151727"/>
            <a:ext cx="904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Limitations: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mean absolute error ~ $225,000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best performance between +/- 2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88111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516565"/>
            <a:ext cx="9042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Recommendation #1: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from a baseline of $806,800, add (or subtract) 64 cents for every $1 that the median home value (nearest 20-30 recent listings) exceeds (or falls short of) $1 million.</a:t>
            </a:r>
          </a:p>
        </p:txBody>
      </p:sp>
    </p:spTree>
    <p:extLst>
      <p:ext uri="{BB962C8B-B14F-4D97-AF65-F5344CB8AC3E}">
        <p14:creationId xmlns:p14="http://schemas.microsoft.com/office/powerpoint/2010/main" val="167417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516565"/>
            <a:ext cx="9042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Recommendation #2: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from a baseline of $806,800, add (or subtract) $60 </a:t>
            </a:r>
            <a:r>
              <a:rPr lang="en-US" sz="3200" i="1" u="sng" dirty="0"/>
              <a:t>per zip code level</a:t>
            </a:r>
            <a:r>
              <a:rPr lang="en-US" sz="3200" u="sng" dirty="0"/>
              <a:t> </a:t>
            </a:r>
            <a:r>
              <a:rPr lang="en-US" sz="3200" dirty="0"/>
              <a:t>for every square foot that the home’s living area exceeds (or falls short of) 2,000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300887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44423" y="2834481"/>
            <a:ext cx="5303154" cy="11890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08AE-D4E4-59DC-37C8-0438F9A36B93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1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3530600" y="2397948"/>
            <a:ext cx="513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Project Goal:</a:t>
            </a:r>
          </a:p>
          <a:p>
            <a:endParaRPr lang="en-US" sz="3200" dirty="0"/>
          </a:p>
          <a:p>
            <a:r>
              <a:rPr lang="en-US" sz="3200" dirty="0"/>
              <a:t>help Government of Tanzania predict which of their funded wells will be functioning</a:t>
            </a:r>
          </a:p>
        </p:txBody>
      </p:sp>
    </p:spTree>
    <p:extLst>
      <p:ext uri="{BB962C8B-B14F-4D97-AF65-F5344CB8AC3E}">
        <p14:creationId xmlns:p14="http://schemas.microsoft.com/office/powerpoint/2010/main" val="16346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20414" y="2151727"/>
            <a:ext cx="9151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The Data: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over 9,000 wells funded by Tanzanian Government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installed [INSERT DATES HERE]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DATA??</a:t>
            </a:r>
          </a:p>
        </p:txBody>
      </p:sp>
    </p:spTree>
    <p:extLst>
      <p:ext uri="{BB962C8B-B14F-4D97-AF65-F5344CB8AC3E}">
        <p14:creationId xmlns:p14="http://schemas.microsoft.com/office/powerpoint/2010/main" val="15971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7465B-D6FE-CB48-F4D9-FB43751B5D8B}"/>
              </a:ext>
            </a:extLst>
          </p:cNvPr>
          <p:cNvSpPr txBox="1"/>
          <p:nvPr/>
        </p:nvSpPr>
        <p:spPr>
          <a:xfrm>
            <a:off x="863599" y="914400"/>
            <a:ext cx="10464800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Which features contribute most to a fair market 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value appraisal of a home in the Seattle area?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6C0C6-4F73-A582-98DA-67DE54E08824}"/>
              </a:ext>
            </a:extLst>
          </p:cNvPr>
          <p:cNvSpPr txBox="1"/>
          <p:nvPr/>
        </p:nvSpPr>
        <p:spPr>
          <a:xfrm>
            <a:off x="2827337" y="2773501"/>
            <a:ext cx="6537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median neighborhood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living area</a:t>
            </a:r>
            <a:r>
              <a:rPr lang="en-US" sz="4000" dirty="0">
                <a:latin typeface="Eurostile" panose="020B0504020202050204" pitchFamily="34" charset="77"/>
              </a:rPr>
              <a:t> (in square feet)</a:t>
            </a:r>
            <a:endParaRPr lang="en-US" sz="4000" b="1" dirty="0">
              <a:latin typeface="Eurostile" panose="020B050402020205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waterfront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sewer system</a:t>
            </a:r>
          </a:p>
        </p:txBody>
      </p:sp>
    </p:spTree>
    <p:extLst>
      <p:ext uri="{BB962C8B-B14F-4D97-AF65-F5344CB8AC3E}">
        <p14:creationId xmlns:p14="http://schemas.microsoft.com/office/powerpoint/2010/main" val="299281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2F0A3-D308-5793-DB0D-CDADA33858A2}"/>
              </a:ext>
            </a:extLst>
          </p:cNvPr>
          <p:cNvSpPr txBox="1"/>
          <p:nvPr/>
        </p:nvSpPr>
        <p:spPr>
          <a:xfrm>
            <a:off x="2726328" y="914400"/>
            <a:ext cx="6739345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Baseline home price for our model: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$806,800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A7E0E-5F1B-EC2F-367E-19FD496CE712}"/>
              </a:ext>
            </a:extLst>
          </p:cNvPr>
          <p:cNvSpPr txBox="1"/>
          <p:nvPr/>
        </p:nvSpPr>
        <p:spPr>
          <a:xfrm>
            <a:off x="1688382" y="2015260"/>
            <a:ext cx="27879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view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none</a:t>
            </a:r>
            <a:endParaRPr lang="en-US" sz="3600" b="1" u="sng" dirty="0">
              <a:latin typeface="Eurostile" panose="020B0504020202050204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AB456-B5C1-83B1-4A51-5AA34604E069}"/>
              </a:ext>
            </a:extLst>
          </p:cNvPr>
          <p:cNvSpPr txBox="1"/>
          <p:nvPr/>
        </p:nvSpPr>
        <p:spPr>
          <a:xfrm>
            <a:off x="1688382" y="2033384"/>
            <a:ext cx="361990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waterfront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A1150-9F09-A959-1981-B3FE340995C7}"/>
              </a:ext>
            </a:extLst>
          </p:cNvPr>
          <p:cNvSpPr txBox="1"/>
          <p:nvPr/>
        </p:nvSpPr>
        <p:spPr>
          <a:xfrm>
            <a:off x="1688382" y="2052365"/>
            <a:ext cx="85523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zip code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lowest level (more details soon)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7074C-F054-6001-E117-E656748616AD}"/>
              </a:ext>
            </a:extLst>
          </p:cNvPr>
          <p:cNvSpPr txBox="1"/>
          <p:nvPr/>
        </p:nvSpPr>
        <p:spPr>
          <a:xfrm>
            <a:off x="1688382" y="1863879"/>
            <a:ext cx="4956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living area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2,000 ft</a:t>
            </a:r>
            <a:r>
              <a:rPr lang="en-US" sz="3600" baseline="30000" dirty="0">
                <a:latin typeface="Eurostile" panose="020B0504020202050204" pitchFamily="34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2C524-C70F-37E8-82B1-5AC15AD2D69F}"/>
              </a:ext>
            </a:extLst>
          </p:cNvPr>
          <p:cNvSpPr txBox="1"/>
          <p:nvPr/>
        </p:nvSpPr>
        <p:spPr>
          <a:xfrm>
            <a:off x="1688382" y="2269258"/>
            <a:ext cx="88152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Eurostile" panose="020B0504020202050204" pitchFamily="34" charset="77"/>
              </a:rPr>
              <a:t>This baseline assumes …</a:t>
            </a:r>
          </a:p>
          <a:p>
            <a:endParaRPr lang="en-US" sz="10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median neighborhood price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$1,000,000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05AF6-1AAC-3390-7438-A524560C573A}"/>
              </a:ext>
            </a:extLst>
          </p:cNvPr>
          <p:cNvSpPr txBox="1"/>
          <p:nvPr/>
        </p:nvSpPr>
        <p:spPr>
          <a:xfrm>
            <a:off x="1696648" y="2497860"/>
            <a:ext cx="48542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sewer system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public</a:t>
            </a:r>
            <a:endParaRPr lang="en-US" sz="3600" b="1" u="sng" dirty="0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17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4" grpId="0"/>
      <p:bldP spid="13" grpId="0"/>
      <p:bldP spid="12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8" y="529679"/>
            <a:ext cx="4623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Private Sewer Systems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9DBCF37-1C5C-E047-97B9-16F19BDB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6EE83-A279-0AA8-E76B-BA7893D1D8AE}"/>
              </a:ext>
            </a:extLst>
          </p:cNvPr>
          <p:cNvSpPr txBox="1"/>
          <p:nvPr/>
        </p:nvSpPr>
        <p:spPr>
          <a:xfrm>
            <a:off x="913917" y="4048684"/>
            <a:ext cx="4940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decreases by $68,500 for properties that use private sewer systems.</a:t>
            </a:r>
          </a:p>
        </p:txBody>
      </p:sp>
    </p:spTree>
    <p:extLst>
      <p:ext uri="{BB962C8B-B14F-4D97-AF65-F5344CB8AC3E}">
        <p14:creationId xmlns:p14="http://schemas.microsoft.com/office/powerpoint/2010/main" val="2642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95B60-5BD1-E919-DB85-2B2B35172CC9}"/>
              </a:ext>
            </a:extLst>
          </p:cNvPr>
          <p:cNvGraphicFramePr>
            <a:graphicFrameLocks noGrp="1"/>
          </p:cNvGraphicFramePr>
          <p:nvPr/>
        </p:nvGraphicFramePr>
        <p:xfrm>
          <a:off x="913918" y="3804920"/>
          <a:ext cx="3657600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76118">
                  <a:extLst>
                    <a:ext uri="{9D8B030D-6E8A-4147-A177-3AD203B41FA5}">
                      <a16:colId xmlns:a16="http://schemas.microsoft.com/office/drawing/2014/main" val="2735926611"/>
                    </a:ext>
                  </a:extLst>
                </a:gridCol>
                <a:gridCol w="1881482">
                  <a:extLst>
                    <a:ext uri="{9D8B030D-6E8A-4147-A177-3AD203B41FA5}">
                      <a16:colId xmlns:a16="http://schemas.microsoft.com/office/drawing/2014/main" val="157697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“None”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19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“Fair”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$115,000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“Good”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$230,000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4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“Excellent”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$345,000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008229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048DD577-A1F4-623D-DA46-6F0D9600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6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8" y="529679"/>
            <a:ext cx="2705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52869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4836084"/>
            <a:ext cx="9456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 (decreases) 63 cents for every dollar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above (below) a neighborhood median price of $1,000,000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Neighborhood Median Price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2DFB3E-8A8B-8538-8A46-FFC94B0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75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Neighborhood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6858000" y="529679"/>
            <a:ext cx="478899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Example</a:t>
            </a:r>
          </a:p>
          <a:p>
            <a:pPr algn="ctr"/>
            <a:endParaRPr lang="en-US" sz="2400" dirty="0"/>
          </a:p>
          <a:p>
            <a:pPr algn="r"/>
            <a:r>
              <a:rPr lang="en-US" sz="2400" dirty="0"/>
              <a:t>neighborhood mean:     $1,050,000</a:t>
            </a:r>
          </a:p>
          <a:p>
            <a:pPr algn="r"/>
            <a:r>
              <a:rPr lang="en-US" sz="2400" dirty="0"/>
              <a:t>benchmark:  </a:t>
            </a:r>
            <a:r>
              <a:rPr lang="en-US" sz="2400" u="sng" dirty="0"/>
              <a:t>– $1,000,000</a:t>
            </a:r>
          </a:p>
          <a:p>
            <a:pPr algn="r"/>
            <a:r>
              <a:rPr lang="en-US" sz="2400" dirty="0"/>
              <a:t>difference:          $50,000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multiplier:            </a:t>
            </a:r>
            <a:r>
              <a:rPr lang="en-US" sz="2400" u="sng" dirty="0"/>
              <a:t>x 0.63</a:t>
            </a:r>
          </a:p>
          <a:p>
            <a:pPr algn="r"/>
            <a:r>
              <a:rPr lang="en-US" sz="2400" dirty="0"/>
              <a:t>neighborhood premium:         $31,500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   $806,800</a:t>
            </a:r>
          </a:p>
          <a:p>
            <a:pPr algn="r"/>
            <a:r>
              <a:rPr lang="en-US" sz="2400" dirty="0"/>
              <a:t>neighborhood premium:      +</a:t>
            </a:r>
            <a:r>
              <a:rPr lang="en-US" sz="2400" u="sng" dirty="0"/>
              <a:t> $31,500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    </a:t>
            </a:r>
            <a:r>
              <a:rPr lang="en-US" sz="2400" b="1" dirty="0"/>
              <a:t>$838,300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5059718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Neighborhood benchmark:</a:t>
            </a:r>
          </a:p>
          <a:p>
            <a:r>
              <a:rPr lang="en-US" sz="3600" dirty="0">
                <a:latin typeface="Garamond" panose="02020404030301010803" pitchFamily="18" charset="0"/>
              </a:rPr>
              <a:t>$1,000,000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5034772"/>
            <a:ext cx="2913233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Multiplier: 0.63</a:t>
            </a:r>
          </a:p>
        </p:txBody>
      </p:sp>
    </p:spTree>
    <p:extLst>
      <p:ext uri="{BB962C8B-B14F-4D97-AF65-F5344CB8AC3E}">
        <p14:creationId xmlns:p14="http://schemas.microsoft.com/office/powerpoint/2010/main" val="22480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19427</TotalTime>
  <Words>659</Words>
  <Application>Microsoft Macintosh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Eurostile</vt:lpstr>
      <vt:lpstr>Garamond</vt:lpstr>
      <vt:lpstr>Office Theme</vt:lpstr>
      <vt:lpstr>Predicting Pump Failure in Tanzanian Water Wells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Appraising Homes in King County, Washington</dc:title>
  <dc:creator>Microsoft Office User</dc:creator>
  <cp:lastModifiedBy>Microsoft Office User</cp:lastModifiedBy>
  <cp:revision>5</cp:revision>
  <dcterms:created xsi:type="dcterms:W3CDTF">2023-03-03T16:30:25Z</dcterms:created>
  <dcterms:modified xsi:type="dcterms:W3CDTF">2023-06-13T19:26:43Z</dcterms:modified>
</cp:coreProperties>
</file>