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1" r:id="rId4"/>
    <p:sldId id="257" r:id="rId5"/>
    <p:sldId id="258" r:id="rId6"/>
    <p:sldId id="259" r:id="rId7"/>
    <p:sldId id="273" r:id="rId8"/>
    <p:sldId id="260" r:id="rId9"/>
    <p:sldId id="265" r:id="rId10"/>
    <p:sldId id="261" r:id="rId11"/>
    <p:sldId id="266" r:id="rId12"/>
    <p:sldId id="262" r:id="rId13"/>
    <p:sldId id="267" r:id="rId14"/>
    <p:sldId id="268" r:id="rId15"/>
    <p:sldId id="272" r:id="rId16"/>
    <p:sldId id="274" r:id="rId17"/>
    <p:sldId id="275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9A2A-FDB4-A9EF-AC14-A507216D2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2465C-7471-9DA3-C811-2BDF57CB4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04D11-8845-FEAC-B894-532DDD5B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CBBF8-9A7B-D9D5-92EE-9E9DBBB6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4E3E5-00D0-5B92-EF64-DD55C101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8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9EB5-B1D7-B517-7A79-D5433AC4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F7DB5-5E43-6AD9-8BEA-F2114DD13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4E50E-AA8A-7B23-4929-41867B47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1656-29B9-AA8C-4A85-CEB86522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43E58-378B-6CCB-381B-F1D44B45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4AB61-0F4B-6ECE-DF58-392C73A00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81791-56E3-B733-0FD0-E184DF4D2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39A39-41C0-7472-B887-7325032B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CF20A-FDB5-5681-C3C9-CE3D0BE0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6E956-A0E6-9383-0BDB-6026695A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4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2B00-FCD6-C1D6-7904-C8E7D150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D675-1DD8-E980-F507-C9834FA5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1D8CD-C7DD-0BD0-DC5E-076C0219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B7054-5410-9CDA-AD4B-1B598F1B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FFAE-6591-A908-CB8B-A71BFDA4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9B08-08AA-086B-203F-E3B3615A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D6531-AC99-4129-F25E-EAABFD6FF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078EB-6DB4-326E-DA24-4FD10DD8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B085A-07E4-AF67-E9E3-46ECB4C9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79630-552A-ECBF-4AC8-B2B07B81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88DF-D89E-8D31-E6BF-41F770FB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3DB1A-B734-A871-A353-8F34CBE60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DAA1E-76AB-01E2-EE6A-0D20515A9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6145D-4F74-B3B2-DBD8-3F7E2C3A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146AF-6B67-CA93-24B6-64B38BA2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2CB38-4565-495C-94B7-A50E5B56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6EF4-BFFD-B23B-8E67-B00A52A7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4A9A-C20E-B396-5BEA-C8DE7F9BA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FAF2F-3FFE-B39E-F3A1-EEC9482C1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B1627-237B-D9B2-A5E3-45ECCCF91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86E0C-EB24-F5BF-BBF8-FA625D4A5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E9AD5-08B5-AC66-0FAD-4D5D5A89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6/4/23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988D1-D2D6-B5DC-7ACD-472B092D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61F68-75CA-C932-DB14-03BEB2D2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6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FAAE-FFE4-744A-753D-4B5EF797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0C607-71B0-3F78-F941-D6A2ED65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6/4/23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B3A94-F335-3D45-9B1A-D71DADA4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F935A-AD8E-F762-9BDD-72089435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6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6F46D-FDD6-E771-02CF-56D0E386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6/4/23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A4FAE-46F1-BD54-46E0-3703D9C4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32014-5685-FF6B-FC10-9C96F1C5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2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239F-AF13-7B97-E4FE-FF747FBC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CF8A-64F5-6696-DF1C-E57FD3752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A8111-07E6-BDB6-0AA3-E1744DA03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E4E82-25B0-FF92-BC79-B25EF91A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63C3F-32AD-73B8-C627-D1DAB568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95EBB-7BD8-DE85-3EE3-E611182E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0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BC81-A3F7-EA68-B76C-575E2C30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B6B3B-945F-A815-C22D-053F422F4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E1508-6708-2A86-DF78-761E177C7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C5D39-B8D9-22A0-1B1F-B3DDEFB2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05D80-A435-41EF-692C-B9EE64A1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538BB-63F3-7742-9F14-320FC9D9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8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CDAE9-F8A0-AB53-EC43-45A2E585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D4CF3-F5B2-72D4-B435-95D27DA5D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6B8E3-0998-C5E2-0E47-DB04C6A66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01F48-E0E3-A044-AA1C-EFE0FABCDF46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995BA-8258-F04B-A9F9-A0A0A2BB8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A12AA-0630-46AE-AE1A-95D5EA050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9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01BB-BBC2-2FEA-7871-3EB5EA479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Predicting Pump Failure in Tanzanian Water Wells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789F2-7A20-04B8-05CB-BAFB61E7F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9037"/>
            <a:ext cx="9144000" cy="817562"/>
          </a:xfrm>
        </p:spPr>
        <p:txBody>
          <a:bodyPr/>
          <a:lstStyle/>
          <a:p>
            <a:r>
              <a:rPr lang="en-US" b="1" dirty="0">
                <a:latin typeface="Eurostile" panose="020B0504020202050204" pitchFamily="34" charset="77"/>
              </a:rPr>
              <a:t>A project for The Government of Tanzania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9F85D-280B-99D9-4889-A4BC1607EF58}"/>
              </a:ext>
            </a:extLst>
          </p:cNvPr>
          <p:cNvSpPr txBox="1"/>
          <p:nvPr/>
        </p:nvSpPr>
        <p:spPr>
          <a:xfrm>
            <a:off x="5303154" y="6067994"/>
            <a:ext cx="15856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Aaron Galbraith • 2023</a:t>
            </a:r>
          </a:p>
        </p:txBody>
      </p:sp>
    </p:spTree>
    <p:extLst>
      <p:ext uri="{BB962C8B-B14F-4D97-AF65-F5344CB8AC3E}">
        <p14:creationId xmlns:p14="http://schemas.microsoft.com/office/powerpoint/2010/main" val="41315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98EA3-8427-7194-285E-6477FD8EBDDA}"/>
              </a:ext>
            </a:extLst>
          </p:cNvPr>
          <p:cNvSpPr txBox="1"/>
          <p:nvPr/>
        </p:nvSpPr>
        <p:spPr>
          <a:xfrm>
            <a:off x="913917" y="4836084"/>
            <a:ext cx="91582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Eurostile" panose="020B0504020202050204" pitchFamily="34" charset="77"/>
              </a:rPr>
              <a:t>Price estimate increases (decreases) $529 </a:t>
            </a:r>
            <a:r>
              <a:rPr lang="en-US" sz="2800" i="1" u="sng" dirty="0">
                <a:latin typeface="Eurostile" panose="020B0504020202050204" pitchFamily="34" charset="77"/>
              </a:rPr>
              <a:t>per square foot</a:t>
            </a:r>
            <a:r>
              <a:rPr lang="en-US" sz="2800" dirty="0">
                <a:latin typeface="Eurostile" panose="020B0504020202050204" pitchFamily="34" charset="77"/>
              </a:rPr>
              <a:t> </a:t>
            </a:r>
          </a:p>
          <a:p>
            <a:r>
              <a:rPr lang="en-US" sz="2800" dirty="0">
                <a:latin typeface="Eurostile" panose="020B0504020202050204" pitchFamily="34" charset="77"/>
              </a:rPr>
              <a:t>above (below) 2,000 ft</a:t>
            </a:r>
            <a:r>
              <a:rPr lang="en-US" sz="2800" baseline="30000" dirty="0">
                <a:latin typeface="Eurostile" panose="020B0504020202050204" pitchFamily="34" charset="77"/>
              </a:rPr>
              <a:t>2</a:t>
            </a:r>
            <a:endParaRPr lang="en-US" sz="2800" dirty="0">
              <a:latin typeface="Eurostile" panose="020B0504020202050204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7" y="529679"/>
            <a:ext cx="5055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Waterfront</a:t>
            </a:r>
          </a:p>
          <a:p>
            <a:r>
              <a:rPr lang="en-US" sz="6000" b="1" dirty="0"/>
              <a:t>Area Premium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1F002EB-3512-D9E1-94C7-19691A065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537980"/>
            <a:ext cx="5411788" cy="362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53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7" y="529679"/>
            <a:ext cx="5055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Waterfront</a:t>
            </a:r>
          </a:p>
          <a:p>
            <a:r>
              <a:rPr lang="en-US" sz="6000" b="1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9C4F2-508B-ABE4-1DB8-7616215C3473}"/>
              </a:ext>
            </a:extLst>
          </p:cNvPr>
          <p:cNvSpPr txBox="1"/>
          <p:nvPr/>
        </p:nvSpPr>
        <p:spPr>
          <a:xfrm>
            <a:off x="7086600" y="529679"/>
            <a:ext cx="4560396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/>
              <a:t>living area:          2,300</a:t>
            </a:r>
          </a:p>
          <a:p>
            <a:pPr algn="r"/>
            <a:r>
              <a:rPr lang="en-US" sz="2400" dirty="0"/>
              <a:t>benchmark:       </a:t>
            </a:r>
            <a:r>
              <a:rPr lang="en-US" sz="2400" u="sng" dirty="0"/>
              <a:t>– 2,000</a:t>
            </a:r>
          </a:p>
          <a:p>
            <a:pPr algn="r"/>
            <a:r>
              <a:rPr lang="en-US" sz="2400" dirty="0"/>
              <a:t>difference:             300</a:t>
            </a:r>
          </a:p>
          <a:p>
            <a:pPr algn="r"/>
            <a:r>
              <a:rPr lang="en-US" sz="2400" dirty="0"/>
              <a:t>…</a:t>
            </a:r>
          </a:p>
          <a:p>
            <a:pPr algn="r"/>
            <a:r>
              <a:rPr lang="en-US" sz="2400" dirty="0"/>
              <a:t>multiplier:        </a:t>
            </a:r>
            <a:r>
              <a:rPr lang="en-US" sz="2400" u="sng" dirty="0"/>
              <a:t>x $529</a:t>
            </a:r>
          </a:p>
          <a:p>
            <a:pPr algn="r"/>
            <a:r>
              <a:rPr lang="en-US" sz="2400" dirty="0"/>
              <a:t>waterfront premium:    $158,700</a:t>
            </a:r>
          </a:p>
          <a:p>
            <a:endParaRPr lang="en-US" sz="2400" dirty="0"/>
          </a:p>
          <a:p>
            <a:endParaRPr lang="en-US" sz="2400" dirty="0"/>
          </a:p>
          <a:p>
            <a:pPr algn="r"/>
            <a:r>
              <a:rPr lang="en-US" sz="2400" dirty="0"/>
              <a:t>baseline:     $806,800</a:t>
            </a:r>
          </a:p>
          <a:p>
            <a:pPr algn="r"/>
            <a:r>
              <a:rPr lang="en-US" sz="2400" dirty="0"/>
              <a:t>waterfront premium: +</a:t>
            </a:r>
            <a:r>
              <a:rPr lang="en-US" sz="2400" u="sng" dirty="0"/>
              <a:t> $158,700</a:t>
            </a:r>
          </a:p>
          <a:p>
            <a:pPr algn="r"/>
            <a:r>
              <a:rPr lang="en-US" sz="2400" b="1" dirty="0"/>
              <a:t>appraised value</a:t>
            </a:r>
            <a:r>
              <a:rPr lang="en-US" sz="2400" dirty="0"/>
              <a:t>:    </a:t>
            </a:r>
            <a:r>
              <a:rPr lang="en-US" sz="2400" b="1" dirty="0"/>
              <a:t>$965,500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05D55-B5BD-9E0B-49CB-7C3AD752E22B}"/>
              </a:ext>
            </a:extLst>
          </p:cNvPr>
          <p:cNvSpPr txBox="1"/>
          <p:nvPr/>
        </p:nvSpPr>
        <p:spPr>
          <a:xfrm>
            <a:off x="913918" y="3605344"/>
            <a:ext cx="4864582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Area benchmark: 2,000 ft</a:t>
            </a:r>
            <a:r>
              <a:rPr lang="en-US" sz="3600" baseline="30000" dirty="0">
                <a:latin typeface="Garamond" panose="02020404030301010803" pitchFamily="18" charset="0"/>
              </a:rPr>
              <a:t>2</a:t>
            </a:r>
            <a:endParaRPr lang="en-US" sz="3600" dirty="0"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AAD7F-C39A-990C-E33D-AFBFEFFC3A0F}"/>
              </a:ext>
            </a:extLst>
          </p:cNvPr>
          <p:cNvSpPr txBox="1"/>
          <p:nvPr/>
        </p:nvSpPr>
        <p:spPr>
          <a:xfrm>
            <a:off x="913917" y="4480774"/>
            <a:ext cx="3019032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Multiplier: $529</a:t>
            </a:r>
          </a:p>
        </p:txBody>
      </p:sp>
    </p:spTree>
    <p:extLst>
      <p:ext uri="{BB962C8B-B14F-4D97-AF65-F5344CB8AC3E}">
        <p14:creationId xmlns:p14="http://schemas.microsoft.com/office/powerpoint/2010/main" val="2097162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7" y="529679"/>
            <a:ext cx="5182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Zip Code</a:t>
            </a:r>
          </a:p>
          <a:p>
            <a:r>
              <a:rPr lang="en-US" sz="6000" b="1" dirty="0"/>
              <a:t>Level Premium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CFD3A99-9CEA-F5D2-BBB6-DA896012C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6" t="12369" r="13901" b="7488"/>
          <a:stretch/>
        </p:blipFill>
        <p:spPr bwMode="auto">
          <a:xfrm>
            <a:off x="6324600" y="536933"/>
            <a:ext cx="5310188" cy="467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C98EA3-8427-7194-285E-6477FD8EBDDA}"/>
              </a:ext>
            </a:extLst>
          </p:cNvPr>
          <p:cNvSpPr txBox="1"/>
          <p:nvPr/>
        </p:nvSpPr>
        <p:spPr>
          <a:xfrm>
            <a:off x="913917" y="3718484"/>
            <a:ext cx="41937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Eurostile" panose="020B0504020202050204" pitchFamily="34" charset="77"/>
              </a:rPr>
              <a:t>Price estimate increases</a:t>
            </a:r>
          </a:p>
          <a:p>
            <a:r>
              <a:rPr lang="en-US" sz="2800" dirty="0">
                <a:latin typeface="Eurostile" panose="020B0504020202050204" pitchFamily="34" charset="77"/>
              </a:rPr>
              <a:t>$50,000 per zip code level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506343BD-E6EB-FCD8-D43D-99CE4EF003FA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57" t="12668" r="5563" b="7269"/>
          <a:stretch/>
        </p:blipFill>
        <p:spPr bwMode="auto">
          <a:xfrm rot="5400000">
            <a:off x="5968998" y="2019302"/>
            <a:ext cx="253999" cy="802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1F92F2-1A0C-E7CF-CBB7-2F8FB3190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28000"/>
              </p:ext>
            </p:extLst>
          </p:nvPr>
        </p:nvGraphicFramePr>
        <p:xfrm>
          <a:off x="2032000" y="5558366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930804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217452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44310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68205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82503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73526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033745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02528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0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1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+$50k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2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+$100k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3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+$150k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4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+$200k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5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+$250k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6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+$300k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7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+$350k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277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39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7" y="529679"/>
            <a:ext cx="5182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Zip Code</a:t>
            </a:r>
          </a:p>
          <a:p>
            <a:r>
              <a:rPr lang="en-US" sz="6000" b="1" dirty="0"/>
              <a:t>Area Premium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CFD3A99-9CEA-F5D2-BBB6-DA896012C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6" t="12369" r="13901" b="7488"/>
          <a:stretch/>
        </p:blipFill>
        <p:spPr bwMode="auto">
          <a:xfrm>
            <a:off x="6324600" y="536933"/>
            <a:ext cx="5310188" cy="467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C98EA3-8427-7194-285E-6477FD8EBDDA}"/>
              </a:ext>
            </a:extLst>
          </p:cNvPr>
          <p:cNvSpPr txBox="1"/>
          <p:nvPr/>
        </p:nvSpPr>
        <p:spPr>
          <a:xfrm>
            <a:off x="913917" y="3718484"/>
            <a:ext cx="5997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Eurostile" panose="020B0504020202050204" pitchFamily="34" charset="77"/>
              </a:rPr>
              <a:t>Price estimate increases (decreases)</a:t>
            </a:r>
          </a:p>
          <a:p>
            <a:r>
              <a:rPr lang="en-US" sz="2400" dirty="0">
                <a:latin typeface="Eurostile" panose="020B0504020202050204" pitchFamily="34" charset="77"/>
              </a:rPr>
              <a:t>$61 </a:t>
            </a:r>
            <a:r>
              <a:rPr lang="en-US" sz="2400" i="1" dirty="0">
                <a:latin typeface="Eurostile" panose="020B0504020202050204" pitchFamily="34" charset="77"/>
              </a:rPr>
              <a:t>per zip code level, per square foot,</a:t>
            </a:r>
          </a:p>
          <a:p>
            <a:r>
              <a:rPr lang="en-US" sz="2400" dirty="0">
                <a:latin typeface="Eurostile" panose="020B0504020202050204" pitchFamily="34" charset="77"/>
              </a:rPr>
              <a:t>above (below) 2,000 ft</a:t>
            </a:r>
            <a:r>
              <a:rPr lang="en-US" sz="2400" baseline="30000" dirty="0">
                <a:latin typeface="Eurostile" panose="020B0504020202050204" pitchFamily="34" charset="77"/>
              </a:rPr>
              <a:t>2</a:t>
            </a:r>
            <a:endParaRPr lang="en-US" sz="2400" dirty="0">
              <a:latin typeface="Eurostile" panose="020B0504020202050204" pitchFamily="34" charset="77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506343BD-E6EB-FCD8-D43D-99CE4EF003FA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57" t="12668" r="5563" b="7269"/>
          <a:stretch/>
        </p:blipFill>
        <p:spPr bwMode="auto">
          <a:xfrm rot="5400000">
            <a:off x="5968998" y="2019302"/>
            <a:ext cx="253999" cy="802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1F92F2-1A0C-E7CF-CBB7-2F8FB3190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18798"/>
              </p:ext>
            </p:extLst>
          </p:nvPr>
        </p:nvGraphicFramePr>
        <p:xfrm>
          <a:off x="2032000" y="5558366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930804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217452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44310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68205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82503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73526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033745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02528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0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1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+$61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2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+$122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3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+$183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4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+$244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5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+$305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6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+$366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Level 7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Eurostile" panose="020B0504020202050204" pitchFamily="34" charset="77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urostile" panose="020B0504020202050204" pitchFamily="34" charset="77"/>
                        </a:rPr>
                        <a:t>+$427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277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37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7" y="529679"/>
            <a:ext cx="5055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Zip Code</a:t>
            </a:r>
          </a:p>
          <a:p>
            <a:r>
              <a:rPr lang="en-US" sz="6000" b="1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9C4F2-508B-ABE4-1DB8-7616215C3473}"/>
              </a:ext>
            </a:extLst>
          </p:cNvPr>
          <p:cNvSpPr txBox="1"/>
          <p:nvPr/>
        </p:nvSpPr>
        <p:spPr>
          <a:xfrm>
            <a:off x="7086600" y="529679"/>
            <a:ext cx="4560396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/>
              <a:t>zip code level:                 5</a:t>
            </a:r>
          </a:p>
          <a:p>
            <a:pPr algn="r"/>
            <a:r>
              <a:rPr lang="en-US" sz="2400" dirty="0"/>
              <a:t>level multiplier:    x</a:t>
            </a:r>
            <a:r>
              <a:rPr lang="en-US" sz="2400" u="sng" dirty="0"/>
              <a:t> $50,000</a:t>
            </a:r>
          </a:p>
          <a:p>
            <a:pPr algn="r"/>
            <a:r>
              <a:rPr lang="en-US" sz="2400" dirty="0"/>
              <a:t>level premium:     $250,000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living area:           2,300</a:t>
            </a:r>
          </a:p>
          <a:p>
            <a:pPr algn="r"/>
            <a:r>
              <a:rPr lang="en-US" sz="2400" dirty="0"/>
              <a:t>benchmark:        </a:t>
            </a:r>
            <a:r>
              <a:rPr lang="en-US" sz="2400" u="sng" dirty="0"/>
              <a:t>– 2,000</a:t>
            </a:r>
          </a:p>
          <a:p>
            <a:pPr algn="r"/>
            <a:r>
              <a:rPr lang="en-US" sz="2400" dirty="0"/>
              <a:t>difference:              300</a:t>
            </a:r>
          </a:p>
          <a:p>
            <a:pPr algn="r"/>
            <a:r>
              <a:rPr lang="en-US" sz="2400" dirty="0"/>
              <a:t>…</a:t>
            </a:r>
          </a:p>
          <a:p>
            <a:pPr algn="r"/>
            <a:r>
              <a:rPr lang="en-US" sz="2400" dirty="0"/>
              <a:t>area multiplier:      </a:t>
            </a:r>
            <a:r>
              <a:rPr lang="en-US" sz="2400" u="sng" dirty="0"/>
              <a:t>x 5 x $61</a:t>
            </a:r>
          </a:p>
          <a:p>
            <a:pPr algn="r"/>
            <a:r>
              <a:rPr lang="en-US" sz="2400" dirty="0"/>
              <a:t>area: premium:        $91,500</a:t>
            </a:r>
          </a:p>
          <a:p>
            <a:pPr algn="r"/>
            <a:endParaRPr lang="en-US" sz="2400" dirty="0"/>
          </a:p>
          <a:p>
            <a:endParaRPr lang="en-US" sz="2400" dirty="0"/>
          </a:p>
          <a:p>
            <a:pPr algn="r"/>
            <a:r>
              <a:rPr lang="en-US" sz="2400" dirty="0"/>
              <a:t>baseline:      $806,800</a:t>
            </a:r>
          </a:p>
          <a:p>
            <a:pPr algn="r"/>
            <a:r>
              <a:rPr lang="en-US" sz="2400" dirty="0"/>
              <a:t>level premium:  + $250,000</a:t>
            </a:r>
          </a:p>
          <a:p>
            <a:pPr algn="r"/>
            <a:r>
              <a:rPr lang="en-US" sz="2400" dirty="0"/>
              <a:t>area premium:  </a:t>
            </a:r>
            <a:r>
              <a:rPr lang="en-US" sz="2400" u="sng" dirty="0"/>
              <a:t>+   $91,500</a:t>
            </a:r>
          </a:p>
          <a:p>
            <a:pPr algn="r"/>
            <a:r>
              <a:rPr lang="en-US" sz="2400" b="1" dirty="0"/>
              <a:t>appraised value</a:t>
            </a:r>
            <a:r>
              <a:rPr lang="en-US" sz="2400" dirty="0"/>
              <a:t>:   </a:t>
            </a:r>
            <a:r>
              <a:rPr lang="en-US" sz="2400" b="1" dirty="0"/>
              <a:t>$1,148,300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05D55-B5BD-9E0B-49CB-7C3AD752E22B}"/>
              </a:ext>
            </a:extLst>
          </p:cNvPr>
          <p:cNvSpPr txBox="1"/>
          <p:nvPr/>
        </p:nvSpPr>
        <p:spPr>
          <a:xfrm>
            <a:off x="913918" y="3605344"/>
            <a:ext cx="4864582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Area benchmark: 2,000 ft</a:t>
            </a:r>
            <a:r>
              <a:rPr lang="en-US" sz="3600" baseline="30000" dirty="0">
                <a:latin typeface="Garamond" panose="02020404030301010803" pitchFamily="18" charset="0"/>
              </a:rPr>
              <a:t>2</a:t>
            </a:r>
            <a:endParaRPr lang="en-US" sz="3600" dirty="0"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AAD7F-C39A-990C-E33D-AFBFEFFC3A0F}"/>
              </a:ext>
            </a:extLst>
          </p:cNvPr>
          <p:cNvSpPr txBox="1"/>
          <p:nvPr/>
        </p:nvSpPr>
        <p:spPr>
          <a:xfrm>
            <a:off x="913917" y="4480774"/>
            <a:ext cx="4595938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Level multiplier: $50,000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B6A60-8005-69DC-E7C9-EB360B9BCB93}"/>
              </a:ext>
            </a:extLst>
          </p:cNvPr>
          <p:cNvSpPr txBox="1"/>
          <p:nvPr/>
        </p:nvSpPr>
        <p:spPr>
          <a:xfrm>
            <a:off x="913917" y="5356204"/>
            <a:ext cx="5615448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Area multiplier: $61 (per level)</a:t>
            </a:r>
          </a:p>
        </p:txBody>
      </p:sp>
    </p:spTree>
    <p:extLst>
      <p:ext uri="{BB962C8B-B14F-4D97-AF65-F5344CB8AC3E}">
        <p14:creationId xmlns:p14="http://schemas.microsoft.com/office/powerpoint/2010/main" val="51275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574800" y="2151727"/>
            <a:ext cx="9042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Limitations: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mean absolute error ~ $225,000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best performance between +/- 2 standard deviations</a:t>
            </a:r>
          </a:p>
        </p:txBody>
      </p:sp>
    </p:spTree>
    <p:extLst>
      <p:ext uri="{BB962C8B-B14F-4D97-AF65-F5344CB8AC3E}">
        <p14:creationId xmlns:p14="http://schemas.microsoft.com/office/powerpoint/2010/main" val="881117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574800" y="516565"/>
            <a:ext cx="9042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Recommendation #1: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Starting from a baseline of $806,800, add (or subtract) 64 cents for every $1 that the median home value (nearest 20-30 recent listings) exceeds (or falls short of) $1 million.</a:t>
            </a:r>
          </a:p>
        </p:txBody>
      </p:sp>
    </p:spTree>
    <p:extLst>
      <p:ext uri="{BB962C8B-B14F-4D97-AF65-F5344CB8AC3E}">
        <p14:creationId xmlns:p14="http://schemas.microsoft.com/office/powerpoint/2010/main" val="1674170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574800" y="516565"/>
            <a:ext cx="9042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Recommendation #2: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Starting from a baseline of $806,800, add (or subtract) $60 </a:t>
            </a:r>
            <a:r>
              <a:rPr lang="en-US" sz="3200" i="1" u="sng" dirty="0"/>
              <a:t>per zip code level</a:t>
            </a:r>
            <a:r>
              <a:rPr lang="en-US" sz="3200" u="sng" dirty="0"/>
              <a:t> </a:t>
            </a:r>
            <a:r>
              <a:rPr lang="en-US" sz="3200" dirty="0"/>
              <a:t>for every square foot that the home’s living area exceeds (or falls short of) 2,000 square feet.</a:t>
            </a:r>
          </a:p>
        </p:txBody>
      </p:sp>
    </p:spTree>
    <p:extLst>
      <p:ext uri="{BB962C8B-B14F-4D97-AF65-F5344CB8AC3E}">
        <p14:creationId xmlns:p14="http://schemas.microsoft.com/office/powerpoint/2010/main" val="3008874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01BB-BBC2-2FEA-7871-3EB5EA47904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444423" y="2834481"/>
            <a:ext cx="5303154" cy="118903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Garamond" panose="02020404030301010803" pitchFamily="18" charset="0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9F85D-280B-99D9-4889-A4BC1607EF58}"/>
              </a:ext>
            </a:extLst>
          </p:cNvPr>
          <p:cNvSpPr txBox="1"/>
          <p:nvPr/>
        </p:nvSpPr>
        <p:spPr>
          <a:xfrm>
            <a:off x="5303154" y="6067994"/>
            <a:ext cx="15856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Aaron Galbraith • 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708AE-D4E4-59DC-37C8-0438F9A36B93}"/>
              </a:ext>
            </a:extLst>
          </p:cNvPr>
          <p:cNvSpPr txBox="1"/>
          <p:nvPr/>
        </p:nvSpPr>
        <p:spPr>
          <a:xfrm>
            <a:off x="4896152" y="6436294"/>
            <a:ext cx="239969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www.linkedin.com</a:t>
            </a:r>
            <a:r>
              <a:rPr lang="en-US" sz="1200" dirty="0"/>
              <a:t>/in/</a:t>
            </a:r>
            <a:r>
              <a:rPr lang="en-US" sz="1200" dirty="0" err="1"/>
              <a:t>aarongalbraith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116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3530600" y="2397948"/>
            <a:ext cx="513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Project Goal:</a:t>
            </a:r>
          </a:p>
          <a:p>
            <a:endParaRPr lang="en-US" sz="3200" dirty="0"/>
          </a:p>
          <a:p>
            <a:r>
              <a:rPr lang="en-US" sz="3200" dirty="0"/>
              <a:t>a fast and reliable formula for home appraisal in King County</a:t>
            </a:r>
          </a:p>
        </p:txBody>
      </p:sp>
    </p:spTree>
    <p:extLst>
      <p:ext uri="{BB962C8B-B14F-4D97-AF65-F5344CB8AC3E}">
        <p14:creationId xmlns:p14="http://schemas.microsoft.com/office/powerpoint/2010/main" val="163467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16100" y="2151727"/>
            <a:ext cx="8559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The Data: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roughly 30,000 home sales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June 10, 2021 — June 10, 2022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King County, Washington, (the Seattle metro area)</a:t>
            </a:r>
          </a:p>
        </p:txBody>
      </p:sp>
    </p:spTree>
    <p:extLst>
      <p:ext uri="{BB962C8B-B14F-4D97-AF65-F5344CB8AC3E}">
        <p14:creationId xmlns:p14="http://schemas.microsoft.com/office/powerpoint/2010/main" val="159712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57465B-D6FE-CB48-F4D9-FB43751B5D8B}"/>
              </a:ext>
            </a:extLst>
          </p:cNvPr>
          <p:cNvSpPr txBox="1"/>
          <p:nvPr/>
        </p:nvSpPr>
        <p:spPr>
          <a:xfrm>
            <a:off x="863599" y="914400"/>
            <a:ext cx="10464800" cy="12003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Which features contribute most to a fair market </a:t>
            </a:r>
          </a:p>
          <a:p>
            <a:pPr algn="ctr"/>
            <a:r>
              <a:rPr lang="en-US" sz="3600" dirty="0">
                <a:latin typeface="Garamond" panose="02020404030301010803" pitchFamily="18" charset="0"/>
              </a:rPr>
              <a:t>value appraisal of a home in the Seattle area?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A6C0C6-4F73-A582-98DA-67DE54E08824}"/>
              </a:ext>
            </a:extLst>
          </p:cNvPr>
          <p:cNvSpPr txBox="1"/>
          <p:nvPr/>
        </p:nvSpPr>
        <p:spPr>
          <a:xfrm>
            <a:off x="2827337" y="2773501"/>
            <a:ext cx="6537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latin typeface="Eurostile" panose="020B0504020202050204" pitchFamily="34" charset="77"/>
              </a:rPr>
              <a:t>median neighborhood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latin typeface="Eurostile" panose="020B0504020202050204" pitchFamily="34" charset="77"/>
              </a:rPr>
              <a:t>living area</a:t>
            </a:r>
            <a:r>
              <a:rPr lang="en-US" sz="4000" dirty="0">
                <a:latin typeface="Eurostile" panose="020B0504020202050204" pitchFamily="34" charset="77"/>
              </a:rPr>
              <a:t> (in square feet)</a:t>
            </a:r>
            <a:endParaRPr lang="en-US" sz="4000" b="1" dirty="0">
              <a:latin typeface="Eurostile" panose="020B050402020205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latin typeface="Eurostile" panose="020B0504020202050204" pitchFamily="34" charset="77"/>
              </a:rPr>
              <a:t>zip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latin typeface="Eurostile" panose="020B0504020202050204" pitchFamily="34" charset="77"/>
              </a:rPr>
              <a:t>waterfront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latin typeface="Eurostile" panose="020B0504020202050204" pitchFamily="34" charset="77"/>
              </a:rPr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latin typeface="Eurostile" panose="020B0504020202050204" pitchFamily="34" charset="77"/>
              </a:rPr>
              <a:t>sewer system</a:t>
            </a:r>
          </a:p>
        </p:txBody>
      </p:sp>
    </p:spTree>
    <p:extLst>
      <p:ext uri="{BB962C8B-B14F-4D97-AF65-F5344CB8AC3E}">
        <p14:creationId xmlns:p14="http://schemas.microsoft.com/office/powerpoint/2010/main" val="299281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22F0A3-D308-5793-DB0D-CDADA33858A2}"/>
              </a:ext>
            </a:extLst>
          </p:cNvPr>
          <p:cNvSpPr txBox="1"/>
          <p:nvPr/>
        </p:nvSpPr>
        <p:spPr>
          <a:xfrm>
            <a:off x="2726328" y="914400"/>
            <a:ext cx="6739345" cy="12003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Baseline home price for our model:</a:t>
            </a:r>
          </a:p>
          <a:p>
            <a:pPr algn="ctr"/>
            <a:r>
              <a:rPr lang="en-US" sz="3600" dirty="0">
                <a:latin typeface="Garamond" panose="02020404030301010803" pitchFamily="18" charset="0"/>
              </a:rPr>
              <a:t>$806,800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A7E0E-5F1B-EC2F-367E-19FD496CE712}"/>
              </a:ext>
            </a:extLst>
          </p:cNvPr>
          <p:cNvSpPr txBox="1"/>
          <p:nvPr/>
        </p:nvSpPr>
        <p:spPr>
          <a:xfrm>
            <a:off x="1688382" y="2015260"/>
            <a:ext cx="278794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3600" b="1" dirty="0">
              <a:latin typeface="Eurostile" panose="020B0504020202050204" pitchFamily="34" charset="77"/>
            </a:endParaRPr>
          </a:p>
          <a:p>
            <a:endParaRPr lang="en-US" sz="3600" b="1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aseline="300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u="sng" dirty="0">
                <a:latin typeface="Eurostile" panose="020B0504020202050204" pitchFamily="34" charset="77"/>
              </a:rPr>
              <a:t>view</a:t>
            </a:r>
            <a:r>
              <a:rPr lang="en-US" sz="3600" b="1" dirty="0">
                <a:latin typeface="Eurostile" panose="020B0504020202050204" pitchFamily="34" charset="77"/>
              </a:rPr>
              <a:t>:</a:t>
            </a:r>
            <a:r>
              <a:rPr lang="en-US" sz="3600" dirty="0">
                <a:latin typeface="Eurostile" panose="020B0504020202050204" pitchFamily="34" charset="77"/>
              </a:rPr>
              <a:t> none</a:t>
            </a:r>
            <a:endParaRPr lang="en-US" sz="3600" b="1" u="sng" dirty="0">
              <a:latin typeface="Eurostile" panose="020B0504020202050204" pitchFamily="34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DAB456-B5C1-83B1-4A51-5AA34604E069}"/>
              </a:ext>
            </a:extLst>
          </p:cNvPr>
          <p:cNvSpPr txBox="1"/>
          <p:nvPr/>
        </p:nvSpPr>
        <p:spPr>
          <a:xfrm>
            <a:off x="1688382" y="2033384"/>
            <a:ext cx="361990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3600" b="1" dirty="0">
              <a:latin typeface="Eurostile" panose="020B0504020202050204" pitchFamily="34" charset="77"/>
            </a:endParaRPr>
          </a:p>
          <a:p>
            <a:endParaRPr lang="en-US" sz="3600" b="1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aseline="300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u="sng" dirty="0">
                <a:latin typeface="Eurostile" panose="020B0504020202050204" pitchFamily="34" charset="77"/>
              </a:rPr>
              <a:t>waterfront</a:t>
            </a:r>
            <a:r>
              <a:rPr lang="en-US" sz="3600" b="1" dirty="0">
                <a:latin typeface="Eurostile" panose="020B0504020202050204" pitchFamily="34" charset="77"/>
              </a:rPr>
              <a:t>:</a:t>
            </a:r>
            <a:r>
              <a:rPr lang="en-US" sz="3600" dirty="0">
                <a:latin typeface="Eurostile" panose="020B0504020202050204" pitchFamily="34" charset="77"/>
              </a:rPr>
              <a:t> 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8A1150-9F09-A959-1981-B3FE340995C7}"/>
              </a:ext>
            </a:extLst>
          </p:cNvPr>
          <p:cNvSpPr txBox="1"/>
          <p:nvPr/>
        </p:nvSpPr>
        <p:spPr>
          <a:xfrm>
            <a:off x="1688382" y="2052365"/>
            <a:ext cx="85523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3600" b="1" dirty="0">
              <a:latin typeface="Eurostile" panose="020B0504020202050204" pitchFamily="34" charset="77"/>
            </a:endParaRPr>
          </a:p>
          <a:p>
            <a:endParaRPr lang="en-US" sz="3600" b="1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aseline="300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u="sng" dirty="0">
                <a:latin typeface="Eurostile" panose="020B0504020202050204" pitchFamily="34" charset="77"/>
              </a:rPr>
              <a:t>zip code</a:t>
            </a:r>
            <a:r>
              <a:rPr lang="en-US" sz="3600" b="1" dirty="0">
                <a:latin typeface="Eurostile" panose="020B0504020202050204" pitchFamily="34" charset="77"/>
              </a:rPr>
              <a:t>:</a:t>
            </a:r>
            <a:r>
              <a:rPr lang="en-US" sz="3600" dirty="0">
                <a:latin typeface="Eurostile" panose="020B0504020202050204" pitchFamily="34" charset="77"/>
              </a:rPr>
              <a:t> lowest level (more details soon)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67074C-F054-6001-E117-E656748616AD}"/>
              </a:ext>
            </a:extLst>
          </p:cNvPr>
          <p:cNvSpPr txBox="1"/>
          <p:nvPr/>
        </p:nvSpPr>
        <p:spPr>
          <a:xfrm>
            <a:off x="1688382" y="1863879"/>
            <a:ext cx="49568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3600" b="1" dirty="0">
              <a:latin typeface="Eurostile" panose="020B0504020202050204" pitchFamily="34" charset="77"/>
            </a:endParaRPr>
          </a:p>
          <a:p>
            <a:endParaRPr lang="en-US" sz="3600" b="1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u="sng" dirty="0">
                <a:latin typeface="Eurostile" panose="020B0504020202050204" pitchFamily="34" charset="77"/>
              </a:rPr>
              <a:t>living area</a:t>
            </a:r>
            <a:r>
              <a:rPr lang="en-US" sz="3600" b="1" dirty="0">
                <a:latin typeface="Eurostile" panose="020B0504020202050204" pitchFamily="34" charset="77"/>
              </a:rPr>
              <a:t>:</a:t>
            </a:r>
            <a:r>
              <a:rPr lang="en-US" sz="3600" dirty="0">
                <a:latin typeface="Eurostile" panose="020B0504020202050204" pitchFamily="34" charset="77"/>
              </a:rPr>
              <a:t> 2,000 ft</a:t>
            </a:r>
            <a:r>
              <a:rPr lang="en-US" sz="3600" baseline="30000" dirty="0">
                <a:latin typeface="Eurostile" panose="020B0504020202050204" pitchFamily="34" charset="7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E2C524-C70F-37E8-82B1-5AC15AD2D69F}"/>
              </a:ext>
            </a:extLst>
          </p:cNvPr>
          <p:cNvSpPr txBox="1"/>
          <p:nvPr/>
        </p:nvSpPr>
        <p:spPr>
          <a:xfrm>
            <a:off x="1688382" y="2269258"/>
            <a:ext cx="881523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Eurostile" panose="020B0504020202050204" pitchFamily="34" charset="77"/>
              </a:rPr>
              <a:t>This baseline assumes …</a:t>
            </a:r>
          </a:p>
          <a:p>
            <a:endParaRPr lang="en-US" sz="1000" b="1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u="sng" dirty="0">
                <a:latin typeface="Eurostile" panose="020B0504020202050204" pitchFamily="34" charset="77"/>
              </a:rPr>
              <a:t>median neighborhood price</a:t>
            </a:r>
            <a:r>
              <a:rPr lang="en-US" sz="3600" b="1" dirty="0">
                <a:latin typeface="Eurostile" panose="020B0504020202050204" pitchFamily="34" charset="77"/>
              </a:rPr>
              <a:t>:</a:t>
            </a:r>
            <a:r>
              <a:rPr lang="en-US" sz="3600" dirty="0">
                <a:latin typeface="Eurostile" panose="020B0504020202050204" pitchFamily="34" charset="77"/>
              </a:rPr>
              <a:t> $1,000,000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605AF6-1AAC-3390-7438-A524560C573A}"/>
              </a:ext>
            </a:extLst>
          </p:cNvPr>
          <p:cNvSpPr txBox="1"/>
          <p:nvPr/>
        </p:nvSpPr>
        <p:spPr>
          <a:xfrm>
            <a:off x="1696648" y="2497860"/>
            <a:ext cx="485421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3600" b="1" dirty="0">
              <a:latin typeface="Eurostile" panose="020B0504020202050204" pitchFamily="34" charset="77"/>
            </a:endParaRPr>
          </a:p>
          <a:p>
            <a:endParaRPr lang="en-US" sz="3600" b="1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aseline="300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Eurostile" panose="020B0504020202050204" pitchFamily="34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u="sng" dirty="0">
                <a:latin typeface="Eurostile" panose="020B0504020202050204" pitchFamily="34" charset="77"/>
              </a:rPr>
              <a:t>sewer system</a:t>
            </a:r>
            <a:r>
              <a:rPr lang="en-US" sz="3600" b="1" dirty="0">
                <a:latin typeface="Eurostile" panose="020B0504020202050204" pitchFamily="34" charset="77"/>
              </a:rPr>
              <a:t>:</a:t>
            </a:r>
            <a:r>
              <a:rPr lang="en-US" sz="3600" dirty="0">
                <a:latin typeface="Eurostile" panose="020B0504020202050204" pitchFamily="34" charset="77"/>
              </a:rPr>
              <a:t> public</a:t>
            </a:r>
            <a:endParaRPr lang="en-US" sz="3600" b="1" u="sng" dirty="0">
              <a:latin typeface="Eurostile" panose="020B050402020205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5175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4" grpId="0"/>
      <p:bldP spid="13" grpId="0"/>
      <p:bldP spid="12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8" y="529679"/>
            <a:ext cx="46232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Private Sewer Systems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9DBCF37-1C5C-E047-97B9-16F19BDBE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537980"/>
            <a:ext cx="5411788" cy="541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76EE83-A279-0AA8-E76B-BA7893D1D8AE}"/>
              </a:ext>
            </a:extLst>
          </p:cNvPr>
          <p:cNvSpPr txBox="1"/>
          <p:nvPr/>
        </p:nvSpPr>
        <p:spPr>
          <a:xfrm>
            <a:off x="913917" y="4048684"/>
            <a:ext cx="49407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Eurostile" panose="020B0504020202050204" pitchFamily="34" charset="77"/>
              </a:rPr>
              <a:t>Price estimate decreases by $68,500 for properties that use private sewer systems.</a:t>
            </a:r>
          </a:p>
        </p:txBody>
      </p:sp>
    </p:spTree>
    <p:extLst>
      <p:ext uri="{BB962C8B-B14F-4D97-AF65-F5344CB8AC3E}">
        <p14:creationId xmlns:p14="http://schemas.microsoft.com/office/powerpoint/2010/main" val="26420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D95B60-5BD1-E919-DB85-2B2B35172CC9}"/>
              </a:ext>
            </a:extLst>
          </p:cNvPr>
          <p:cNvGraphicFramePr>
            <a:graphicFrameLocks noGrp="1"/>
          </p:cNvGraphicFramePr>
          <p:nvPr/>
        </p:nvGraphicFramePr>
        <p:xfrm>
          <a:off x="913918" y="3804920"/>
          <a:ext cx="3657600" cy="18288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776118">
                  <a:extLst>
                    <a:ext uri="{9D8B030D-6E8A-4147-A177-3AD203B41FA5}">
                      <a16:colId xmlns:a16="http://schemas.microsoft.com/office/drawing/2014/main" val="2735926611"/>
                    </a:ext>
                  </a:extLst>
                </a:gridCol>
                <a:gridCol w="1881482">
                  <a:extLst>
                    <a:ext uri="{9D8B030D-6E8A-4147-A177-3AD203B41FA5}">
                      <a16:colId xmlns:a16="http://schemas.microsoft.com/office/drawing/2014/main" val="157697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Eurostile" panose="020B0504020202050204" pitchFamily="34" charset="77"/>
                        </a:rPr>
                        <a:t>“None”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Eurostile" panose="020B0504020202050204" pitchFamily="34" charset="77"/>
                        </a:rPr>
                        <a:t>+ $0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19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Eurostile" panose="020B0504020202050204" pitchFamily="34" charset="77"/>
                        </a:rPr>
                        <a:t>“Fair”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Eurostile" panose="020B0504020202050204" pitchFamily="34" charset="77"/>
                        </a:rPr>
                        <a:t>+ $115,000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Eurostile" panose="020B0504020202050204" pitchFamily="34" charset="77"/>
                        </a:rPr>
                        <a:t>“Good”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Eurostile" panose="020B0504020202050204" pitchFamily="34" charset="77"/>
                        </a:rPr>
                        <a:t>+ $230,000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74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Eurostile" panose="020B0504020202050204" pitchFamily="34" charset="77"/>
                        </a:rPr>
                        <a:t>“Excellent”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Eurostile" panose="020B0504020202050204" pitchFamily="34" charset="77"/>
                        </a:rPr>
                        <a:t>+ $345,000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008229"/>
                  </a:ext>
                </a:extLst>
              </a:tr>
            </a:tbl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048DD577-A1F4-623D-DA46-6F0D96009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537980"/>
            <a:ext cx="5411788" cy="360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8" y="529679"/>
            <a:ext cx="2705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52869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98EA3-8427-7194-285E-6477FD8EBDDA}"/>
              </a:ext>
            </a:extLst>
          </p:cNvPr>
          <p:cNvSpPr txBox="1"/>
          <p:nvPr/>
        </p:nvSpPr>
        <p:spPr>
          <a:xfrm>
            <a:off x="913917" y="4836084"/>
            <a:ext cx="94564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Eurostile" panose="020B0504020202050204" pitchFamily="34" charset="77"/>
              </a:rPr>
              <a:t>Price estimate increases (decreases) 63 cents for every dollar</a:t>
            </a:r>
          </a:p>
          <a:p>
            <a:r>
              <a:rPr lang="en-US" sz="2800" dirty="0">
                <a:latin typeface="Eurostile" panose="020B0504020202050204" pitchFamily="34" charset="77"/>
              </a:rPr>
              <a:t>above (below) a neighborhood median price of $1,000,000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7" y="529679"/>
            <a:ext cx="5055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Neighborhood Median Price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2DFB3E-8A8B-8538-8A46-FFC94B0C5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537980"/>
            <a:ext cx="5411788" cy="375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88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F775C-71EB-1476-8374-4107E3BB082C}"/>
              </a:ext>
            </a:extLst>
          </p:cNvPr>
          <p:cNvSpPr txBox="1"/>
          <p:nvPr/>
        </p:nvSpPr>
        <p:spPr>
          <a:xfrm>
            <a:off x="913918" y="2729914"/>
            <a:ext cx="347883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Baseline: $806,800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38735-C435-777E-E1A1-4E170C22897F}"/>
              </a:ext>
            </a:extLst>
          </p:cNvPr>
          <p:cNvSpPr txBox="1"/>
          <p:nvPr/>
        </p:nvSpPr>
        <p:spPr>
          <a:xfrm>
            <a:off x="913917" y="529679"/>
            <a:ext cx="5055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Neighborhood</a:t>
            </a:r>
          </a:p>
          <a:p>
            <a:r>
              <a:rPr lang="en-US" sz="6000" b="1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9C4F2-508B-ABE4-1DB8-7616215C3473}"/>
              </a:ext>
            </a:extLst>
          </p:cNvPr>
          <p:cNvSpPr txBox="1"/>
          <p:nvPr/>
        </p:nvSpPr>
        <p:spPr>
          <a:xfrm>
            <a:off x="6858000" y="529679"/>
            <a:ext cx="4788996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Example</a:t>
            </a:r>
          </a:p>
          <a:p>
            <a:pPr algn="ctr"/>
            <a:endParaRPr lang="en-US" sz="2400" dirty="0"/>
          </a:p>
          <a:p>
            <a:pPr algn="r"/>
            <a:r>
              <a:rPr lang="en-US" sz="2400" dirty="0"/>
              <a:t>neighborhood mean:     $1,050,000</a:t>
            </a:r>
          </a:p>
          <a:p>
            <a:pPr algn="r"/>
            <a:r>
              <a:rPr lang="en-US" sz="2400" dirty="0"/>
              <a:t>benchmark:  </a:t>
            </a:r>
            <a:r>
              <a:rPr lang="en-US" sz="2400" u="sng" dirty="0"/>
              <a:t>– $1,000,000</a:t>
            </a:r>
          </a:p>
          <a:p>
            <a:pPr algn="r"/>
            <a:r>
              <a:rPr lang="en-US" sz="2400" dirty="0"/>
              <a:t>difference:          $50,000</a:t>
            </a:r>
          </a:p>
          <a:p>
            <a:pPr algn="r"/>
            <a:r>
              <a:rPr lang="en-US" sz="2400" dirty="0"/>
              <a:t>…</a:t>
            </a:r>
          </a:p>
          <a:p>
            <a:pPr algn="r"/>
            <a:r>
              <a:rPr lang="en-US" sz="2400" dirty="0"/>
              <a:t>multiplier:            </a:t>
            </a:r>
            <a:r>
              <a:rPr lang="en-US" sz="2400" u="sng" dirty="0"/>
              <a:t>x 0.63</a:t>
            </a:r>
          </a:p>
          <a:p>
            <a:pPr algn="r"/>
            <a:r>
              <a:rPr lang="en-US" sz="2400" dirty="0"/>
              <a:t>neighborhood premium:         $31,500</a:t>
            </a:r>
          </a:p>
          <a:p>
            <a:endParaRPr lang="en-US" sz="2400" dirty="0"/>
          </a:p>
          <a:p>
            <a:endParaRPr lang="en-US" sz="2400" dirty="0"/>
          </a:p>
          <a:p>
            <a:pPr algn="r"/>
            <a:r>
              <a:rPr lang="en-US" sz="2400" dirty="0"/>
              <a:t>baseline:        $806,800</a:t>
            </a:r>
          </a:p>
          <a:p>
            <a:pPr algn="r"/>
            <a:r>
              <a:rPr lang="en-US" sz="2400" dirty="0"/>
              <a:t>neighborhood premium:      +</a:t>
            </a:r>
            <a:r>
              <a:rPr lang="en-US" sz="2400" u="sng" dirty="0"/>
              <a:t> $31,500</a:t>
            </a:r>
          </a:p>
          <a:p>
            <a:pPr algn="r"/>
            <a:r>
              <a:rPr lang="en-US" sz="2400" b="1" dirty="0"/>
              <a:t>appraised value</a:t>
            </a:r>
            <a:r>
              <a:rPr lang="en-US" sz="2400" dirty="0"/>
              <a:t>:       </a:t>
            </a:r>
            <a:r>
              <a:rPr lang="en-US" sz="2400" b="1" dirty="0"/>
              <a:t>$838,300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05D55-B5BD-9E0B-49CB-7C3AD752E22B}"/>
              </a:ext>
            </a:extLst>
          </p:cNvPr>
          <p:cNvSpPr txBox="1"/>
          <p:nvPr/>
        </p:nvSpPr>
        <p:spPr>
          <a:xfrm>
            <a:off x="913918" y="3605344"/>
            <a:ext cx="5059718" cy="12003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Neighborhood benchmark:</a:t>
            </a:r>
          </a:p>
          <a:p>
            <a:r>
              <a:rPr lang="en-US" sz="3600" dirty="0">
                <a:latin typeface="Garamond" panose="02020404030301010803" pitchFamily="18" charset="0"/>
              </a:rPr>
              <a:t>$1,000,000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AAD7F-C39A-990C-E33D-AFBFEFFC3A0F}"/>
              </a:ext>
            </a:extLst>
          </p:cNvPr>
          <p:cNvSpPr txBox="1"/>
          <p:nvPr/>
        </p:nvSpPr>
        <p:spPr>
          <a:xfrm>
            <a:off x="913917" y="5034772"/>
            <a:ext cx="2913233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Multiplier: 0.63</a:t>
            </a:r>
          </a:p>
        </p:txBody>
      </p:sp>
    </p:spTree>
    <p:extLst>
      <p:ext uri="{BB962C8B-B14F-4D97-AF65-F5344CB8AC3E}">
        <p14:creationId xmlns:p14="http://schemas.microsoft.com/office/powerpoint/2010/main" val="224800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6140</TotalTime>
  <Words>665</Words>
  <Application>Microsoft Macintosh PowerPoint</Application>
  <PresentationFormat>Widescreen</PresentationFormat>
  <Paragraphs>208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Eurostile</vt:lpstr>
      <vt:lpstr>Garamond</vt:lpstr>
      <vt:lpstr>Office Theme</vt:lpstr>
      <vt:lpstr>Predicting Pump Failure in Tanzanian Water Wells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Appraising Homes in King County, Washington</dc:title>
  <dc:creator>Microsoft Office User</dc:creator>
  <cp:lastModifiedBy>Microsoft Office User</cp:lastModifiedBy>
  <cp:revision>4</cp:revision>
  <dcterms:created xsi:type="dcterms:W3CDTF">2023-03-03T16:30:25Z</dcterms:created>
  <dcterms:modified xsi:type="dcterms:W3CDTF">2023-06-04T13:59:46Z</dcterms:modified>
</cp:coreProperties>
</file>