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68" r:id="rId6"/>
    <p:sldId id="269" r:id="rId7"/>
    <p:sldId id="263" r:id="rId8"/>
    <p:sldId id="264" r:id="rId9"/>
    <p:sldId id="266" r:id="rId10"/>
    <p:sldId id="267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281"/>
  </p:normalViewPr>
  <p:slideViewPr>
    <p:cSldViewPr snapToGrid="0">
      <p:cViewPr>
        <p:scale>
          <a:sx n="100" d="100"/>
          <a:sy n="100" d="100"/>
        </p:scale>
        <p:origin x="100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DCF6B-E039-903E-496D-17D5409AB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BDDE2C-5AD5-B1D2-E9F7-97150A026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0CECC-0953-0863-2B38-8EDB58866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49C8-4B05-EE40-8396-8AD4B7C5BFD8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F9AF8-E3E9-8DC1-CA5D-0EBEC6B09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BEEFB-8FFC-474E-0447-171C56202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0B05-4AB7-2A4A-8D10-07788F66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89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6295F-800D-1F76-5A1B-CCDF2869E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80B0E7-7315-60D7-E1A6-4839E2D258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671F0-BBC1-195B-66D8-EF4C75AB8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49C8-4B05-EE40-8396-8AD4B7C5BFD8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0651D-557D-D511-AC7B-4743B6B56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C9A06-E300-833F-0AFA-5EC5E782E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0B05-4AB7-2A4A-8D10-07788F66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321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85F12C-00B7-7655-3334-8376406D7D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BBDD1B-E5D2-7646-8FAA-F5C2D8BF7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70786-9B62-BA95-84E7-0C295F113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49C8-4B05-EE40-8396-8AD4B7C5BFD8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4D20E-7F4B-F592-7FDB-DBDA86460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3573F-E66D-26D1-47CF-8AC5445B8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0B05-4AB7-2A4A-8D10-07788F66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613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3188C-ACD4-0373-0620-CD6D5F46C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79FE5-12B1-B3A8-6E1C-66E2917CF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3E50B-5018-277F-930A-D53B98113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49C8-4B05-EE40-8396-8AD4B7C5BFD8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662A0-4C99-59DF-8034-084631AE6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E294B-5FB5-0473-D375-ABF11633A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0B05-4AB7-2A4A-8D10-07788F66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240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A1793-9163-A451-A253-9A94CDF87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26E4A-009F-5599-7F2A-C73C0B005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66435-D506-CDCF-1490-C02799F82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49C8-4B05-EE40-8396-8AD4B7C5BFD8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BBB8E-CC75-D30F-5868-865F4A5EE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63D9B-7687-65A8-5771-B2383E3E4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0B05-4AB7-2A4A-8D10-07788F66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24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B2A2C-E763-0A82-1478-268501DD2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4D233-FCB5-F59E-826F-B0ACC89F4A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B208A2-3AF5-55D0-3A34-5231F95D6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57B145-B3B4-21A7-425C-8EC6B5EC8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49C8-4B05-EE40-8396-8AD4B7C5BFD8}" type="datetimeFigureOut">
              <a:rPr lang="en-US" smtClean="0"/>
              <a:t>10/9/23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7EA97-2261-A598-73CB-AA6188226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7F96B-25D4-A721-ABDC-23F0945B3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0B05-4AB7-2A4A-8D10-07788F66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26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474E5-CEFB-979A-2BD5-6E5375C42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A1BE0-3C0E-1A77-7963-BEC51BBAF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5F2FBC-C1A9-1A78-C0D4-814036D63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8953CF-5672-1B03-B5F0-C9891DFCB6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F3AA39-1914-95B3-9447-C5DB56412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43F905-732A-5287-6165-CC895E7A7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49C8-4B05-EE40-8396-8AD4B7C5BFD8}" type="datetimeFigureOut">
              <a:rPr lang="en-US" smtClean="0"/>
              <a:t>10/9/23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031290-F942-0EEC-5AE1-0EAD98C15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0786F6-698A-D873-EBFE-E9C4930A5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0B05-4AB7-2A4A-8D10-07788F66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1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C5595-7C45-4585-B7E9-E0E798207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E865A7-28C2-8362-54FE-3642FE16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49C8-4B05-EE40-8396-8AD4B7C5BFD8}" type="datetimeFigureOut">
              <a:rPr lang="en-US" smtClean="0"/>
              <a:t>10/9/23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0D5482-7061-4E4F-84C2-7068A15C7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B3B989-6A1C-2E56-6522-4FBAFC3D1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0B05-4AB7-2A4A-8D10-07788F66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3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268C96-EF41-F0E7-ED5F-E09754CA4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49C8-4B05-EE40-8396-8AD4B7C5BFD8}" type="datetimeFigureOut">
              <a:rPr lang="en-US" smtClean="0"/>
              <a:t>10/9/23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39C694-0851-CAB4-757F-159665DC4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36CFCB-A15D-F09F-E62A-E48A4C1CA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0B05-4AB7-2A4A-8D10-07788F66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68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31F7E-5EC0-C867-A4BD-AAB6F1B9E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27C7C-9B2B-F5E4-264B-B603DEFBC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781940-93E7-5AE1-DD9E-08E17A8D71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A9C3D-5416-C662-9CC3-17E6BD3E4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49C8-4B05-EE40-8396-8AD4B7C5BFD8}" type="datetimeFigureOut">
              <a:rPr lang="en-US" smtClean="0"/>
              <a:t>10/9/23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03C4D0-970D-B680-E22F-04C533A79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D018A-D5E7-68AE-70E8-F23419538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0B05-4AB7-2A4A-8D10-07788F66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41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0EF85-F0EE-3379-4537-D5D439475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62C564-3995-DACE-6C3D-81E9184A64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D2E531-913D-B8FA-0CBD-E371A2EA9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47FDAC-0A9F-AFAF-EA36-6B0AEFB7C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49C8-4B05-EE40-8396-8AD4B7C5BFD8}" type="datetimeFigureOut">
              <a:rPr lang="en-US" smtClean="0"/>
              <a:t>10/9/23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903AD-5F9B-A98D-0B76-3CF9942AC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461A04-9B70-AEBD-808B-0C5C01761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0B05-4AB7-2A4A-8D10-07788F66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76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E20107-6D55-C93A-072F-955A26A24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9388B-8834-6F5A-3007-A4EBB3E43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6BAA2-14E0-A47C-38BE-4D84E02888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C49C8-4B05-EE40-8396-8AD4B7C5BFD8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21690-4FAC-5538-63F9-B6B6A774CA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7A15F-681B-C48C-9C15-F0B9BAE04B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D0B05-4AB7-2A4A-8D10-07788F66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003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E3D38-36BC-853E-6261-11E01FBC22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79499"/>
            <a:ext cx="9144000" cy="1046163"/>
          </a:xfrm>
        </p:spPr>
        <p:txBody>
          <a:bodyPr/>
          <a:lstStyle/>
          <a:p>
            <a:r>
              <a:rPr lang="en-US" b="1" dirty="0">
                <a:latin typeface="Garamond" panose="02020404030301010803" pitchFamily="18" charset="0"/>
              </a:rPr>
              <a:t>Apple at SXSW 2011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04A13-B67E-E2A4-10D8-47DA9D157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87638"/>
            <a:ext cx="9144000" cy="1655762"/>
          </a:xfrm>
        </p:spPr>
        <p:txBody>
          <a:bodyPr/>
          <a:lstStyle/>
          <a:p>
            <a:r>
              <a:rPr lang="en-US" dirty="0"/>
              <a:t>A project to capitalize on a successful product launch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AB625E-0785-D589-FD41-46BADC8AADE3}"/>
              </a:ext>
            </a:extLst>
          </p:cNvPr>
          <p:cNvSpPr txBox="1"/>
          <p:nvPr/>
        </p:nvSpPr>
        <p:spPr>
          <a:xfrm>
            <a:off x="5303154" y="6067994"/>
            <a:ext cx="1585692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Garamond" panose="02020404030301010803" pitchFamily="18" charset="0"/>
              </a:rPr>
              <a:t>Aaron Galbraith • 2023</a:t>
            </a:r>
          </a:p>
        </p:txBody>
      </p:sp>
      <p:pic>
        <p:nvPicPr>
          <p:cNvPr id="1032" name="Picture 8" descr="Texas Icons - Free SVG &amp; PNG Texas Images - Noun Project">
            <a:extLst>
              <a:ext uri="{FF2B5EF4-FFF2-40B4-BE49-F238E27FC236}">
                <a16:creationId xmlns:a16="http://schemas.microsoft.com/office/drawing/2014/main" id="{07234330-94B6-3DC2-CDFE-3E9F99C0FF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25"/>
          <a:stretch/>
        </p:blipFill>
        <p:spPr bwMode="auto">
          <a:xfrm>
            <a:off x="4826000" y="3302000"/>
            <a:ext cx="2206625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pple logo png 17221836 PNG">
            <a:extLst>
              <a:ext uri="{FF2B5EF4-FFF2-40B4-BE49-F238E27FC236}">
                <a16:creationId xmlns:a16="http://schemas.microsoft.com/office/drawing/2014/main" id="{2F5DB445-4619-D014-E402-1E11DC71E2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90" b="23006"/>
          <a:stretch/>
        </p:blipFill>
        <p:spPr bwMode="auto">
          <a:xfrm>
            <a:off x="6438900" y="3352800"/>
            <a:ext cx="1164590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0184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A6408-7B66-0D9A-6DCA-8E1D30EE1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latin typeface="Garamond" panose="02020404030301010803" pitchFamily="18" charset="0"/>
              </a:rPr>
              <a:t>Further Inquiry</a:t>
            </a:r>
          </a:p>
        </p:txBody>
      </p:sp>
    </p:spTree>
    <p:extLst>
      <p:ext uri="{BB962C8B-B14F-4D97-AF65-F5344CB8AC3E}">
        <p14:creationId xmlns:p14="http://schemas.microsoft.com/office/powerpoint/2010/main" val="4172983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93EAED-75FE-3FCA-B719-3E3F092C6C7A}"/>
              </a:ext>
            </a:extLst>
          </p:cNvPr>
          <p:cNvSpPr txBox="1"/>
          <p:nvPr/>
        </p:nvSpPr>
        <p:spPr>
          <a:xfrm>
            <a:off x="5303154" y="6067994"/>
            <a:ext cx="1585692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Garamond" panose="02020404030301010803" pitchFamily="18" charset="0"/>
              </a:rPr>
              <a:t>Aaron Galbraith • 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4987AB-B7D3-0D16-0A5B-8A6D98F84A4D}"/>
              </a:ext>
            </a:extLst>
          </p:cNvPr>
          <p:cNvSpPr txBox="1"/>
          <p:nvPr/>
        </p:nvSpPr>
        <p:spPr>
          <a:xfrm>
            <a:off x="4896152" y="6436294"/>
            <a:ext cx="2399696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www.linkedin.com</a:t>
            </a:r>
            <a:r>
              <a:rPr lang="en-US" sz="1200" dirty="0"/>
              <a:t>/in/</a:t>
            </a:r>
            <a:r>
              <a:rPr lang="en-US" sz="1200" dirty="0" err="1"/>
              <a:t>aarongalbraith</a:t>
            </a:r>
            <a:endParaRPr lang="en-US" sz="12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8B38B8F-0451-13D6-D1FB-6ED1C7475728}"/>
              </a:ext>
            </a:extLst>
          </p:cNvPr>
          <p:cNvSpPr txBox="1">
            <a:spLocks/>
          </p:cNvSpPr>
          <p:nvPr/>
        </p:nvSpPr>
        <p:spPr>
          <a:xfrm>
            <a:off x="3444423" y="2275681"/>
            <a:ext cx="5303154" cy="1189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latin typeface="Garamond" panose="02020404030301010803" pitchFamily="18" charset="0"/>
              </a:rPr>
              <a:t>Thank you</a:t>
            </a:r>
          </a:p>
        </p:txBody>
      </p:sp>
      <p:pic>
        <p:nvPicPr>
          <p:cNvPr id="8" name="Picture 8" descr="Texas Icons - Free SVG &amp; PNG Texas Images - Noun Project">
            <a:extLst>
              <a:ext uri="{FF2B5EF4-FFF2-40B4-BE49-F238E27FC236}">
                <a16:creationId xmlns:a16="http://schemas.microsoft.com/office/drawing/2014/main" id="{34C570C4-164F-CA6C-D89D-CAFB18B603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25"/>
          <a:stretch/>
        </p:blipFill>
        <p:spPr bwMode="auto">
          <a:xfrm>
            <a:off x="4826000" y="3302000"/>
            <a:ext cx="2206625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8" descr="apple logo png 17221836 PNG">
            <a:extLst>
              <a:ext uri="{FF2B5EF4-FFF2-40B4-BE49-F238E27FC236}">
                <a16:creationId xmlns:a16="http://schemas.microsoft.com/office/drawing/2014/main" id="{B6713056-1DFE-C040-642D-4683BF72A2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91" b="23006"/>
          <a:stretch/>
        </p:blipFill>
        <p:spPr bwMode="auto">
          <a:xfrm>
            <a:off x="6473824" y="3352800"/>
            <a:ext cx="1129665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377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A6408-7B66-0D9A-6DCA-8E1D30EE1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latin typeface="Garamond" panose="02020404030301010803" pitchFamily="18" charset="0"/>
              </a:rPr>
              <a:t>Background</a:t>
            </a:r>
          </a:p>
        </p:txBody>
      </p:sp>
      <p:pic>
        <p:nvPicPr>
          <p:cNvPr id="2050" name="Picture 2" descr="SXSW 2011 in Review">
            <a:extLst>
              <a:ext uri="{FF2B5EF4-FFF2-40B4-BE49-F238E27FC236}">
                <a16:creationId xmlns:a16="http://schemas.microsoft.com/office/drawing/2014/main" id="{BB38EF83-CC9B-EB12-4755-59FA3920E3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00" r="18666" b="27500"/>
          <a:stretch/>
        </p:blipFill>
        <p:spPr bwMode="auto">
          <a:xfrm>
            <a:off x="2997200" y="5207000"/>
            <a:ext cx="619760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Pad 2 launched. Not much different from the original - SoyaCincau">
            <a:extLst>
              <a:ext uri="{FF2B5EF4-FFF2-40B4-BE49-F238E27FC236}">
                <a16:creationId xmlns:a16="http://schemas.microsoft.com/office/drawing/2014/main" id="{4B322400-FF3E-DE3A-D449-F63BAE66C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147" y="1860563"/>
            <a:ext cx="6021705" cy="2616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439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A6408-7B66-0D9A-6DCA-8E1D30EE1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latin typeface="Garamond" panose="02020404030301010803" pitchFamily="18" charset="0"/>
              </a:rPr>
              <a:t>Project Goal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B11DEF-156D-A95B-9A97-B134AB875250}"/>
              </a:ext>
            </a:extLst>
          </p:cNvPr>
          <p:cNvSpPr txBox="1"/>
          <p:nvPr/>
        </p:nvSpPr>
        <p:spPr>
          <a:xfrm>
            <a:off x="2406650" y="1859340"/>
            <a:ext cx="7378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Garamond" panose="02020404030301010803" pitchFamily="18" charset="0"/>
              </a:rPr>
              <a:t>1. to help Apple understand how their presence at SXSW was received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B2150B-C73E-0F22-6811-627F0C640024}"/>
              </a:ext>
            </a:extLst>
          </p:cNvPr>
          <p:cNvSpPr txBox="1"/>
          <p:nvPr/>
        </p:nvSpPr>
        <p:spPr>
          <a:xfrm>
            <a:off x="2406650" y="3878640"/>
            <a:ext cx="7378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Garamond" panose="02020404030301010803" pitchFamily="18" charset="0"/>
              </a:rPr>
              <a:t>2. to give Apple a tool to interpret public sentiment</a:t>
            </a:r>
          </a:p>
        </p:txBody>
      </p:sp>
    </p:spTree>
    <p:extLst>
      <p:ext uri="{BB962C8B-B14F-4D97-AF65-F5344CB8AC3E}">
        <p14:creationId xmlns:p14="http://schemas.microsoft.com/office/powerpoint/2010/main" val="3624855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A6408-7B66-0D9A-6DCA-8E1D30EE1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latin typeface="Garamond" panose="02020404030301010803" pitchFamily="18" charset="0"/>
              </a:rPr>
              <a:t>Data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5F2111B3-806C-16B6-27B6-E5EDE2840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800" y="1110328"/>
            <a:ext cx="2479040" cy="247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1B11DEF-156D-A95B-9A97-B134AB875250}"/>
              </a:ext>
            </a:extLst>
          </p:cNvPr>
          <p:cNvSpPr txBox="1"/>
          <p:nvPr/>
        </p:nvSpPr>
        <p:spPr>
          <a:xfrm>
            <a:off x="3714750" y="1986340"/>
            <a:ext cx="737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</a:rPr>
              <a:t>   </a:t>
            </a:r>
            <a:r>
              <a:rPr lang="en-US" sz="3200" b="1" dirty="0">
                <a:solidFill>
                  <a:schemeClr val="bg1"/>
                </a:solidFill>
                <a:latin typeface="Garamond" panose="02020404030301010803" pitchFamily="18" charset="0"/>
              </a:rPr>
              <a:t>#</a:t>
            </a:r>
            <a:r>
              <a:rPr lang="en-US" sz="3200" b="1" dirty="0" err="1">
                <a:solidFill>
                  <a:schemeClr val="bg1"/>
                </a:solidFill>
                <a:latin typeface="Garamond" panose="02020404030301010803" pitchFamily="18" charset="0"/>
              </a:rPr>
              <a:t>sxsw</a:t>
            </a:r>
            <a:r>
              <a:rPr lang="en-US" sz="3200" dirty="0">
                <a:latin typeface="Garamond" panose="02020404030301010803" pitchFamily="18" charset="0"/>
              </a:rPr>
              <a:t>   </a:t>
            </a:r>
            <a:r>
              <a:rPr lang="en-US" sz="3200" b="0" i="0" dirty="0">
                <a:solidFill>
                  <a:srgbClr val="202122"/>
                </a:solidFill>
                <a:effectLst/>
                <a:latin typeface="Garamond" panose="02020404030301010803" pitchFamily="18" charset="0"/>
              </a:rPr>
              <a:t>× </a:t>
            </a:r>
            <a:r>
              <a:rPr lang="en-US" sz="3200" dirty="0">
                <a:latin typeface="Garamond" panose="02020404030301010803" pitchFamily="18" charset="0"/>
              </a:rPr>
              <a:t>9,000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FD1223-487D-537F-10EC-88A7DFD15F8E}"/>
              </a:ext>
            </a:extLst>
          </p:cNvPr>
          <p:cNvSpPr txBox="1"/>
          <p:nvPr/>
        </p:nvSpPr>
        <p:spPr>
          <a:xfrm>
            <a:off x="3714750" y="3717458"/>
            <a:ext cx="737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54C456-7AA3-4E1D-E413-6D7F566C2696}"/>
              </a:ext>
            </a:extLst>
          </p:cNvPr>
          <p:cNvSpPr txBox="1"/>
          <p:nvPr/>
        </p:nvSpPr>
        <p:spPr>
          <a:xfrm>
            <a:off x="3714750" y="5342127"/>
            <a:ext cx="8807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</a:rPr>
              <a:t> </a:t>
            </a:r>
          </a:p>
        </p:txBody>
      </p:sp>
      <p:pic>
        <p:nvPicPr>
          <p:cNvPr id="4098" name="Picture 2" descr="Smiley Emoticons Icon Positive Neutral And Negative Vector Stock  Illustration - Download Image Now - iStock">
            <a:extLst>
              <a:ext uri="{FF2B5EF4-FFF2-40B4-BE49-F238E27FC236}">
                <a16:creationId xmlns:a16="http://schemas.microsoft.com/office/drawing/2014/main" id="{C68ACAE4-B10B-8BF9-75C1-BD40FED4A6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77" b="32963"/>
          <a:stretch/>
        </p:blipFill>
        <p:spPr bwMode="auto">
          <a:xfrm>
            <a:off x="4305300" y="3348016"/>
            <a:ext cx="3708400" cy="1270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Apple Logo PNG Vector (SVG) Free Download">
            <a:extLst>
              <a:ext uri="{FF2B5EF4-FFF2-40B4-BE49-F238E27FC236}">
                <a16:creationId xmlns:a16="http://schemas.microsoft.com/office/drawing/2014/main" id="{C1B91FD7-1F47-224B-D4E4-B117A81C8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00" y="4920139"/>
            <a:ext cx="11620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>
            <a:extLst>
              <a:ext uri="{FF2B5EF4-FFF2-40B4-BE49-F238E27FC236}">
                <a16:creationId xmlns:a16="http://schemas.microsoft.com/office/drawing/2014/main" id="{FD105DB3-A91B-25A9-3DEC-4F1EFEEAC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4936203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916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A6408-7B66-0D9A-6DCA-8E1D30EE1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latin typeface="Garamond" panose="02020404030301010803" pitchFamily="18" charset="0"/>
              </a:rPr>
              <a:t>Apple Overview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52E53E23-FC2E-568A-B75D-F67F14AAC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140" y="1952628"/>
            <a:ext cx="10205720" cy="3427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64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A6408-7B66-0D9A-6DCA-8E1D30EE1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latin typeface="Garamond" panose="02020404030301010803" pitchFamily="18" charset="0"/>
              </a:rPr>
              <a:t>Google Overview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723762AB-2D15-3826-B4F3-A3CB6E9D6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696" y="1956816"/>
            <a:ext cx="10205720" cy="3427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4051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A6408-7B66-0D9A-6DCA-8E1D30EE1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latin typeface="Garamond" panose="02020404030301010803" pitchFamily="18" charset="0"/>
              </a:rPr>
              <a:t>Methods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B34136-DA6E-4D39-5F5A-450602D54F43}"/>
              </a:ext>
            </a:extLst>
          </p:cNvPr>
          <p:cNvSpPr txBox="1"/>
          <p:nvPr/>
        </p:nvSpPr>
        <p:spPr>
          <a:xfrm>
            <a:off x="838200" y="1690688"/>
            <a:ext cx="9251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</a:rPr>
              <a:t>tokenize + remove common words + vectorize tweets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80EDEE-E0D5-3C42-FB70-4506F1527BA8}"/>
              </a:ext>
            </a:extLst>
          </p:cNvPr>
          <p:cNvSpPr txBox="1"/>
          <p:nvPr/>
        </p:nvSpPr>
        <p:spPr>
          <a:xfrm>
            <a:off x="838200" y="2846388"/>
            <a:ext cx="7931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</a:rPr>
              <a:t>binary classification: positive / NON-positive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C93E2D-CBD7-69EE-6154-0874E7253361}"/>
              </a:ext>
            </a:extLst>
          </p:cNvPr>
          <p:cNvSpPr txBox="1"/>
          <p:nvPr/>
        </p:nvSpPr>
        <p:spPr>
          <a:xfrm>
            <a:off x="838200" y="4002088"/>
            <a:ext cx="10293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</a:rPr>
              <a:t>ML classifiers: Naïve Bayes, Random Forest, Gradient Boost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2F3DCF-144B-2479-F9E8-810DBB13F6CB}"/>
              </a:ext>
            </a:extLst>
          </p:cNvPr>
          <p:cNvSpPr txBox="1"/>
          <p:nvPr/>
        </p:nvSpPr>
        <p:spPr>
          <a:xfrm>
            <a:off x="838200" y="5157788"/>
            <a:ext cx="7613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</a:rPr>
              <a:t>metric: simple accuracy</a:t>
            </a:r>
          </a:p>
        </p:txBody>
      </p:sp>
    </p:spTree>
    <p:extLst>
      <p:ext uri="{BB962C8B-B14F-4D97-AF65-F5344CB8AC3E}">
        <p14:creationId xmlns:p14="http://schemas.microsoft.com/office/powerpoint/2010/main" val="4141209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A6408-7B66-0D9A-6DCA-8E1D30EE1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latin typeface="Garamond" panose="02020404030301010803" pitchFamily="18" charset="0"/>
              </a:rPr>
              <a:t>Results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21E68FA-16D2-59A3-75AE-240A907C18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812593"/>
              </p:ext>
            </p:extLst>
          </p:nvPr>
        </p:nvGraphicFramePr>
        <p:xfrm>
          <a:off x="2889250" y="1760220"/>
          <a:ext cx="6413500" cy="3337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15092316"/>
                    </a:ext>
                  </a:extLst>
                </a:gridCol>
                <a:gridCol w="1663700">
                  <a:extLst>
                    <a:ext uri="{9D8B030D-6E8A-4147-A177-3AD203B41FA5}">
                      <a16:colId xmlns:a16="http://schemas.microsoft.com/office/drawing/2014/main" val="1255610065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803344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training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test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46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Garamond" panose="02020404030301010803" pitchFamily="18" charset="0"/>
                        </a:rPr>
                        <a:t>Naïve Bayes (BASELINE)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79.4%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71.5%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249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Garamond" panose="02020404030301010803" pitchFamily="18" charset="0"/>
                        </a:rPr>
                        <a:t>… with hyperparameter tuning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89.0%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72.2%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235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Garamond" panose="02020404030301010803" pitchFamily="18" charset="0"/>
                        </a:rPr>
                        <a:t>… with over sampling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86.7%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68.0%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662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321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Garamond" panose="02020404030301010803" pitchFamily="18" charset="0"/>
                        </a:rP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96.5%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73.2%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79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Garamond" panose="02020404030301010803" pitchFamily="18" charset="0"/>
                        </a:rPr>
                        <a:t>… with hyperparameter tuning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86.4%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72.5%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839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1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553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Garamond" panose="02020404030301010803" pitchFamily="18" charset="0"/>
                        </a:rPr>
                        <a:t>Gradient Boost (FINAL)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74.9%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72.3%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854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1540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A6408-7B66-0D9A-6DCA-8E1D30EE1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latin typeface="Garamond" panose="02020404030301010803" pitchFamily="18" charset="0"/>
              </a:rPr>
              <a:t>Recommendations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D08C40-2E81-C530-A8F0-A96344B25941}"/>
              </a:ext>
            </a:extLst>
          </p:cNvPr>
          <p:cNvSpPr txBox="1"/>
          <p:nvPr/>
        </p:nvSpPr>
        <p:spPr>
          <a:xfrm>
            <a:off x="2146300" y="2033588"/>
            <a:ext cx="9251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</a:rPr>
              <a:t>pop-up store + event synergy = great idea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776DBA-E680-CF41-333A-9A0CE9585FE0}"/>
              </a:ext>
            </a:extLst>
          </p:cNvPr>
          <p:cNvSpPr txBox="1"/>
          <p:nvPr/>
        </p:nvSpPr>
        <p:spPr>
          <a:xfrm>
            <a:off x="2146300" y="3066763"/>
            <a:ext cx="9251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</a:rPr>
              <a:t>throw a party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B45B62-A812-DD3A-3E67-A66E5FF3B97E}"/>
              </a:ext>
            </a:extLst>
          </p:cNvPr>
          <p:cNvSpPr txBox="1"/>
          <p:nvPr/>
        </p:nvSpPr>
        <p:spPr>
          <a:xfrm>
            <a:off x="2146300" y="4099938"/>
            <a:ext cx="92519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</a:rPr>
              <a:t>address battery life and design issues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141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1489</TotalTime>
  <Words>175</Words>
  <Application>Microsoft Macintosh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Garamond</vt:lpstr>
      <vt:lpstr>Office Theme</vt:lpstr>
      <vt:lpstr>Apple at SXSW 2011</vt:lpstr>
      <vt:lpstr>Background</vt:lpstr>
      <vt:lpstr>Project Goal</vt:lpstr>
      <vt:lpstr>Data</vt:lpstr>
      <vt:lpstr>Apple Overview</vt:lpstr>
      <vt:lpstr>Google Overview</vt:lpstr>
      <vt:lpstr>Methods</vt:lpstr>
      <vt:lpstr>Results</vt:lpstr>
      <vt:lpstr>Recommendations</vt:lpstr>
      <vt:lpstr>Further Inquiry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dcterms:created xsi:type="dcterms:W3CDTF">2023-09-07T18:33:55Z</dcterms:created>
  <dcterms:modified xsi:type="dcterms:W3CDTF">2023-10-09T18:50:18Z</dcterms:modified>
</cp:coreProperties>
</file>