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9" r:id="rId2"/>
    <p:sldId id="332" r:id="rId3"/>
    <p:sldId id="328" r:id="rId4"/>
    <p:sldId id="3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41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095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24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97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28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4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70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24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1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64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199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87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22FD7BE-9AA1-8018-9E70-AE8AF7F6A5A3}"/>
              </a:ext>
            </a:extLst>
          </p:cNvPr>
          <p:cNvSpPr txBox="1">
            <a:spLocks/>
          </p:cNvSpPr>
          <p:nvPr/>
        </p:nvSpPr>
        <p:spPr>
          <a:xfrm>
            <a:off x="1588" y="-27709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6C5FF"/>
              </a:buClr>
            </a:pPr>
            <a:r>
              <a:rPr lang="en-US" b="1" dirty="0">
                <a:solidFill>
                  <a:srgbClr val="56C5FF"/>
                </a:solidFill>
                <a:latin typeface="Corbel"/>
              </a:rPr>
              <a:t>Project 5: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0B331D-78BE-DBB5-92EC-7CD3FBC111F6}"/>
              </a:ext>
            </a:extLst>
          </p:cNvPr>
          <p:cNvSpPr txBox="1">
            <a:spLocks/>
          </p:cNvSpPr>
          <p:nvPr/>
        </p:nvSpPr>
        <p:spPr>
          <a:xfrm>
            <a:off x="76200" y="793517"/>
            <a:ext cx="7543800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Pig E. Bank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D3129-6DC6-FC4F-A515-194FB0AD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7" y="3124201"/>
            <a:ext cx="5195888" cy="3457627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941F5-5902-D64A-C87B-9E6AA64265CC}"/>
              </a:ext>
            </a:extLst>
          </p:cNvPr>
          <p:cNvSpPr txBox="1"/>
          <p:nvPr/>
        </p:nvSpPr>
        <p:spPr>
          <a:xfrm>
            <a:off x="228600" y="1711382"/>
            <a:ext cx="61566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Pig E. Bank is a global financial institution with a dedicated anti- money laundering compliance department.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83C0A-1ECC-4E4B-1EFC-3FD98E83EE34}"/>
              </a:ext>
            </a:extLst>
          </p:cNvPr>
          <p:cNvSpPr txBox="1"/>
          <p:nvPr/>
        </p:nvSpPr>
        <p:spPr>
          <a:xfrm>
            <a:off x="5350770" y="2732689"/>
            <a:ext cx="7162800" cy="424064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6C5FF"/>
                </a:solidFill>
                <a:latin typeface="Corbel"/>
              </a:rPr>
              <a:t>Objectives</a:t>
            </a:r>
            <a:r>
              <a:rPr lang="en-US" sz="2000" dirty="0">
                <a:solidFill>
                  <a:prstClr val="white"/>
                </a:solidFill>
                <a:latin typeface="Corbel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Determine the primary risk factors contributing to client loss and represent them using a decision tree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Provide recommendations to increase customer retention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56C5FF"/>
              </a:solidFill>
              <a:latin typeface="Corbel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6C5FF"/>
                </a:solidFill>
                <a:latin typeface="Corbel"/>
              </a:rPr>
              <a:t>Methods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Exploratory data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Data mining techniques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Data cleaning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Consistency checks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Data modelling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9392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F940927-0625-F4E0-38FE-E24D6762EC13}"/>
              </a:ext>
            </a:extLst>
          </p:cNvPr>
          <p:cNvSpPr txBox="1">
            <a:spLocks/>
          </p:cNvSpPr>
          <p:nvPr/>
        </p:nvSpPr>
        <p:spPr>
          <a:xfrm>
            <a:off x="-76200" y="76200"/>
            <a:ext cx="6858000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Pig E. Bank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B59883-CAA4-89EC-3A48-0170DCE6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4064"/>
            <a:ext cx="11239810" cy="20231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A2651F-B4F3-5134-B5E2-47232659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377666"/>
            <a:ext cx="5326468" cy="34041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E216DE-21ED-C742-01F8-F8866E9447CC}"/>
              </a:ext>
            </a:extLst>
          </p:cNvPr>
          <p:cNvSpPr txBox="1"/>
          <p:nvPr/>
        </p:nvSpPr>
        <p:spPr>
          <a:xfrm>
            <a:off x="7772400" y="301723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C5FF"/>
                </a:solidFill>
                <a:latin typeface="Corbel"/>
              </a:rPr>
              <a:t>Current Customers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45762-295F-477E-5569-D0CD44A29F7E}"/>
              </a:ext>
            </a:extLst>
          </p:cNvPr>
          <p:cNvSpPr txBox="1"/>
          <p:nvPr/>
        </p:nvSpPr>
        <p:spPr>
          <a:xfrm>
            <a:off x="9796132" y="301723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C5FF"/>
                </a:solidFill>
                <a:latin typeface="Corbel"/>
              </a:rPr>
              <a:t>Previous Customers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526147-C68F-96E8-230A-CFB0BE622021}"/>
              </a:ext>
            </a:extLst>
          </p:cNvPr>
          <p:cNvSpPr txBox="1"/>
          <p:nvPr/>
        </p:nvSpPr>
        <p:spPr>
          <a:xfrm>
            <a:off x="-36511" y="3109218"/>
            <a:ext cx="60944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Previous customers were at 69.61% for only having one product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Age group of previous customers with the highest percentage who left the bank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38-47 at 43.14%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48-57 at 24.51%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Previous customers were at 70.10% for not being a active member of the bank</a:t>
            </a:r>
          </a:p>
          <a:p>
            <a:endParaRPr lang="en-US" sz="2000" dirty="0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05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34D-5C1D-494A-F76F-E6EA237AA488}"/>
              </a:ext>
            </a:extLst>
          </p:cNvPr>
          <p:cNvSpPr txBox="1">
            <a:spLocks/>
          </p:cNvSpPr>
          <p:nvPr/>
        </p:nvSpPr>
        <p:spPr>
          <a:xfrm>
            <a:off x="-152400" y="27709"/>
            <a:ext cx="6858000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Pig E. Bank Analysis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FADAF65-E038-10B4-B7DE-CC36D89AA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539" y="1355726"/>
            <a:ext cx="6303459" cy="331172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18E42D-8A19-A103-9667-80A47A10842D}"/>
              </a:ext>
            </a:extLst>
          </p:cNvPr>
          <p:cNvSpPr txBox="1"/>
          <p:nvPr/>
        </p:nvSpPr>
        <p:spPr>
          <a:xfrm>
            <a:off x="77986" y="1333838"/>
            <a:ext cx="5868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6C5FF"/>
                </a:solidFill>
                <a:latin typeface="Corbel"/>
              </a:rPr>
              <a:t>Decision  Tree</a:t>
            </a:r>
          </a:p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Factors determining the likelihood of a customer to leave Pig E. bank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05C93-D1A1-9BCA-9651-D46160DB1379}"/>
              </a:ext>
            </a:extLst>
          </p:cNvPr>
          <p:cNvSpPr txBox="1"/>
          <p:nvPr/>
        </p:nvSpPr>
        <p:spPr>
          <a:xfrm>
            <a:off x="13712" y="3416456"/>
            <a:ext cx="614102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Inactive customers are more likely to leave due to a lack of engagement or perceived value from the bank.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Customers with only one product are less likely to be loyal, as they have fewer ties to the bank.</a:t>
            </a:r>
          </a:p>
        </p:txBody>
      </p:sp>
    </p:spTree>
    <p:extLst>
      <p:ext uri="{BB962C8B-B14F-4D97-AF65-F5344CB8AC3E}">
        <p14:creationId xmlns:p14="http://schemas.microsoft.com/office/powerpoint/2010/main" val="28578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CB40CD-98E4-6795-AFC5-6BB6B95400E2}"/>
              </a:ext>
            </a:extLst>
          </p:cNvPr>
          <p:cNvSpPr txBox="1">
            <a:spLocks/>
          </p:cNvSpPr>
          <p:nvPr/>
        </p:nvSpPr>
        <p:spPr>
          <a:xfrm>
            <a:off x="1588" y="76200"/>
            <a:ext cx="10437812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Pig E. Bank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94750-7DA8-86EC-2359-D67DF4E018C4}"/>
              </a:ext>
            </a:extLst>
          </p:cNvPr>
          <p:cNvSpPr txBox="1"/>
          <p:nvPr/>
        </p:nvSpPr>
        <p:spPr>
          <a:xfrm>
            <a:off x="304800" y="1600200"/>
            <a:ext cx="78486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C5FF"/>
                </a:solidFill>
                <a:latin typeface="Corbel"/>
              </a:rPr>
              <a:t>Next Steps </a:t>
            </a:r>
          </a:p>
          <a:p>
            <a:endParaRPr lang="en-US" sz="2000" dirty="0">
              <a:solidFill>
                <a:srgbClr val="56C5FF"/>
              </a:solidFill>
              <a:latin typeface="Corbe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Inactive customers: Implement personalized outreach, such as monthly reminders, financial health check-ups, or educational content to highlight bank products and benefits.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Offer small rewards for transactions (e.g., payback)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Promote additional products that align with customer interests to increase retention.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Increase engagement with older, high- balance customers through personalized strategies (tailored financial products like retirement accounts, long-term savings plans, or investment advisory services).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Cross- and Up-Sales, provide discounts or waived fees for activating additional services, like credit cards or investment accounts.</a:t>
            </a:r>
          </a:p>
        </p:txBody>
      </p:sp>
    </p:spTree>
    <p:extLst>
      <p:ext uri="{BB962C8B-B14F-4D97-AF65-F5344CB8AC3E}">
        <p14:creationId xmlns:p14="http://schemas.microsoft.com/office/powerpoint/2010/main" val="223997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Digital Blue Tunnel 16x9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Gilbert</dc:creator>
  <cp:lastModifiedBy>Aaron Gilbert</cp:lastModifiedBy>
  <cp:revision>1</cp:revision>
  <dcterms:created xsi:type="dcterms:W3CDTF">2025-02-10T03:42:25Z</dcterms:created>
  <dcterms:modified xsi:type="dcterms:W3CDTF">2025-02-10T03:43:26Z</dcterms:modified>
</cp:coreProperties>
</file>