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341" r:id="rId3"/>
    <p:sldId id="342" r:id="rId4"/>
    <p:sldId id="343" r:id="rId5"/>
    <p:sldId id="34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30672-65CE-4786-AD24-96508EB61EDB}" v="1" dt="2025-03-07T18:14:39.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Gilbert" userId="35e279f1fac96b8a" providerId="LiveId" clId="{DA530672-65CE-4786-AD24-96508EB61EDB}"/>
    <pc:docChg chg="addSld delSld modSld">
      <pc:chgData name="Aaron Gilbert" userId="35e279f1fac96b8a" providerId="LiveId" clId="{DA530672-65CE-4786-AD24-96508EB61EDB}" dt="2025-03-21T14:28:48.396" v="5" actId="20577"/>
      <pc:docMkLst>
        <pc:docMk/>
      </pc:docMkLst>
      <pc:sldChg chg="del">
        <pc:chgData name="Aaron Gilbert" userId="35e279f1fac96b8a" providerId="LiveId" clId="{DA530672-65CE-4786-AD24-96508EB61EDB}" dt="2025-03-07T18:14:48.281" v="1" actId="2696"/>
        <pc:sldMkLst>
          <pc:docMk/>
          <pc:sldMk cId="2483802902" sldId="335"/>
        </pc:sldMkLst>
      </pc:sldChg>
      <pc:sldChg chg="del">
        <pc:chgData name="Aaron Gilbert" userId="35e279f1fac96b8a" providerId="LiveId" clId="{DA530672-65CE-4786-AD24-96508EB61EDB}" dt="2025-03-07T18:15:08.806" v="2" actId="2696"/>
        <pc:sldMkLst>
          <pc:docMk/>
          <pc:sldMk cId="2348476011" sldId="336"/>
        </pc:sldMkLst>
      </pc:sldChg>
      <pc:sldChg chg="del">
        <pc:chgData name="Aaron Gilbert" userId="35e279f1fac96b8a" providerId="LiveId" clId="{DA530672-65CE-4786-AD24-96508EB61EDB}" dt="2025-03-07T18:15:08.806" v="2" actId="2696"/>
        <pc:sldMkLst>
          <pc:docMk/>
          <pc:sldMk cId="1652292952" sldId="337"/>
        </pc:sldMkLst>
      </pc:sldChg>
      <pc:sldChg chg="del">
        <pc:chgData name="Aaron Gilbert" userId="35e279f1fac96b8a" providerId="LiveId" clId="{DA530672-65CE-4786-AD24-96508EB61EDB}" dt="2025-03-07T18:15:08.806" v="2" actId="2696"/>
        <pc:sldMkLst>
          <pc:docMk/>
          <pc:sldMk cId="2971838701" sldId="338"/>
        </pc:sldMkLst>
      </pc:sldChg>
      <pc:sldChg chg="del">
        <pc:chgData name="Aaron Gilbert" userId="35e279f1fac96b8a" providerId="LiveId" clId="{DA530672-65CE-4786-AD24-96508EB61EDB}" dt="2025-03-07T18:15:08.806" v="2" actId="2696"/>
        <pc:sldMkLst>
          <pc:docMk/>
          <pc:sldMk cId="1981226630" sldId="339"/>
        </pc:sldMkLst>
      </pc:sldChg>
      <pc:sldChg chg="modSp add mod">
        <pc:chgData name="Aaron Gilbert" userId="35e279f1fac96b8a" providerId="LiveId" clId="{DA530672-65CE-4786-AD24-96508EB61EDB}" dt="2025-03-21T14:28:48.396" v="5" actId="20577"/>
        <pc:sldMkLst>
          <pc:docMk/>
          <pc:sldMk cId="3343783099" sldId="340"/>
        </pc:sldMkLst>
        <pc:spChg chg="mod">
          <ac:chgData name="Aaron Gilbert" userId="35e279f1fac96b8a" providerId="LiveId" clId="{DA530672-65CE-4786-AD24-96508EB61EDB}" dt="2025-03-21T14:28:48.396" v="5" actId="20577"/>
          <ac:spMkLst>
            <pc:docMk/>
            <pc:sldMk cId="3343783099" sldId="340"/>
            <ac:spMk id="8" creationId="{3B480A6E-EFA7-0056-067E-CB87028EBBBB}"/>
          </ac:spMkLst>
        </pc:spChg>
        <pc:spChg chg="mod">
          <ac:chgData name="Aaron Gilbert" userId="35e279f1fac96b8a" providerId="LiveId" clId="{DA530672-65CE-4786-AD24-96508EB61EDB}" dt="2025-03-07T18:15:23.848" v="3" actId="20577"/>
          <ac:spMkLst>
            <pc:docMk/>
            <pc:sldMk cId="3343783099" sldId="340"/>
            <ac:spMk id="10" creationId="{E1297B0A-B9B0-CD5D-6502-F5D573D65CCF}"/>
          </ac:spMkLst>
        </pc:spChg>
      </pc:sldChg>
      <pc:sldChg chg="add">
        <pc:chgData name="Aaron Gilbert" userId="35e279f1fac96b8a" providerId="LiveId" clId="{DA530672-65CE-4786-AD24-96508EB61EDB}" dt="2025-03-07T18:14:39.025" v="0"/>
        <pc:sldMkLst>
          <pc:docMk/>
          <pc:sldMk cId="425147778" sldId="341"/>
        </pc:sldMkLst>
      </pc:sldChg>
      <pc:sldChg chg="add">
        <pc:chgData name="Aaron Gilbert" userId="35e279f1fac96b8a" providerId="LiveId" clId="{DA530672-65CE-4786-AD24-96508EB61EDB}" dt="2025-03-07T18:14:39.025" v="0"/>
        <pc:sldMkLst>
          <pc:docMk/>
          <pc:sldMk cId="2515712132" sldId="342"/>
        </pc:sldMkLst>
      </pc:sldChg>
      <pc:sldChg chg="add">
        <pc:chgData name="Aaron Gilbert" userId="35e279f1fac96b8a" providerId="LiveId" clId="{DA530672-65CE-4786-AD24-96508EB61EDB}" dt="2025-03-07T18:14:39.025" v="0"/>
        <pc:sldMkLst>
          <pc:docMk/>
          <pc:sldMk cId="3182279879" sldId="343"/>
        </pc:sldMkLst>
      </pc:sldChg>
      <pc:sldChg chg="add">
        <pc:chgData name="Aaron Gilbert" userId="35e279f1fac96b8a" providerId="LiveId" clId="{DA530672-65CE-4786-AD24-96508EB61EDB}" dt="2025-03-07T18:14:39.025" v="0"/>
        <pc:sldMkLst>
          <pc:docMk/>
          <pc:sldMk cId="1623330787" sldId="34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91485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3/21/2025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7310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3/21/2025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12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3/21/2025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3347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3/21/2025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500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3/21/2025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9777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3/21/2025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67667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3/21/2025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26609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3/21/2025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0802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3/21/2025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532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3/21/2025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749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3/21/2025</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9831630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026B3A4-A139-7157-C022-D93B2E8610BA}"/>
              </a:ext>
            </a:extLst>
          </p:cNvPr>
          <p:cNvSpPr txBox="1">
            <a:spLocks/>
          </p:cNvSpPr>
          <p:nvPr/>
        </p:nvSpPr>
        <p:spPr>
          <a:xfrm>
            <a:off x="1588" y="-27709"/>
            <a:ext cx="4416552"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pPr>
              <a:buClr>
                <a:srgbClr val="56C5FF"/>
              </a:buClr>
            </a:pPr>
            <a:r>
              <a:rPr lang="en-US" b="1" dirty="0">
                <a:solidFill>
                  <a:srgbClr val="56C5FF"/>
                </a:solidFill>
                <a:latin typeface="Corbel"/>
              </a:rPr>
              <a:t>Project 6:</a:t>
            </a:r>
          </a:p>
        </p:txBody>
      </p:sp>
      <p:sp>
        <p:nvSpPr>
          <p:cNvPr id="8" name="Title 1">
            <a:extLst>
              <a:ext uri="{FF2B5EF4-FFF2-40B4-BE49-F238E27FC236}">
                <a16:creationId xmlns:a16="http://schemas.microsoft.com/office/drawing/2014/main" id="{3B480A6E-EFA7-0056-067E-CB87028EBBBB}"/>
              </a:ext>
            </a:extLst>
          </p:cNvPr>
          <p:cNvSpPr txBox="1">
            <a:spLocks/>
          </p:cNvSpPr>
          <p:nvPr/>
        </p:nvSpPr>
        <p:spPr>
          <a:xfrm>
            <a:off x="-537736" y="411946"/>
            <a:ext cx="96012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a:t>
            </a:r>
            <a:r>
              <a:rPr lang="en-US" sz="6000">
                <a:solidFill>
                  <a:prstClr val="white"/>
                </a:solidFill>
                <a:latin typeface="Corbel"/>
              </a:rPr>
              <a:t>Insurance Objectives</a:t>
            </a:r>
            <a:endParaRPr lang="en-US" sz="6000" dirty="0">
              <a:solidFill>
                <a:prstClr val="white"/>
              </a:solidFill>
              <a:latin typeface="Corbel"/>
            </a:endParaRPr>
          </a:p>
        </p:txBody>
      </p:sp>
      <p:sp>
        <p:nvSpPr>
          <p:cNvPr id="10" name="TextBox 9">
            <a:extLst>
              <a:ext uri="{FF2B5EF4-FFF2-40B4-BE49-F238E27FC236}">
                <a16:creationId xmlns:a16="http://schemas.microsoft.com/office/drawing/2014/main" id="{E1297B0A-B9B0-CD5D-6502-F5D573D65CCF}"/>
              </a:ext>
            </a:extLst>
          </p:cNvPr>
          <p:cNvSpPr txBox="1"/>
          <p:nvPr/>
        </p:nvSpPr>
        <p:spPr>
          <a:xfrm>
            <a:off x="32658" y="3361136"/>
            <a:ext cx="7663543" cy="5122941"/>
          </a:xfrm>
          <a:prstGeom prst="rect">
            <a:avLst/>
          </a:prstGeom>
          <a:noFill/>
        </p:spPr>
        <p:txBody>
          <a:bodyPr wrap="square" numCol="2">
            <a:spAutoFit/>
          </a:bodyPr>
          <a:lstStyle/>
          <a:p>
            <a:pPr>
              <a:lnSpc>
                <a:spcPct val="150000"/>
              </a:lnSpc>
            </a:pPr>
            <a:r>
              <a:rPr lang="en-US" dirty="0">
                <a:solidFill>
                  <a:srgbClr val="56C5FF"/>
                </a:solidFill>
                <a:latin typeface="Corbel"/>
              </a:rPr>
              <a:t>Objective</a:t>
            </a:r>
            <a:endParaRPr lang="en-US" dirty="0">
              <a:solidFill>
                <a:prstClr val="white"/>
              </a:solidFill>
              <a:latin typeface="Corbel"/>
            </a:endParaRPr>
          </a:p>
          <a:p>
            <a:pPr marL="342900" indent="-342900">
              <a:lnSpc>
                <a:spcPct val="150000"/>
              </a:lnSpc>
              <a:buFont typeface="Arial" panose="020B0604020202020204" pitchFamily="34" charset="0"/>
              <a:buChar char="•"/>
            </a:pPr>
            <a:r>
              <a:rPr lang="en-US" dirty="0">
                <a:solidFill>
                  <a:prstClr val="white"/>
                </a:solidFill>
                <a:latin typeface="Corbel"/>
              </a:rPr>
              <a:t>Identify the attributes that contribute to the increase in health insurance costs</a:t>
            </a:r>
            <a:r>
              <a:rPr lang="en-US" dirty="0">
                <a:solidFill>
                  <a:srgbClr val="1F2328"/>
                </a:solidFill>
                <a:latin typeface="Corbel"/>
              </a:rPr>
              <a:t>.</a:t>
            </a: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r>
              <a:rPr lang="en-US" dirty="0">
                <a:solidFill>
                  <a:srgbClr val="56C5FF"/>
                </a:solidFill>
                <a:latin typeface="Corbel"/>
              </a:rPr>
              <a:t>Methods </a:t>
            </a:r>
          </a:p>
          <a:p>
            <a:pPr marL="342900" indent="-342900">
              <a:lnSpc>
                <a:spcPct val="150000"/>
              </a:lnSpc>
              <a:buFont typeface="Arial" panose="020B0604020202020204" pitchFamily="34" charset="0"/>
              <a:buChar char="•"/>
            </a:pPr>
            <a:r>
              <a:rPr lang="en-US" dirty="0">
                <a:solidFill>
                  <a:prstClr val="white"/>
                </a:solidFill>
                <a:latin typeface="Corbel"/>
              </a:rPr>
              <a:t>Python</a:t>
            </a:r>
          </a:p>
          <a:p>
            <a:pPr marL="342900" indent="-342900">
              <a:lnSpc>
                <a:spcPct val="150000"/>
              </a:lnSpc>
              <a:buFont typeface="Arial" panose="020B0604020202020204" pitchFamily="34" charset="0"/>
              <a:buChar char="•"/>
            </a:pPr>
            <a:r>
              <a:rPr lang="en-US" dirty="0">
                <a:solidFill>
                  <a:prstClr val="white"/>
                </a:solidFill>
                <a:latin typeface="Corbel"/>
              </a:rPr>
              <a:t>Tableau</a:t>
            </a:r>
          </a:p>
          <a:p>
            <a:pPr marL="342900" indent="-342900">
              <a:lnSpc>
                <a:spcPct val="150000"/>
              </a:lnSpc>
              <a:buFont typeface="Arial" panose="020B0604020202020204" pitchFamily="34" charset="0"/>
              <a:buChar char="•"/>
            </a:pPr>
            <a:r>
              <a:rPr lang="en-US" dirty="0">
                <a:solidFill>
                  <a:prstClr val="white"/>
                </a:solidFill>
                <a:latin typeface="Corbel"/>
              </a:rPr>
              <a:t>Exploratory data analysis</a:t>
            </a:r>
          </a:p>
          <a:p>
            <a:pPr marL="342900" indent="-342900">
              <a:lnSpc>
                <a:spcPct val="150000"/>
              </a:lnSpc>
              <a:buFont typeface="Arial" panose="020B0604020202020204" pitchFamily="34" charset="0"/>
              <a:buChar char="•"/>
            </a:pPr>
            <a:r>
              <a:rPr lang="en-US" dirty="0">
                <a:solidFill>
                  <a:prstClr val="white"/>
                </a:solidFill>
                <a:latin typeface="Corbel"/>
              </a:rPr>
              <a:t> Data cleaning </a:t>
            </a:r>
          </a:p>
          <a:p>
            <a:pPr marL="342900" indent="-342900">
              <a:lnSpc>
                <a:spcPct val="150000"/>
              </a:lnSpc>
              <a:buFont typeface="Arial" panose="020B0604020202020204" pitchFamily="34" charset="0"/>
              <a:buChar char="•"/>
            </a:pPr>
            <a:r>
              <a:rPr lang="en-US" dirty="0">
                <a:solidFill>
                  <a:prstClr val="white"/>
                </a:solidFill>
                <a:latin typeface="Corbel"/>
              </a:rPr>
              <a:t> Consistency checks </a:t>
            </a:r>
          </a:p>
          <a:p>
            <a:pPr marL="342900" indent="-342900">
              <a:lnSpc>
                <a:spcPct val="150000"/>
              </a:lnSpc>
              <a:buFont typeface="Arial" panose="020B0604020202020204" pitchFamily="34" charset="0"/>
              <a:buChar char="•"/>
            </a:pPr>
            <a:r>
              <a:rPr lang="en-US" dirty="0">
                <a:solidFill>
                  <a:prstClr val="white"/>
                </a:solidFill>
                <a:latin typeface="Corbel"/>
              </a:rPr>
              <a:t>Data modeling </a:t>
            </a:r>
          </a:p>
        </p:txBody>
      </p:sp>
      <p:pic>
        <p:nvPicPr>
          <p:cNvPr id="12" name="Picture 11" descr="A clipboard with a pen and a stethoscope on it&#10;&#10;AI-generated content may be incorrect.">
            <a:extLst>
              <a:ext uri="{FF2B5EF4-FFF2-40B4-BE49-F238E27FC236}">
                <a16:creationId xmlns:a16="http://schemas.microsoft.com/office/drawing/2014/main" id="{7869D04E-71B2-896E-354A-210CE9170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317" y="1308040"/>
            <a:ext cx="5440097" cy="3623105"/>
          </a:xfrm>
          <a:prstGeom prst="rect">
            <a:avLst/>
          </a:prstGeom>
        </p:spPr>
      </p:pic>
      <p:sp>
        <p:nvSpPr>
          <p:cNvPr id="3" name="TextBox 2">
            <a:extLst>
              <a:ext uri="{FF2B5EF4-FFF2-40B4-BE49-F238E27FC236}">
                <a16:creationId xmlns:a16="http://schemas.microsoft.com/office/drawing/2014/main" id="{95E3A52E-3E63-443A-9D33-4C4C4DCB0FA9}"/>
              </a:ext>
            </a:extLst>
          </p:cNvPr>
          <p:cNvSpPr txBox="1"/>
          <p:nvPr/>
        </p:nvSpPr>
        <p:spPr>
          <a:xfrm>
            <a:off x="122504" y="1329810"/>
            <a:ext cx="5934928" cy="1754326"/>
          </a:xfrm>
          <a:prstGeom prst="rect">
            <a:avLst/>
          </a:prstGeom>
          <a:noFill/>
        </p:spPr>
        <p:txBody>
          <a:bodyPr wrap="square">
            <a:spAutoFit/>
          </a:bodyPr>
          <a:lstStyle/>
          <a:p>
            <a:r>
              <a:rPr lang="en-US" dirty="0">
                <a:solidFill>
                  <a:prstClr val="white"/>
                </a:solidFill>
                <a:latin typeface="Corbel"/>
              </a:rPr>
              <a:t>Health insurance is an essential component of healthcare access, providing financial protection against the high costs of medical care. However, navigating the complexities of health insurance can be challenging for individuals and families, especially as premiums, deductibles, and out-of-pocket expenses continue to rise. </a:t>
            </a:r>
          </a:p>
        </p:txBody>
      </p:sp>
    </p:spTree>
    <p:extLst>
      <p:ext uri="{BB962C8B-B14F-4D97-AF65-F5344CB8AC3E}">
        <p14:creationId xmlns:p14="http://schemas.microsoft.com/office/powerpoint/2010/main" val="33437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E52112-4368-E2EC-5E57-A297796032CF}"/>
              </a:ext>
            </a:extLst>
          </p:cNvPr>
          <p:cNvSpPr txBox="1">
            <a:spLocks/>
          </p:cNvSpPr>
          <p:nvPr/>
        </p:nvSpPr>
        <p:spPr>
          <a:xfrm>
            <a:off x="-27710" y="88880"/>
            <a:ext cx="86106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pic>
        <p:nvPicPr>
          <p:cNvPr id="3" name="Picture 2">
            <a:extLst>
              <a:ext uri="{FF2B5EF4-FFF2-40B4-BE49-F238E27FC236}">
                <a16:creationId xmlns:a16="http://schemas.microsoft.com/office/drawing/2014/main" id="{23D4357A-04B7-84EB-8DD3-D2263425CE06}"/>
              </a:ext>
            </a:extLst>
          </p:cNvPr>
          <p:cNvPicPr>
            <a:picLocks noChangeAspect="1"/>
          </p:cNvPicPr>
          <p:nvPr/>
        </p:nvPicPr>
        <p:blipFill>
          <a:blip r:embed="rId2"/>
          <a:stretch>
            <a:fillRect/>
          </a:stretch>
        </p:blipFill>
        <p:spPr>
          <a:xfrm>
            <a:off x="26504" y="1143000"/>
            <a:ext cx="5993296" cy="4495800"/>
          </a:xfrm>
          <a:prstGeom prst="rect">
            <a:avLst/>
          </a:prstGeom>
        </p:spPr>
      </p:pic>
      <p:sp>
        <p:nvSpPr>
          <p:cNvPr id="7" name="TextBox 6">
            <a:extLst>
              <a:ext uri="{FF2B5EF4-FFF2-40B4-BE49-F238E27FC236}">
                <a16:creationId xmlns:a16="http://schemas.microsoft.com/office/drawing/2014/main" id="{4EEE7268-2E51-8747-296A-8F76A4A63145}"/>
              </a:ext>
            </a:extLst>
          </p:cNvPr>
          <p:cNvSpPr txBox="1"/>
          <p:nvPr/>
        </p:nvSpPr>
        <p:spPr>
          <a:xfrm>
            <a:off x="6019800" y="1752601"/>
            <a:ext cx="5715000" cy="3139321"/>
          </a:xfrm>
          <a:prstGeom prst="rect">
            <a:avLst/>
          </a:prstGeom>
          <a:noFill/>
        </p:spPr>
        <p:txBody>
          <a:bodyPr wrap="square">
            <a:spAutoFit/>
          </a:bodyPr>
          <a:lstStyle/>
          <a:p>
            <a:pPr marL="342900" indent="-342900">
              <a:buFont typeface="Arial" panose="020B0604020202020204" pitchFamily="34" charset="0"/>
              <a:buChar char="•"/>
            </a:pPr>
            <a:r>
              <a:rPr lang="en-US" dirty="0">
                <a:solidFill>
                  <a:prstClr val="white"/>
                </a:solidFill>
                <a:latin typeface="Corbel"/>
              </a:rPr>
              <a:t>The trend line depicting average insurance charges for individuals aged 18-64 years shows a positive correlation between age and insurance costs. </a:t>
            </a:r>
          </a:p>
          <a:p>
            <a:endParaRPr lang="en-US" dirty="0">
              <a:solidFill>
                <a:prstClr val="white"/>
              </a:solidFill>
              <a:latin typeface="Corbel"/>
            </a:endParaRPr>
          </a:p>
          <a:p>
            <a:pPr marL="342900" indent="-342900">
              <a:buFont typeface="Arial" panose="020B0604020202020204" pitchFamily="34" charset="0"/>
              <a:buChar char="•"/>
            </a:pPr>
            <a:r>
              <a:rPr lang="en-US" dirty="0">
                <a:solidFill>
                  <a:prstClr val="white"/>
                </a:solidFill>
                <a:latin typeface="Corbel"/>
              </a:rPr>
              <a:t> As individuals age, their likelihood of requiring more frequent or intensive healthcare increases, which results in higher insurance premiums. </a:t>
            </a:r>
          </a:p>
          <a:p>
            <a:endParaRPr lang="en-US" dirty="0">
              <a:solidFill>
                <a:prstClr val="white"/>
              </a:solidFill>
              <a:latin typeface="Corbel"/>
            </a:endParaRPr>
          </a:p>
          <a:p>
            <a:pPr marL="342900" indent="-342900">
              <a:buFont typeface="Arial" panose="020B0604020202020204" pitchFamily="34" charset="0"/>
              <a:buChar char="•"/>
            </a:pPr>
            <a:r>
              <a:rPr lang="en-US" dirty="0">
                <a:solidFill>
                  <a:prstClr val="white"/>
                </a:solidFill>
                <a:latin typeface="Corbel"/>
              </a:rPr>
              <a:t>Insurance tends to increase with more than one kid but does show a decline when an individual has more than 3 kids. </a:t>
            </a:r>
          </a:p>
        </p:txBody>
      </p:sp>
    </p:spTree>
    <p:extLst>
      <p:ext uri="{BB962C8B-B14F-4D97-AF65-F5344CB8AC3E}">
        <p14:creationId xmlns:p14="http://schemas.microsoft.com/office/powerpoint/2010/main" val="42514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CE95CF-2489-349E-DACF-6301865350FA}"/>
              </a:ext>
            </a:extLst>
          </p:cNvPr>
          <p:cNvSpPr txBox="1">
            <a:spLocks/>
          </p:cNvSpPr>
          <p:nvPr/>
        </p:nvSpPr>
        <p:spPr>
          <a:xfrm>
            <a:off x="-1143000" y="27709"/>
            <a:ext cx="96012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pic>
        <p:nvPicPr>
          <p:cNvPr id="3" name="Picture 2">
            <a:extLst>
              <a:ext uri="{FF2B5EF4-FFF2-40B4-BE49-F238E27FC236}">
                <a16:creationId xmlns:a16="http://schemas.microsoft.com/office/drawing/2014/main" id="{145FD837-5013-BBFE-D879-B2487E2B3598}"/>
              </a:ext>
            </a:extLst>
          </p:cNvPr>
          <p:cNvPicPr>
            <a:picLocks noChangeAspect="1"/>
          </p:cNvPicPr>
          <p:nvPr/>
        </p:nvPicPr>
        <p:blipFill>
          <a:blip r:embed="rId2"/>
          <a:stretch>
            <a:fillRect/>
          </a:stretch>
        </p:blipFill>
        <p:spPr>
          <a:xfrm>
            <a:off x="1219200" y="1219201"/>
            <a:ext cx="9067800" cy="5134601"/>
          </a:xfrm>
          <a:prstGeom prst="rect">
            <a:avLst/>
          </a:prstGeom>
        </p:spPr>
      </p:pic>
    </p:spTree>
    <p:extLst>
      <p:ext uri="{BB962C8B-B14F-4D97-AF65-F5344CB8AC3E}">
        <p14:creationId xmlns:p14="http://schemas.microsoft.com/office/powerpoint/2010/main" val="251571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7F61F-6410-D314-E495-540B0207C904}"/>
              </a:ext>
            </a:extLst>
          </p:cNvPr>
          <p:cNvPicPr>
            <a:picLocks noChangeAspect="1"/>
          </p:cNvPicPr>
          <p:nvPr/>
        </p:nvPicPr>
        <p:blipFill>
          <a:blip r:embed="rId2"/>
          <a:stretch>
            <a:fillRect/>
          </a:stretch>
        </p:blipFill>
        <p:spPr>
          <a:xfrm>
            <a:off x="-11236" y="945186"/>
            <a:ext cx="5872331" cy="4135668"/>
          </a:xfrm>
          <a:prstGeom prst="rect">
            <a:avLst/>
          </a:prstGeom>
        </p:spPr>
      </p:pic>
      <p:pic>
        <p:nvPicPr>
          <p:cNvPr id="5" name="Picture 4">
            <a:extLst>
              <a:ext uri="{FF2B5EF4-FFF2-40B4-BE49-F238E27FC236}">
                <a16:creationId xmlns:a16="http://schemas.microsoft.com/office/drawing/2014/main" id="{50973BE5-DB87-1F8A-7AFE-B024E31A100E}"/>
              </a:ext>
            </a:extLst>
          </p:cNvPr>
          <p:cNvPicPr>
            <a:picLocks noChangeAspect="1"/>
          </p:cNvPicPr>
          <p:nvPr/>
        </p:nvPicPr>
        <p:blipFill>
          <a:blip r:embed="rId3"/>
          <a:stretch>
            <a:fillRect/>
          </a:stretch>
        </p:blipFill>
        <p:spPr>
          <a:xfrm>
            <a:off x="6324601" y="907896"/>
            <a:ext cx="5872331" cy="4135668"/>
          </a:xfrm>
          <a:prstGeom prst="rect">
            <a:avLst/>
          </a:prstGeom>
        </p:spPr>
      </p:pic>
      <p:sp>
        <p:nvSpPr>
          <p:cNvPr id="7" name="Title 1">
            <a:extLst>
              <a:ext uri="{FF2B5EF4-FFF2-40B4-BE49-F238E27FC236}">
                <a16:creationId xmlns:a16="http://schemas.microsoft.com/office/drawing/2014/main" id="{4FAAB8A2-71FC-4C29-BF50-71BBED2DB32D}"/>
              </a:ext>
            </a:extLst>
          </p:cNvPr>
          <p:cNvSpPr txBox="1">
            <a:spLocks/>
          </p:cNvSpPr>
          <p:nvPr/>
        </p:nvSpPr>
        <p:spPr>
          <a:xfrm>
            <a:off x="25940" y="27322"/>
            <a:ext cx="86106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sp>
        <p:nvSpPr>
          <p:cNvPr id="9" name="TextBox 8">
            <a:extLst>
              <a:ext uri="{FF2B5EF4-FFF2-40B4-BE49-F238E27FC236}">
                <a16:creationId xmlns:a16="http://schemas.microsoft.com/office/drawing/2014/main" id="{F8879BEE-799F-00A4-B4D5-01B789E67E19}"/>
              </a:ext>
            </a:extLst>
          </p:cNvPr>
          <p:cNvSpPr txBox="1"/>
          <p:nvPr/>
        </p:nvSpPr>
        <p:spPr>
          <a:xfrm>
            <a:off x="2365938" y="5534562"/>
            <a:ext cx="7917324" cy="1323439"/>
          </a:xfrm>
          <a:prstGeom prst="rect">
            <a:avLst/>
          </a:prstGeom>
          <a:noFill/>
        </p:spPr>
        <p:txBody>
          <a:bodyPr wrap="square">
            <a:spAutoFit/>
          </a:bodyPr>
          <a:lstStyle/>
          <a:p>
            <a:pPr marL="285750" indent="-285750">
              <a:buFont typeface="Arial" panose="020B0604020202020204" pitchFamily="34" charset="0"/>
              <a:buChar char="•"/>
            </a:pPr>
            <a:r>
              <a:rPr lang="en-US" dirty="0">
                <a:solidFill>
                  <a:prstClr val="white"/>
                </a:solidFill>
                <a:latin typeface="Corbel"/>
              </a:rPr>
              <a:t>The Southern region has the most smokers, the most individuals with more than 2 dependents and the most individuals by age group on average paying a higher insurance.</a:t>
            </a:r>
          </a:p>
          <a:p>
            <a:br>
              <a:rPr lang="en-US" sz="800" dirty="0">
                <a:solidFill>
                  <a:srgbClr val="666666"/>
                </a:solidFill>
                <a:latin typeface="Tableau Book"/>
              </a:rPr>
            </a:br>
            <a:endParaRPr lang="en-US" dirty="0">
              <a:solidFill>
                <a:prstClr val="white"/>
              </a:solidFill>
              <a:latin typeface="Corbel"/>
            </a:endParaRPr>
          </a:p>
        </p:txBody>
      </p:sp>
    </p:spTree>
    <p:extLst>
      <p:ext uri="{BB962C8B-B14F-4D97-AF65-F5344CB8AC3E}">
        <p14:creationId xmlns:p14="http://schemas.microsoft.com/office/powerpoint/2010/main" val="31822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3227B-545D-6D6E-09F7-BEA25B6C10E2}"/>
              </a:ext>
            </a:extLst>
          </p:cNvPr>
          <p:cNvSpPr txBox="1"/>
          <p:nvPr/>
        </p:nvSpPr>
        <p:spPr>
          <a:xfrm>
            <a:off x="152400" y="1143001"/>
            <a:ext cx="8610600" cy="5078313"/>
          </a:xfrm>
          <a:prstGeom prst="rect">
            <a:avLst/>
          </a:prstGeom>
          <a:noFill/>
        </p:spPr>
        <p:txBody>
          <a:bodyPr wrap="square">
            <a:spAutoFit/>
          </a:bodyPr>
          <a:lstStyle/>
          <a:p>
            <a:r>
              <a:rPr lang="en-US" b="1" dirty="0">
                <a:solidFill>
                  <a:srgbClr val="56C5FF"/>
                </a:solidFill>
                <a:latin typeface="Corbel"/>
              </a:rPr>
              <a:t>Next steps:</a:t>
            </a:r>
            <a:endParaRPr lang="en-US" dirty="0">
              <a:solidFill>
                <a:srgbClr val="56C5FF"/>
              </a:solidFill>
              <a:latin typeface="Corbel"/>
            </a:endParaRPr>
          </a:p>
          <a:p>
            <a:endParaRPr lang="en-US" dirty="0">
              <a:solidFill>
                <a:srgbClr val="1B1B1B"/>
              </a:solidFill>
              <a:latin typeface="Corbel"/>
            </a:endParaRPr>
          </a:p>
          <a:p>
            <a:pPr marL="285750" indent="-285750">
              <a:buFont typeface="Arial" panose="020B0604020202020204" pitchFamily="34" charset="0"/>
              <a:buChar char="•"/>
            </a:pPr>
            <a:r>
              <a:rPr lang="en-US" b="1" dirty="0">
                <a:solidFill>
                  <a:prstClr val="white"/>
                </a:solidFill>
                <a:latin typeface="Corbel"/>
              </a:rPr>
              <a:t>Age-Based Premium Structuring:</a:t>
            </a:r>
            <a:endParaRPr lang="en-US" dirty="0">
              <a:solidFill>
                <a:prstClr val="white"/>
              </a:solidFill>
              <a:latin typeface="Corbel"/>
            </a:endParaRPr>
          </a:p>
          <a:p>
            <a:r>
              <a:rPr lang="en-US" dirty="0">
                <a:solidFill>
                  <a:prstClr val="white"/>
                </a:solidFill>
                <a:latin typeface="Corbel"/>
              </a:rPr>
              <a:t>- Refine pricing models by introducing more age-segmented policies. For example, providing coverage packages that cater specifically to seniors, could improve customer satisfaction.</a:t>
            </a:r>
            <a:br>
              <a:rPr lang="en-US" dirty="0">
                <a:solidFill>
                  <a:prstClr val="white"/>
                </a:solidFill>
                <a:latin typeface="Corbel"/>
              </a:rPr>
            </a:br>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Adjustments based of number of dependents</a:t>
            </a:r>
            <a:endParaRPr lang="en-US" dirty="0">
              <a:solidFill>
                <a:prstClr val="white"/>
              </a:solidFill>
              <a:latin typeface="Corbel"/>
            </a:endParaRPr>
          </a:p>
          <a:p>
            <a:r>
              <a:rPr lang="en-US" dirty="0">
                <a:solidFill>
                  <a:prstClr val="white"/>
                </a:solidFill>
                <a:latin typeface="Corbel"/>
              </a:rPr>
              <a:t>- Medicaid or CHIP may offer low-cost or free health insurance for your children. Eligibility depends on income and family size.</a:t>
            </a:r>
          </a:p>
          <a:p>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Targeted Premium Adjustments for Smokers:</a:t>
            </a:r>
            <a:endParaRPr lang="en-US" dirty="0">
              <a:solidFill>
                <a:prstClr val="white"/>
              </a:solidFill>
              <a:latin typeface="Corbel"/>
            </a:endParaRPr>
          </a:p>
          <a:p>
            <a:r>
              <a:rPr lang="en-US" dirty="0">
                <a:solidFill>
                  <a:prstClr val="white"/>
                </a:solidFill>
                <a:latin typeface="Corbel"/>
              </a:rPr>
              <a:t>- Insurers could consider offering smoking cessation programs as incentives for policyholders. </a:t>
            </a:r>
          </a:p>
          <a:p>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BMI-Related Premium Adjustments:</a:t>
            </a:r>
            <a:endParaRPr lang="en-US" dirty="0">
              <a:solidFill>
                <a:prstClr val="white"/>
              </a:solidFill>
              <a:latin typeface="Corbel"/>
            </a:endParaRPr>
          </a:p>
          <a:p>
            <a:r>
              <a:rPr lang="en-US" dirty="0">
                <a:solidFill>
                  <a:prstClr val="white"/>
                </a:solidFill>
                <a:latin typeface="Corbel"/>
              </a:rPr>
              <a:t>- Introducing programs to encourage healthy living, such as weight-loss challenges or wellness programs. Offer reduced premiums for individuals who participate.</a:t>
            </a:r>
          </a:p>
        </p:txBody>
      </p:sp>
      <p:sp>
        <p:nvSpPr>
          <p:cNvPr id="8" name="Title 1">
            <a:extLst>
              <a:ext uri="{FF2B5EF4-FFF2-40B4-BE49-F238E27FC236}">
                <a16:creationId xmlns:a16="http://schemas.microsoft.com/office/drawing/2014/main" id="{465A06FE-D0C6-5F69-8138-845E4A359EE8}"/>
              </a:ext>
            </a:extLst>
          </p:cNvPr>
          <p:cNvSpPr txBox="1">
            <a:spLocks/>
          </p:cNvSpPr>
          <p:nvPr/>
        </p:nvSpPr>
        <p:spPr>
          <a:xfrm>
            <a:off x="-152400" y="-121574"/>
            <a:ext cx="10437812" cy="917864"/>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Recommendations</a:t>
            </a:r>
          </a:p>
        </p:txBody>
      </p:sp>
    </p:spTree>
    <p:extLst>
      <p:ext uri="{BB962C8B-B14F-4D97-AF65-F5344CB8AC3E}">
        <p14:creationId xmlns:p14="http://schemas.microsoft.com/office/powerpoint/2010/main" val="162333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docProps/app.xml><?xml version="1.0" encoding="utf-8"?>
<Properties xmlns="http://schemas.openxmlformats.org/officeDocument/2006/extended-properties" xmlns:vt="http://schemas.openxmlformats.org/officeDocument/2006/docPropsVTypes">
  <TotalTime>1</TotalTime>
  <Words>306</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Tableau Book</vt:lpstr>
      <vt:lpstr>Digital Blue Tunnel 16x9</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Gilbert</dc:creator>
  <cp:lastModifiedBy>Aaron Gilbert</cp:lastModifiedBy>
  <cp:revision>1</cp:revision>
  <dcterms:created xsi:type="dcterms:W3CDTF">2025-03-05T20:20:33Z</dcterms:created>
  <dcterms:modified xsi:type="dcterms:W3CDTF">2025-03-21T14:28:53Z</dcterms:modified>
</cp:coreProperties>
</file>