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5" r:id="rId2"/>
    <p:sldId id="337" r:id="rId3"/>
    <p:sldId id="336" r:id="rId4"/>
    <p:sldId id="339" r:id="rId5"/>
    <p:sldId id="3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8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0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7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03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6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0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2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2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9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3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26B3A4-A139-7157-C022-D93B2E8610BA}"/>
              </a:ext>
            </a:extLst>
          </p:cNvPr>
          <p:cNvSpPr txBox="1">
            <a:spLocks/>
          </p:cNvSpPr>
          <p:nvPr/>
        </p:nvSpPr>
        <p:spPr>
          <a:xfrm>
            <a:off x="1588" y="-27709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6C5FF"/>
              </a:buClr>
            </a:pPr>
            <a:r>
              <a:rPr lang="en-US" b="1" dirty="0">
                <a:solidFill>
                  <a:srgbClr val="56C5FF"/>
                </a:solidFill>
                <a:latin typeface="Corbel"/>
              </a:rPr>
              <a:t>Project 6: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480A6E-EFA7-0056-067E-CB87028EBBBB}"/>
              </a:ext>
            </a:extLst>
          </p:cNvPr>
          <p:cNvSpPr txBox="1">
            <a:spLocks/>
          </p:cNvSpPr>
          <p:nvPr/>
        </p:nvSpPr>
        <p:spPr>
          <a:xfrm>
            <a:off x="-378251" y="800444"/>
            <a:ext cx="96012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Health Insurance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97B0A-B9B0-CD5D-6502-F5D573D65CCF}"/>
              </a:ext>
            </a:extLst>
          </p:cNvPr>
          <p:cNvSpPr txBox="1"/>
          <p:nvPr/>
        </p:nvSpPr>
        <p:spPr>
          <a:xfrm>
            <a:off x="102321" y="2514600"/>
            <a:ext cx="61531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C5FF"/>
                </a:solidFill>
                <a:latin typeface="Corbel"/>
              </a:rPr>
              <a:t>Objectives:</a:t>
            </a:r>
            <a:endParaRPr lang="en-US" sz="2000" dirty="0">
              <a:solidFill>
                <a:srgbClr val="56C5FF"/>
              </a:solidFill>
              <a:latin typeface="Corbel"/>
            </a:endParaRPr>
          </a:p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1. Exploratory Data Analysis and Data Visualization</a:t>
            </a:r>
          </a:p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2. Hypothesis Testing</a:t>
            </a:r>
          </a:p>
          <a:p>
            <a:br>
              <a:rPr lang="en-US" sz="2000" dirty="0">
                <a:solidFill>
                  <a:prstClr val="white"/>
                </a:solidFill>
                <a:latin typeface="Corbel"/>
              </a:rPr>
            </a:b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r>
              <a:rPr lang="en-US" sz="2000" b="1" dirty="0">
                <a:solidFill>
                  <a:srgbClr val="56C5FF"/>
                </a:solidFill>
                <a:latin typeface="Corbel"/>
              </a:rPr>
              <a:t>Hypotheses:</a:t>
            </a:r>
            <a:endParaRPr lang="en-US" sz="2000" dirty="0">
              <a:solidFill>
                <a:srgbClr val="56C5FF"/>
              </a:solidFill>
              <a:latin typeface="Corbel"/>
            </a:endParaRPr>
          </a:p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- People who smoke tend to have a higher insurance than people who don't smoke.</a:t>
            </a:r>
          </a:p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- Insurance is typically higher when an individual has more than one attribute associated with smoking.</a:t>
            </a:r>
          </a:p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- People over the age of 40 have a higher insurance than people below 40 years old.</a:t>
            </a:r>
          </a:p>
        </p:txBody>
      </p:sp>
      <p:pic>
        <p:nvPicPr>
          <p:cNvPr id="12" name="Picture 11" descr="A clipboard with a pen and a stethoscope on it&#10;&#10;AI-generated content may be incorrect.">
            <a:extLst>
              <a:ext uri="{FF2B5EF4-FFF2-40B4-BE49-F238E27FC236}">
                <a16:creationId xmlns:a16="http://schemas.microsoft.com/office/drawing/2014/main" id="{7869D04E-71B2-896E-354A-210CE917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85" y="2905338"/>
            <a:ext cx="5934928" cy="39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CE9AA-967B-93EA-CCB7-7BDD5CEC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1"/>
            <a:ext cx="12188824" cy="68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3B2261-17B1-3BF9-AC28-B7A19871DD8C}"/>
              </a:ext>
            </a:extLst>
          </p:cNvPr>
          <p:cNvSpPr txBox="1"/>
          <p:nvPr/>
        </p:nvSpPr>
        <p:spPr>
          <a:xfrm>
            <a:off x="5942930" y="1839192"/>
            <a:ext cx="63381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C5FF"/>
                </a:solidFill>
                <a:latin typeface="Arial" panose="020B0604020202020204" pitchFamily="34" charset="0"/>
              </a:rPr>
              <a:t>Insight:</a:t>
            </a:r>
            <a:endParaRPr lang="en-US" dirty="0">
              <a:solidFill>
                <a:srgbClr val="56C5FF"/>
              </a:solidFill>
              <a:latin typeface="Corbel"/>
            </a:endParaRPr>
          </a:p>
          <a:p>
            <a:b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</a:b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The Southern region has the 3 attributes the are the effect of having the highest insurance average.</a:t>
            </a:r>
            <a:endParaRPr lang="en-US" dirty="0">
              <a:solidFill>
                <a:prstClr val="white"/>
              </a:solidFill>
              <a:latin typeface="Corbel"/>
            </a:endParaRPr>
          </a:p>
          <a:p>
            <a:b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</a:b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The Southern region has more individuals who smoke compared to none smokers.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prstClr val="white"/>
              </a:solidFill>
              <a:latin typeface="Corbel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The Southern region pays more for insurance when they have more than 2 kids.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prstClr val="white"/>
              </a:solidFill>
              <a:latin typeface="Corbel"/>
            </a:endParaRPr>
          </a:p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- The Southern region on average has more individuals over 40 years old paying higher insurance</a:t>
            </a:r>
            <a:endParaRPr lang="en-US" dirty="0">
              <a:solidFill>
                <a:prstClr val="white"/>
              </a:solidFill>
              <a:latin typeface="Corbe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E52112-4368-E2EC-5E57-A297796032CF}"/>
              </a:ext>
            </a:extLst>
          </p:cNvPr>
          <p:cNvSpPr txBox="1">
            <a:spLocks/>
          </p:cNvSpPr>
          <p:nvPr/>
        </p:nvSpPr>
        <p:spPr>
          <a:xfrm>
            <a:off x="-27710" y="88880"/>
            <a:ext cx="86106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>
                <a:solidFill>
                  <a:prstClr val="white"/>
                </a:solidFill>
                <a:latin typeface="Corbel"/>
              </a:rPr>
              <a:t>Health Insurance Analysis</a:t>
            </a:r>
            <a:endParaRPr lang="en-US" sz="6000" dirty="0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5F70C2-5F9D-B7D1-1988-2D9150D7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1828800"/>
            <a:ext cx="5932539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125E5-22ED-264E-2FD6-7EB11903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1219200"/>
            <a:ext cx="12188825" cy="56353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CE95CF-2489-349E-DACF-6301865350FA}"/>
              </a:ext>
            </a:extLst>
          </p:cNvPr>
          <p:cNvSpPr txBox="1">
            <a:spLocks/>
          </p:cNvSpPr>
          <p:nvPr/>
        </p:nvSpPr>
        <p:spPr>
          <a:xfrm>
            <a:off x="-1143000" y="27709"/>
            <a:ext cx="96012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Health Insurance Analysis</a:t>
            </a:r>
          </a:p>
        </p:txBody>
      </p:sp>
    </p:spTree>
    <p:extLst>
      <p:ext uri="{BB962C8B-B14F-4D97-AF65-F5344CB8AC3E}">
        <p14:creationId xmlns:p14="http://schemas.microsoft.com/office/powerpoint/2010/main" val="19812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96DE64-AE23-A5D8-7091-84148A98CD04}"/>
              </a:ext>
            </a:extLst>
          </p:cNvPr>
          <p:cNvSpPr txBox="1"/>
          <p:nvPr/>
        </p:nvSpPr>
        <p:spPr>
          <a:xfrm>
            <a:off x="5867400" y="803217"/>
            <a:ext cx="609426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C5FF"/>
                </a:solidFill>
                <a:latin typeface="Arial" panose="020B0604020202020204" pitchFamily="34" charset="0"/>
              </a:rPr>
              <a:t>Key takeaways </a:t>
            </a:r>
            <a:endParaRPr lang="en-US" dirty="0">
              <a:solidFill>
                <a:srgbClr val="56C5FF"/>
              </a:solidFill>
              <a:latin typeface="Corbel"/>
            </a:endParaRPr>
          </a:p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- Smoking Impact on Charges: There is a significant difference in charges between smokers and non-smokers. Smokers tend to have higher insurance costs, which aligns with health risks associated with smoking.</a:t>
            </a:r>
            <a:endParaRPr lang="en-US" dirty="0">
              <a:solidFill>
                <a:prstClr val="white"/>
              </a:solidFill>
              <a:latin typeface="Corbel"/>
            </a:endParaRPr>
          </a:p>
          <a:p>
            <a:b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</a:b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- Age vs. Charges: Older individuals generally have higher insurance costs, indicating a correlation between age and healthcare expenses.</a:t>
            </a:r>
            <a:endParaRPr lang="en-US" dirty="0">
              <a:solidFill>
                <a:prstClr val="white"/>
              </a:solidFill>
              <a:latin typeface="Corbel"/>
            </a:endParaRPr>
          </a:p>
          <a:p>
            <a:b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</a:b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- BMI and Charges: Higher BMI values seem to increase the insurance charges, suggesting a link between obesity and medical expenses.</a:t>
            </a:r>
            <a:endParaRPr lang="en-US" dirty="0">
              <a:solidFill>
                <a:prstClr val="white"/>
              </a:solidFill>
              <a:latin typeface="Corbel"/>
            </a:endParaRPr>
          </a:p>
          <a:p>
            <a:b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</a:br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- Regional Distribution: The dataset does not show any extreme variations in insurance charges across different regions, suggesting that location does not significantly impact costs.</a:t>
            </a:r>
            <a:endParaRPr lang="en-US" dirty="0">
              <a:solidFill>
                <a:prstClr val="white"/>
              </a:solidFill>
              <a:latin typeface="Corbe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3227B-545D-6D6E-09F7-BEA25B6C10E2}"/>
              </a:ext>
            </a:extLst>
          </p:cNvPr>
          <p:cNvSpPr txBox="1"/>
          <p:nvPr/>
        </p:nvSpPr>
        <p:spPr>
          <a:xfrm>
            <a:off x="201036" y="941717"/>
            <a:ext cx="54483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Targeted Premium Adjustments for Smokers:</a:t>
            </a:r>
            <a:endParaRPr lang="en-US" dirty="0">
              <a:solidFill>
                <a:prstClr val="white"/>
              </a:solidFill>
              <a:latin typeface="Corbel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Since smokers tend to face higher charges due to health risks, insurers could consider offering smoking cessation programs as incentives for policyholders.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prstClr val="white"/>
              </a:solidFill>
              <a:latin typeface="Corbel"/>
            </a:endParaRPr>
          </a:p>
          <a:p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Age-Based Premium Structuring:</a:t>
            </a:r>
            <a:endParaRPr lang="en-US" dirty="0">
              <a:solidFill>
                <a:prstClr val="white"/>
              </a:solidFill>
              <a:latin typeface="Corbel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Given the clear correlation between age and higher charges, insurance companies could refine their pricing models by introducing more age-segmented policies. For example, providing coverage packages that cater specifically to seniors, could improve customer satisfaction.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prstClr val="white"/>
              </a:solidFill>
              <a:latin typeface="Corbel"/>
            </a:endParaRPr>
          </a:p>
          <a:p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</a:rPr>
              <a:t>BMI-Related Premium Adjustments:</a:t>
            </a:r>
            <a:endParaRPr lang="en-US" dirty="0">
              <a:solidFill>
                <a:prstClr val="white"/>
              </a:solidFill>
              <a:latin typeface="Corbel"/>
            </a:endParaRPr>
          </a:p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- Insurers may want to consider introducing programs to encourage healthy living, such as weight-loss challenges or wellness programs. They could offer reduced premiums for individuals who participate.</a:t>
            </a:r>
            <a:endParaRPr lang="en-US" dirty="0">
              <a:solidFill>
                <a:prstClr val="white"/>
              </a:solidFill>
              <a:latin typeface="Corbe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5A06FE-D0C6-5F69-8138-845E4A359EE8}"/>
              </a:ext>
            </a:extLst>
          </p:cNvPr>
          <p:cNvSpPr txBox="1">
            <a:spLocks/>
          </p:cNvSpPr>
          <p:nvPr/>
        </p:nvSpPr>
        <p:spPr>
          <a:xfrm>
            <a:off x="-152400" y="-121574"/>
            <a:ext cx="10437812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Health Insurance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718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Gilbert</dc:creator>
  <cp:lastModifiedBy>Aaron Gilbert</cp:lastModifiedBy>
  <cp:revision>1</cp:revision>
  <dcterms:created xsi:type="dcterms:W3CDTF">2025-03-05T20:20:33Z</dcterms:created>
  <dcterms:modified xsi:type="dcterms:W3CDTF">2025-03-05T20:21:48Z</dcterms:modified>
</cp:coreProperties>
</file>