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5" r:id="rId2"/>
    <p:sldId id="316" r:id="rId3"/>
    <p:sldId id="317" r:id="rId4"/>
    <p:sldId id="31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73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6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93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70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73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06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87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71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68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60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2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832" y="838200"/>
            <a:ext cx="7195850" cy="13716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Influenza Staffing </a:t>
            </a:r>
            <a:r>
              <a:rPr lang="en-US" sz="6700" dirty="0"/>
              <a:t>objectives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5832" y="2015839"/>
            <a:ext cx="5105400" cy="3830781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</a:rPr>
              <a:t>During the U.S. flu season, cases rise among vulnerable populations, prompting hospitals to depend on staffing agencies for temporary healthcare workers.</a:t>
            </a:r>
          </a:p>
          <a:p>
            <a:endParaRPr lang="en-US" cap="none" dirty="0">
              <a:solidFill>
                <a:schemeClr val="tx1"/>
              </a:solidFill>
            </a:endParaRPr>
          </a:p>
          <a:p>
            <a:r>
              <a:rPr lang="en-US" cap="none" dirty="0">
                <a:solidFill>
                  <a:schemeClr val="tx1"/>
                </a:solidFill>
              </a:rPr>
              <a:t>Contains monthly death counts for influenza-related deaths in the united states from 2009 to 2017.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6168C0-3A24-3FD1-D437-A34323A270DC}"/>
              </a:ext>
            </a:extLst>
          </p:cNvPr>
          <p:cNvSpPr txBox="1">
            <a:spLocks/>
          </p:cNvSpPr>
          <p:nvPr/>
        </p:nvSpPr>
        <p:spPr>
          <a:xfrm>
            <a:off x="76200" y="0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6C5FF"/>
              </a:buClr>
            </a:pPr>
            <a:r>
              <a:rPr lang="en-US" b="1" dirty="0">
                <a:solidFill>
                  <a:srgbClr val="56C5FF"/>
                </a:solidFill>
                <a:latin typeface="Corbel"/>
              </a:rPr>
              <a:t>Project 2: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0179A-4905-1675-4DC9-46571AE0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-271895"/>
            <a:ext cx="5244936" cy="29371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softEdge rad="63500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EFC1C6-6565-9DFF-9491-5F77732B30F4}"/>
              </a:ext>
            </a:extLst>
          </p:cNvPr>
          <p:cNvSpPr txBox="1"/>
          <p:nvPr/>
        </p:nvSpPr>
        <p:spPr>
          <a:xfrm>
            <a:off x="5181601" y="2628903"/>
            <a:ext cx="7195849" cy="512294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6C5FF"/>
                </a:solidFill>
                <a:latin typeface="Corbel"/>
              </a:rPr>
              <a:t>Objectives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Analyze Influenza seasonality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Identify &amp; prioritize states by the proportion of vulnerable population.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Determine when to send staff, and how many to each state. 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prstClr val="white"/>
              </a:solidFill>
              <a:latin typeface="Corbel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prstClr val="white"/>
              </a:solidFill>
              <a:latin typeface="Corbel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prstClr val="white"/>
              </a:solidFill>
              <a:latin typeface="Corbel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56C5FF"/>
                </a:solidFill>
                <a:latin typeface="Corbel"/>
              </a:rPr>
              <a:t>Methods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Data transformation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Data integration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Data profiling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Statistical analysis &amp; testing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Forecasting and spatial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Data visualization &amp; storytelling. 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-488373"/>
            <a:ext cx="9144001" cy="1371600"/>
          </a:xfrm>
        </p:spPr>
        <p:txBody>
          <a:bodyPr>
            <a:normAutofit/>
          </a:bodyPr>
          <a:lstStyle/>
          <a:p>
            <a:r>
              <a:rPr lang="en-US" sz="6000" dirty="0"/>
              <a:t>Influenza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68811-CE22-F449-3740-375C088A7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819523"/>
            <a:ext cx="6284897" cy="3155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3C46C3-EC68-4FC6-287C-031A97AE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5" y="3306597"/>
            <a:ext cx="5903929" cy="3551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41EF58-CAFD-6410-A015-F1EA6A9081B5}"/>
              </a:ext>
            </a:extLst>
          </p:cNvPr>
          <p:cNvSpPr txBox="1"/>
          <p:nvPr/>
        </p:nvSpPr>
        <p:spPr>
          <a:xfrm>
            <a:off x="1588" y="3974895"/>
            <a:ext cx="66010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orbel"/>
              </a:rPr>
              <a:t>The relationship between the population above 65 and the deaths from the fly have a strong positive correlation,  meaning the higher the vulnerable population across each state the higher the death count caused by the flu will be. </a:t>
            </a:r>
          </a:p>
          <a:p>
            <a:endParaRPr lang="en-US" sz="2000" dirty="0">
              <a:solidFill>
                <a:prstClr val="white"/>
              </a:solidFill>
              <a:latin typeface="Corbel"/>
            </a:endParaRPr>
          </a:p>
          <a:p>
            <a:endParaRPr lang="en-US" sz="2000" dirty="0">
              <a:solidFill>
                <a:prstClr val="white"/>
              </a:solidFill>
              <a:latin typeface="Corbe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 Midwest has the lowest of both population and mortalities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West has the highest of both mortalities and population 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DA9C0-6AB9-1728-805D-EB4DEE34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61" b="-2000"/>
          <a:stretch/>
        </p:blipFill>
        <p:spPr>
          <a:xfrm>
            <a:off x="1589" y="838200"/>
            <a:ext cx="6442269" cy="32273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05DAE24-05D9-22A5-9E24-61E75A5C5A2D}"/>
              </a:ext>
            </a:extLst>
          </p:cNvPr>
          <p:cNvSpPr txBox="1">
            <a:spLocks/>
          </p:cNvSpPr>
          <p:nvPr/>
        </p:nvSpPr>
        <p:spPr>
          <a:xfrm>
            <a:off x="76201" y="0"/>
            <a:ext cx="9144001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>
                <a:solidFill>
                  <a:prstClr val="white"/>
                </a:solidFill>
                <a:latin typeface="Corbel"/>
              </a:rPr>
              <a:t>Influenza Analysis</a:t>
            </a:r>
            <a:endParaRPr lang="en-US" sz="6000" dirty="0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B811F-AA64-7D31-64A3-37965721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124" y="3627227"/>
            <a:ext cx="5734289" cy="3227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A7958-229D-C1F3-4C34-653B46229846}"/>
              </a:ext>
            </a:extLst>
          </p:cNvPr>
          <p:cNvSpPr txBox="1"/>
          <p:nvPr/>
        </p:nvSpPr>
        <p:spPr>
          <a:xfrm>
            <a:off x="304800" y="3964504"/>
            <a:ext cx="579120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Corbel"/>
              </a:rPr>
              <a:t>Top 5 states with the highest deaths for age group 65+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FL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TX</a:t>
            </a:r>
          </a:p>
          <a:p>
            <a:r>
              <a:rPr lang="en-US" sz="2000" dirty="0">
                <a:solidFill>
                  <a:prstClr val="white"/>
                </a:solidFill>
                <a:latin typeface="Corbel"/>
              </a:rPr>
              <a:t>Flu season peaks from November through winter until mid April</a:t>
            </a: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FA17D02-8DAD-0ACD-67E0-39F40C3BF3B8}"/>
              </a:ext>
            </a:extLst>
          </p:cNvPr>
          <p:cNvSpPr txBox="1">
            <a:spLocks/>
          </p:cNvSpPr>
          <p:nvPr/>
        </p:nvSpPr>
        <p:spPr>
          <a:xfrm>
            <a:off x="152400" y="-381000"/>
            <a:ext cx="10820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prstClr val="white"/>
                </a:solidFill>
                <a:latin typeface="Corbel"/>
              </a:rPr>
              <a:t>Influenza 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1D092-93E4-B13F-9223-D3FB36533CB8}"/>
              </a:ext>
            </a:extLst>
          </p:cNvPr>
          <p:cNvSpPr txBox="1"/>
          <p:nvPr/>
        </p:nvSpPr>
        <p:spPr>
          <a:xfrm>
            <a:off x="762000" y="990601"/>
            <a:ext cx="92202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6C5FF"/>
                </a:solidFill>
                <a:latin typeface="Corbel"/>
              </a:rPr>
              <a:t>Summary</a:t>
            </a:r>
            <a:endParaRPr lang="en-US" sz="2000" dirty="0">
              <a:solidFill>
                <a:prstClr val="white"/>
              </a:solidFill>
              <a:latin typeface="Corbe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It is determined that our highest concern is the community of the population above 65, which has the highest death count caused by the flu virus nation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It is found that about mid – winter and early spring are the peak flu seasons nation wide from 2009 –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  <a:latin typeface="Corbel"/>
            </a:endParaRPr>
          </a:p>
          <a:p>
            <a:r>
              <a:rPr lang="en-US" sz="2000" dirty="0">
                <a:solidFill>
                  <a:srgbClr val="56C5FF"/>
                </a:solidFill>
                <a:latin typeface="Corbel"/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Medical staffing should be placed before the winter season for prevention and educational purposes and  again in mid winter for support of the 65+ population that has caught the flu.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Increase medical staffing in the 5 states that have the highest flu death rate ( CA, PA, NY, TX, FL)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  <a:latin typeface="Corbel"/>
            </a:endParaRPr>
          </a:p>
          <a:p>
            <a:r>
              <a:rPr lang="en-US" sz="2000" dirty="0">
                <a:solidFill>
                  <a:srgbClr val="56C5FF"/>
                </a:solidFill>
                <a:latin typeface="Corbel"/>
              </a:rPr>
              <a:t>Data limitation and 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Public transportation and mobile clinics are necessary for vaccination for the 65+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Corbel"/>
              </a:rPr>
              <a:t>Strengthen surveillance systems for timely data collection and share insights with healthcare facilities for quick responses.</a:t>
            </a:r>
          </a:p>
          <a:p>
            <a:endParaRPr lang="en-US" dirty="0">
              <a:solidFill>
                <a:prstClr val="white"/>
              </a:solidFill>
              <a:latin typeface="Corbel"/>
            </a:endParaRPr>
          </a:p>
          <a:p>
            <a:endParaRPr lang="en-US" dirty="0">
              <a:solidFill>
                <a:prstClr val="white"/>
              </a:solidFill>
              <a:latin typeface="Corbel"/>
            </a:endParaRPr>
          </a:p>
          <a:p>
            <a:endParaRPr lang="en-US" dirty="0">
              <a:solidFill>
                <a:prstClr val="white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Digital Blue Tunnel 16x9</vt:lpstr>
      <vt:lpstr>Influenza Staffing objectives</vt:lpstr>
      <vt:lpstr>Influenza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Gilbert</dc:creator>
  <cp:lastModifiedBy>Aaron Gilbert</cp:lastModifiedBy>
  <cp:revision>1</cp:revision>
  <dcterms:created xsi:type="dcterms:W3CDTF">2025-02-10T03:44:45Z</dcterms:created>
  <dcterms:modified xsi:type="dcterms:W3CDTF">2025-02-10T03:45:28Z</dcterms:modified>
</cp:coreProperties>
</file>