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25" r:id="rId3"/>
    <p:sldId id="326" r:id="rId4"/>
    <p:sldId id="3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3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4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8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52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7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6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8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6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8C3DDC-B1D3-E79A-9220-C61A9AA7FA3A}"/>
              </a:ext>
            </a:extLst>
          </p:cNvPr>
          <p:cNvSpPr txBox="1">
            <a:spLocks/>
          </p:cNvSpPr>
          <p:nvPr/>
        </p:nvSpPr>
        <p:spPr>
          <a:xfrm>
            <a:off x="-152400" y="573418"/>
            <a:ext cx="69342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Instacart objectives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764318-3C3B-A078-6755-6401E2C34939}"/>
              </a:ext>
            </a:extLst>
          </p:cNvPr>
          <p:cNvSpPr txBox="1">
            <a:spLocks/>
          </p:cNvSpPr>
          <p:nvPr/>
        </p:nvSpPr>
        <p:spPr>
          <a:xfrm>
            <a:off x="1588" y="-27709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6C5FF"/>
              </a:buClr>
            </a:pPr>
            <a:r>
              <a:rPr lang="en-US" b="1" dirty="0">
                <a:solidFill>
                  <a:srgbClr val="56C5FF"/>
                </a:solidFill>
                <a:latin typeface="Corbel"/>
              </a:rPr>
              <a:t>Project 4:</a:t>
            </a:r>
          </a:p>
        </p:txBody>
      </p:sp>
      <p:pic>
        <p:nvPicPr>
          <p:cNvPr id="5122" name="Picture 2" descr="Instacart Online brand guidelines ...">
            <a:extLst>
              <a:ext uri="{FF2B5EF4-FFF2-40B4-BE49-F238E27FC236}">
                <a16:creationId xmlns:a16="http://schemas.microsoft.com/office/drawing/2014/main" id="{7050C0B8-8269-C3A5-3452-3FFE7824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76200"/>
            <a:ext cx="3124200" cy="3124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9EF42-4F91-B1FA-984D-414B59408990}"/>
              </a:ext>
            </a:extLst>
          </p:cNvPr>
          <p:cNvSpPr txBox="1"/>
          <p:nvPr/>
        </p:nvSpPr>
        <p:spPr>
          <a:xfrm>
            <a:off x="76200" y="1567967"/>
            <a:ext cx="762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Instacart is an online grocery store that operates through a mobile app, offering customers the convenience of shopping from home. This project analyzes its sales data to uncover customer purchasing patterns, supporting a targeted marketing strategy.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8A6DA-A2E6-A29D-040B-1A56015368AF}"/>
              </a:ext>
            </a:extLst>
          </p:cNvPr>
          <p:cNvSpPr txBox="1"/>
          <p:nvPr/>
        </p:nvSpPr>
        <p:spPr>
          <a:xfrm>
            <a:off x="213735" y="3044775"/>
            <a:ext cx="9458324" cy="393358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Identify peak and low-order times to optimize ad scheduling and product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Analyze customer purchasing behaviors, including loyalty, demographics, and regional differences, to support targeted marketing efforts.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Methods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Python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wrangling &amp; subsetting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merging &amp; Deriving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Grouping data &amp; Aggregating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visualization with Python </a:t>
            </a:r>
          </a:p>
        </p:txBody>
      </p:sp>
    </p:spTree>
    <p:extLst>
      <p:ext uri="{BB962C8B-B14F-4D97-AF65-F5344CB8AC3E}">
        <p14:creationId xmlns:p14="http://schemas.microsoft.com/office/powerpoint/2010/main" val="33190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970D15-593A-6BF8-2DF3-EF3FA552E16F}"/>
              </a:ext>
            </a:extLst>
          </p:cNvPr>
          <p:cNvSpPr txBox="1">
            <a:spLocks/>
          </p:cNvSpPr>
          <p:nvPr/>
        </p:nvSpPr>
        <p:spPr>
          <a:xfrm>
            <a:off x="27709" y="76200"/>
            <a:ext cx="59436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Instacart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3A015-D046-4615-A732-2F46DBCD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5" y="959429"/>
            <a:ext cx="4968443" cy="311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9B314-A661-4973-BCD6-2A6F83ED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83" y="0"/>
            <a:ext cx="5736430" cy="2537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BAF6A-4D99-E8F9-7578-210D6C0B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16" y="3620814"/>
            <a:ext cx="5600985" cy="3237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B2A60-4E71-80F3-C8CA-1A77C477F4E9}"/>
              </a:ext>
            </a:extLst>
          </p:cNvPr>
          <p:cNvSpPr txBox="1"/>
          <p:nvPr/>
        </p:nvSpPr>
        <p:spPr>
          <a:xfrm>
            <a:off x="7108972" y="2705945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Sales are higher in the early morning, but there is a dip between 9:00am-10:00am.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58CCA-82CE-B2C7-F411-3AE3736D665E}"/>
              </a:ext>
            </a:extLst>
          </p:cNvPr>
          <p:cNvSpPr txBox="1"/>
          <p:nvPr/>
        </p:nvSpPr>
        <p:spPr>
          <a:xfrm>
            <a:off x="60757" y="41910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orbel"/>
              </a:rPr>
              <a:t>Saturday and Sunday are the busiest days of the week. Tuesday and Wednesday are the least busy days of the week.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4792-F601-BB1B-39AA-83E4ADEFE483}"/>
              </a:ext>
            </a:extLst>
          </p:cNvPr>
          <p:cNvSpPr txBox="1"/>
          <p:nvPr/>
        </p:nvSpPr>
        <p:spPr>
          <a:xfrm>
            <a:off x="510383" y="5486401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The bar chart shows the best-selling products come from the produce section. The next most ordered from the department section are dairy/eggs, snacks, beverages and frozen.</a:t>
            </a:r>
          </a:p>
        </p:txBody>
      </p:sp>
    </p:spTree>
    <p:extLst>
      <p:ext uri="{BB962C8B-B14F-4D97-AF65-F5344CB8AC3E}">
        <p14:creationId xmlns:p14="http://schemas.microsoft.com/office/powerpoint/2010/main" val="1185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B8FC0A-C31F-9E62-6331-BA54A664B1C4}"/>
              </a:ext>
            </a:extLst>
          </p:cNvPr>
          <p:cNvSpPr txBox="1">
            <a:spLocks/>
          </p:cNvSpPr>
          <p:nvPr/>
        </p:nvSpPr>
        <p:spPr>
          <a:xfrm>
            <a:off x="-14468" y="3464"/>
            <a:ext cx="59436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Instacart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0D1048-FB1A-4DBB-9B1A-C52350D6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" y="4191001"/>
            <a:ext cx="3912257" cy="2506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5B11B2-F57E-4B36-B046-DD24789B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" y="1236512"/>
            <a:ext cx="3912257" cy="25062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AB5A1-21B6-4156-82F6-88CEBB35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152401"/>
            <a:ext cx="5372259" cy="3417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9263C-A0EA-519A-E7C4-F03C9844E4D2}"/>
              </a:ext>
            </a:extLst>
          </p:cNvPr>
          <p:cNvSpPr txBox="1"/>
          <p:nvPr/>
        </p:nvSpPr>
        <p:spPr>
          <a:xfrm>
            <a:off x="5342803" y="3992699"/>
            <a:ext cx="533400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75% of Instacart’s customers have dependents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70.2% of Instacart’s customers are married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The married population is Instacart’s primary customer group</a:t>
            </a:r>
          </a:p>
        </p:txBody>
      </p:sp>
    </p:spTree>
    <p:extLst>
      <p:ext uri="{BB962C8B-B14F-4D97-AF65-F5344CB8AC3E}">
        <p14:creationId xmlns:p14="http://schemas.microsoft.com/office/powerpoint/2010/main" val="29085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8F40FA-7B08-AB7A-E0DE-E82A0A009075}"/>
              </a:ext>
            </a:extLst>
          </p:cNvPr>
          <p:cNvSpPr txBox="1">
            <a:spLocks/>
          </p:cNvSpPr>
          <p:nvPr/>
        </p:nvSpPr>
        <p:spPr>
          <a:xfrm>
            <a:off x="-190500" y="0"/>
            <a:ext cx="9677399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Instacart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1F63-503F-7103-1D5F-9ED9B77F63CB}"/>
              </a:ext>
            </a:extLst>
          </p:cNvPr>
          <p:cNvSpPr txBox="1"/>
          <p:nvPr/>
        </p:nvSpPr>
        <p:spPr>
          <a:xfrm>
            <a:off x="304799" y="1371601"/>
            <a:ext cx="8686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Next Steps </a:t>
            </a:r>
          </a:p>
          <a:p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Focus advertising during off-peak hours to maximize engagement without overwhelming operational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Promote Popular Products: Feature top product categories in marketing campaigns.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Analyze what motivates regular customers to spend more and use that to tailor loyalty programs or promotions to encourage their long-term retention.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Regular customers contribute significantly to revenue and may be underutilized as a growth area for loyalty programs.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Using targeted marketing efforts to incentivize new customers to increase spending and convert regular customers into loyal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Target High-Value Profiles: Focus on married, high-income customers with dependents, especially in the 25-65 age range</a:t>
            </a:r>
          </a:p>
        </p:txBody>
      </p:sp>
    </p:spTree>
    <p:extLst>
      <p:ext uri="{BB962C8B-B14F-4D97-AF65-F5344CB8AC3E}">
        <p14:creationId xmlns:p14="http://schemas.microsoft.com/office/powerpoint/2010/main" val="4864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2025-02-10T03:41:05Z</dcterms:created>
  <dcterms:modified xsi:type="dcterms:W3CDTF">2025-02-10T03:42:20Z</dcterms:modified>
</cp:coreProperties>
</file>