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7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3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4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5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6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1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0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4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4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3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305A06-3D4E-86BE-CB75-2AC626329F6C}"/>
              </a:ext>
            </a:extLst>
          </p:cNvPr>
          <p:cNvSpPr txBox="1">
            <a:spLocks/>
          </p:cNvSpPr>
          <p:nvPr/>
        </p:nvSpPr>
        <p:spPr>
          <a:xfrm>
            <a:off x="76200" y="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6C5FF"/>
              </a:buClr>
            </a:pPr>
            <a:r>
              <a:rPr lang="en-US" b="1" dirty="0">
                <a:solidFill>
                  <a:srgbClr val="56C5FF"/>
                </a:solidFill>
                <a:latin typeface="Corbel"/>
              </a:rPr>
              <a:t>Project 3: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405219-C62C-C10F-EFB1-54CB712334E4}"/>
              </a:ext>
            </a:extLst>
          </p:cNvPr>
          <p:cNvSpPr txBox="1">
            <a:spLocks/>
          </p:cNvSpPr>
          <p:nvPr/>
        </p:nvSpPr>
        <p:spPr>
          <a:xfrm>
            <a:off x="-76200" y="888311"/>
            <a:ext cx="99822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Rockbuster Stealth objectives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C49EE-8938-DD65-2ACF-568EF5F3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1923241"/>
            <a:ext cx="5576743" cy="3094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23B1E-B8E5-56F2-A254-8FBF367D6628}"/>
              </a:ext>
            </a:extLst>
          </p:cNvPr>
          <p:cNvSpPr txBox="1"/>
          <p:nvPr/>
        </p:nvSpPr>
        <p:spPr>
          <a:xfrm>
            <a:off x="76200" y="1932488"/>
            <a:ext cx="69326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Rockbuster Stealth LLC, once a global leader in movie rentals, intends to introduce an online video rental platform to compete with streaming industry giants such as Netflix and Amazon Prime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0F092-4107-393C-CA2E-8685129CE3F9}"/>
              </a:ext>
            </a:extLst>
          </p:cNvPr>
          <p:cNvSpPr txBox="1"/>
          <p:nvPr/>
        </p:nvSpPr>
        <p:spPr>
          <a:xfrm>
            <a:off x="60757" y="3700407"/>
            <a:ext cx="8610600" cy="51229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Objectives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• Deliver data-driven insights to help    the Rockbuster Stealth LLC management team strategically launch their new online video rental service.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56C5FF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Methods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PostgreSQL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Cleaning &amp; Filtering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Joining Tables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Subqueries &amp; CTEs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674E08-9FCF-DC9E-D485-ED8D7BC8054D}"/>
              </a:ext>
            </a:extLst>
          </p:cNvPr>
          <p:cNvSpPr txBox="1">
            <a:spLocks/>
          </p:cNvSpPr>
          <p:nvPr/>
        </p:nvSpPr>
        <p:spPr>
          <a:xfrm>
            <a:off x="27709" y="-152400"/>
            <a:ext cx="11885612" cy="1068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Rockbuster Stealth ERD &amp;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20F68-D60D-AF68-BA77-225DD883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10363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534328-CE78-8CD1-3470-5B290930FDA3}"/>
              </a:ext>
            </a:extLst>
          </p:cNvPr>
          <p:cNvSpPr txBox="1">
            <a:spLocks/>
          </p:cNvSpPr>
          <p:nvPr/>
        </p:nvSpPr>
        <p:spPr>
          <a:xfrm>
            <a:off x="-228600" y="0"/>
            <a:ext cx="6932612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Rockbuster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5A415-BAFD-F6BE-5167-16EB2060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1080641"/>
            <a:ext cx="4951412" cy="5784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BB1B2-D289-38EA-810A-03509E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1" y="4172143"/>
            <a:ext cx="3101609" cy="12345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99607D-4353-611B-E209-47AECF9CC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76" y="457200"/>
            <a:ext cx="5254337" cy="3657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42AAE-B2E4-9481-A9ED-3BD666ECACB0}"/>
              </a:ext>
            </a:extLst>
          </p:cNvPr>
          <p:cNvSpPr txBox="1"/>
          <p:nvPr/>
        </p:nvSpPr>
        <p:spPr>
          <a:xfrm>
            <a:off x="5410200" y="5464033"/>
            <a:ext cx="6452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The current rental service has the highest revenue in India and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Sales show a variation across different geographic regions. Currently have sales in 108 countries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7D3C9AE-470E-DDF7-069A-1177DACA4F8C}"/>
              </a:ext>
            </a:extLst>
          </p:cNvPr>
          <p:cNvSpPr/>
          <p:nvPr/>
        </p:nvSpPr>
        <p:spPr>
          <a:xfrm>
            <a:off x="457200" y="3733800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076F292-B4E0-35EE-45A4-8E9644415500}"/>
              </a:ext>
            </a:extLst>
          </p:cNvPr>
          <p:cNvSpPr/>
          <p:nvPr/>
        </p:nvSpPr>
        <p:spPr>
          <a:xfrm>
            <a:off x="3752994" y="2965782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8CBD57C-0DDA-69B5-64ED-E729F5A02441}"/>
              </a:ext>
            </a:extLst>
          </p:cNvPr>
          <p:cNvSpPr/>
          <p:nvPr/>
        </p:nvSpPr>
        <p:spPr>
          <a:xfrm>
            <a:off x="3429000" y="4095927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734A870-5DD7-93B1-6C3F-1608DBAD9CDC}"/>
              </a:ext>
            </a:extLst>
          </p:cNvPr>
          <p:cNvSpPr/>
          <p:nvPr/>
        </p:nvSpPr>
        <p:spPr>
          <a:xfrm>
            <a:off x="435598" y="4095927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17451A4-C671-28D7-6E59-E660071FCFD3}"/>
              </a:ext>
            </a:extLst>
          </p:cNvPr>
          <p:cNvSpPr/>
          <p:nvPr/>
        </p:nvSpPr>
        <p:spPr>
          <a:xfrm>
            <a:off x="1371600" y="4636985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0504FD7-15C8-0A1C-D0B8-6FF3204F8160}"/>
              </a:ext>
            </a:extLst>
          </p:cNvPr>
          <p:cNvSpPr/>
          <p:nvPr/>
        </p:nvSpPr>
        <p:spPr>
          <a:xfrm>
            <a:off x="3886200" y="3896591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5AB60D-00CB-896A-5653-1392B3B5A689}"/>
              </a:ext>
            </a:extLst>
          </p:cNvPr>
          <p:cNvSpPr/>
          <p:nvPr/>
        </p:nvSpPr>
        <p:spPr>
          <a:xfrm>
            <a:off x="3104500" y="3810015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4ADD36D-ACA1-48C6-AB65-762D6EB4557F}"/>
              </a:ext>
            </a:extLst>
          </p:cNvPr>
          <p:cNvSpPr/>
          <p:nvPr/>
        </p:nvSpPr>
        <p:spPr>
          <a:xfrm>
            <a:off x="4025949" y="4484555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9F1E1BA8-D30F-B965-D843-E30925074801}"/>
              </a:ext>
            </a:extLst>
          </p:cNvPr>
          <p:cNvSpPr/>
          <p:nvPr/>
        </p:nvSpPr>
        <p:spPr>
          <a:xfrm>
            <a:off x="4179553" y="4261387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65422573-39F1-D8F7-329B-F3F74D99B87A}"/>
              </a:ext>
            </a:extLst>
          </p:cNvPr>
          <p:cNvSpPr/>
          <p:nvPr/>
        </p:nvSpPr>
        <p:spPr>
          <a:xfrm>
            <a:off x="4248826" y="3827317"/>
            <a:ext cx="133206" cy="1524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026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EA7BD9-71A9-7E1E-4C37-98B7F53BA292}"/>
              </a:ext>
            </a:extLst>
          </p:cNvPr>
          <p:cNvSpPr txBox="1">
            <a:spLocks/>
          </p:cNvSpPr>
          <p:nvPr/>
        </p:nvSpPr>
        <p:spPr>
          <a:xfrm>
            <a:off x="-228600" y="41564"/>
            <a:ext cx="6932612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Rockbuster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4D9D9-E1FA-E14E-6269-B8043B02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94" y="3657600"/>
            <a:ext cx="6486420" cy="3179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04145-E5E0-1FB5-1F6E-077144F2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1143000"/>
            <a:ext cx="5531005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46812-FB2A-052F-C57C-B16632D2D904}"/>
              </a:ext>
            </a:extLst>
          </p:cNvPr>
          <p:cNvSpPr txBox="1"/>
          <p:nvPr/>
        </p:nvSpPr>
        <p:spPr>
          <a:xfrm>
            <a:off x="5638801" y="1842688"/>
            <a:ext cx="632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PG-13 movies contributed the most revenue across all the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PG-13 has the most popular film rating </a:t>
            </a:r>
          </a:p>
        </p:txBody>
      </p:sp>
    </p:spTree>
    <p:extLst>
      <p:ext uri="{BB962C8B-B14F-4D97-AF65-F5344CB8AC3E}">
        <p14:creationId xmlns:p14="http://schemas.microsoft.com/office/powerpoint/2010/main" val="21417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320B54-7DDC-834B-59F1-8B412F43D2D5}"/>
              </a:ext>
            </a:extLst>
          </p:cNvPr>
          <p:cNvSpPr txBox="1">
            <a:spLocks/>
          </p:cNvSpPr>
          <p:nvPr/>
        </p:nvSpPr>
        <p:spPr>
          <a:xfrm>
            <a:off x="-685800" y="0"/>
            <a:ext cx="10972800" cy="91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prstClr val="white"/>
                </a:solidFill>
                <a:latin typeface="Corbel"/>
              </a:rPr>
              <a:t>Rockbuster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BFC0A-215F-9B0B-7EB0-4604C4116ECC}"/>
              </a:ext>
            </a:extLst>
          </p:cNvPr>
          <p:cNvSpPr txBox="1"/>
          <p:nvPr/>
        </p:nvSpPr>
        <p:spPr>
          <a:xfrm>
            <a:off x="381000" y="1447800"/>
            <a:ext cx="9829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Market Focus</a:t>
            </a: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We recommend the digital platform be first launched in markets where Rockbuster already has an existing customer base, namely India, China and the United States of America.</a:t>
            </a: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These results suggest focusing marketing campaigns and resources on the genres, especially the PG-13 with the highest rating, with highest sales.</a:t>
            </a: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To reduce costs on movie licenses, consider discontinuing current movies with minimal or no rental history. This approach ensures a more efficient allocation of resources by focusing on movies that have a higher rental demand.</a:t>
            </a:r>
          </a:p>
        </p:txBody>
      </p:sp>
    </p:spTree>
    <p:extLst>
      <p:ext uri="{BB962C8B-B14F-4D97-AF65-F5344CB8AC3E}">
        <p14:creationId xmlns:p14="http://schemas.microsoft.com/office/powerpoint/2010/main" val="3807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2025-02-10T03:43:33Z</dcterms:created>
  <dcterms:modified xsi:type="dcterms:W3CDTF">2025-02-10T03:44:26Z</dcterms:modified>
</cp:coreProperties>
</file>