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869CE5-09B2-4E60-B245-14B934DA2599}">
  <a:tblStyle styleId="{BC869CE5-09B2-4E60-B245-14B934DA25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06E30D2-A298-471C-A19A-D7BACD5A3E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4215ec6a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4215ec6a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5985f34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5985f34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5985f34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5985f34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985f34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985f34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985f34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985f34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06ba7fca8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06ba7fca8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564f075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564f075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06ba7fc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06ba7fc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06ba7fca8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06ba7fca8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06ba7fca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06ba7fca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985f34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985f34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06ba7fca8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06ba7fca8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06ba7fca8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06ba7fca8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5a9001b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5a9001b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06ba7fc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06ba7fc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5969ef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5969ef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4215ec6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4215ec6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4215ec6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4215ec6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215ec6a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215ec6a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4215ec6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4215ec6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4215ec6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4215ec6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3232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CS-UY 4563 Final Project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Liheng Cao, Aaron Hsieh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SVM; Linear, std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61162" cy="3991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2"/>
          <p:cNvGraphicFramePr/>
          <p:nvPr/>
        </p:nvGraphicFramePr>
        <p:xfrm>
          <a:off x="63717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{BC869CE5-09B2-4E60-B245-14B934DA2599}</a:tableStyleId>
              </a:tblPr>
              <a:tblGrid>
                <a:gridCol w="753225"/>
                <a:gridCol w="853650"/>
                <a:gridCol w="853650"/>
              </a:tblGrid>
              <a:tr h="347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Train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99.8%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79.1%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100.0%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80.7%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100.0%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80.6%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100.0%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80.5%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100.0%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80.5%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100.0%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80.5%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100.0%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80.5%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1e7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100.0%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80.5%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SVM; RBF	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scaler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C=10.0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85.1%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SVM; RBF, std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61178" cy="3991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4"/>
          <p:cNvGraphicFramePr/>
          <p:nvPr/>
        </p:nvGraphicFramePr>
        <p:xfrm>
          <a:off x="62010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{BC869CE5-09B2-4E60-B245-14B934DA2599}</a:tableStyleId>
              </a:tblPr>
              <a:tblGrid>
                <a:gridCol w="877100"/>
                <a:gridCol w="877100"/>
                <a:gridCol w="877100"/>
              </a:tblGrid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Train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4.7%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2.0%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43.1%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30.3%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0.944054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77.42%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84.8%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85.1%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85.1%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85.1%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85.1%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SVM; Polynomial	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scaler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C=100.0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Degree=2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85.5%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SVM; Polynomial degree 2, std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4561183" cy="39910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6"/>
          <p:cNvGraphicFramePr/>
          <p:nvPr/>
        </p:nvGraphicFramePr>
        <p:xfrm>
          <a:off x="63677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{BC869CE5-09B2-4E60-B245-14B934DA2599}</a:tableStyleId>
              </a:tblPr>
              <a:tblGrid>
                <a:gridCol w="821525"/>
                <a:gridCol w="821525"/>
                <a:gridCol w="821525"/>
              </a:tblGrid>
              <a:tr h="265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Train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5.6%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2.3%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0.230195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16.2%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0.873903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67.1%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0.999818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84.9%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84.8%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85.5%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85.5%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85.5%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 rot="-5400000">
            <a:off x="2335900" y="2555450"/>
            <a:ext cx="1255500" cy="26535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100" y="3254450"/>
            <a:ext cx="2796775" cy="2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1700" y="1823375"/>
            <a:ext cx="1982575" cy="17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1760575" y="1078575"/>
            <a:ext cx="888300" cy="32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Conv2D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838800" y="1078575"/>
            <a:ext cx="1352100" cy="32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MaxPooling2D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2500750" y="4442125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4875075" y="1078575"/>
            <a:ext cx="888300" cy="32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Flatten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5934600" y="1078575"/>
            <a:ext cx="888300" cy="32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Dropout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6994125" y="1078575"/>
            <a:ext cx="888300" cy="32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Dense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700" y="1823375"/>
            <a:ext cx="1982575" cy="17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/>
          <p:nvPr/>
        </p:nvSpPr>
        <p:spPr>
          <a:xfrm rot="-5400000">
            <a:off x="2335900" y="2555450"/>
            <a:ext cx="1255500" cy="26535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075" y="3254450"/>
            <a:ext cx="2934800" cy="2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1760575" y="1078575"/>
            <a:ext cx="888300" cy="32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Conv2D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838800" y="1078575"/>
            <a:ext cx="1352100" cy="32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MaxPooling2D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2500750" y="4442125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4875075" y="1078575"/>
            <a:ext cx="888300" cy="32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Flatten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5934600" y="1078575"/>
            <a:ext cx="888300" cy="32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Dropout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6994125" y="1078575"/>
            <a:ext cx="888300" cy="32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Dense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6892100" y="949550"/>
            <a:ext cx="4180975" cy="38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0" y="949550"/>
            <a:ext cx="5865400" cy="38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3910300" y="2263950"/>
            <a:ext cx="195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Sets neurons to 0 with a specified probability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Early Stopping - halting </a:t>
            </a:r>
            <a:r>
              <a:rPr lang="en"/>
              <a:t>training</a:t>
            </a:r>
            <a:r>
              <a:rPr lang="en"/>
              <a:t> when validation error is going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varied: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Lambda for l1 and l2 </a:t>
            </a:r>
            <a:r>
              <a:rPr lang="en"/>
              <a:t>regularization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held constant: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 = 0.002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size = 256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Lambda for regularization = 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Test Accuracy vs Learning Rate</a:t>
            </a:r>
            <a:endParaRPr/>
          </a:p>
        </p:txBody>
      </p:sp>
      <p:graphicFrame>
        <p:nvGraphicFramePr>
          <p:cNvPr id="186" name="Google Shape;186;p30"/>
          <p:cNvGraphicFramePr/>
          <p:nvPr/>
        </p:nvGraphicFramePr>
        <p:xfrm>
          <a:off x="4921175" y="97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{E06E30D2-A298-471C-A19A-D7BACD5A3E71}</a:tableStyleId>
              </a:tblPr>
              <a:tblGrid>
                <a:gridCol w="1260475"/>
                <a:gridCol w="1296050"/>
                <a:gridCol w="1296050"/>
              </a:tblGrid>
              <a:tr h="14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learning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train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18.15%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14.26%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-4.55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93.95%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79.29%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-4.1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99.35%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86.14%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-3.65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99.86%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89.39%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-3.2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99.70%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90.03%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99.82%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91.79%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1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99.50%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88.12%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95.47%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78.97%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4.42%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3.60%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4.29%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4.18%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4.64%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2.29%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" y="1013375"/>
            <a:ext cx="4273172" cy="373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Test Accuracy vs Batch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31"/>
          <p:cNvGraphicFramePr/>
          <p:nvPr/>
        </p:nvGraphicFramePr>
        <p:xfrm>
          <a:off x="5014825" y="12866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{E06E30D2-A298-471C-A19A-D7BACD5A3E71}</a:tableStyleId>
              </a:tblPr>
              <a:tblGrid>
                <a:gridCol w="1338250"/>
                <a:gridCol w="1376025"/>
                <a:gridCol w="1255725"/>
              </a:tblGrid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batch size (log)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train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94.77%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81.90%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97.26%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85.22%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98.46%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90.85%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99.25%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90.64%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99.58%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90.06%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99.77%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90.46%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99.88%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91.84%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99.62%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89.45%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99.66%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88.65%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2" y="1017725"/>
            <a:ext cx="4366828" cy="382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Problem/Dataset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 letters; j,z require motion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DL: 28x28, ML: 784x1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27,455 training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7172 testing examples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30700"/>
            <a:ext cx="389963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Test Accuracy vs Lambda (l1)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32"/>
          <p:cNvGraphicFramePr/>
          <p:nvPr/>
        </p:nvGraphicFramePr>
        <p:xfrm>
          <a:off x="5014825" y="94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{E06E30D2-A298-471C-A19A-D7BACD5A3E71}</a:tableStyleId>
              </a:tblPr>
              <a:tblGrid>
                <a:gridCol w="1111325"/>
                <a:gridCol w="1297950"/>
                <a:gridCol w="1408225"/>
              </a:tblGrid>
              <a:tr h="3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lambda (l1)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train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-inf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99.58%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89.75%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99.65%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90.78%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99.36%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89.21%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97.91%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87.93%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97.95%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89.28%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96.60%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85.35%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95.12%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84.90%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93.61%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82.14%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89.16%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81.72%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76.65%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63.87%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68.91%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58.58%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72.60%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60.05%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2" y="1017725"/>
            <a:ext cx="4366828" cy="382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Test Accuracy vs Lambda (l2)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33"/>
          <p:cNvGraphicFramePr/>
          <p:nvPr/>
        </p:nvGraphicFramePr>
        <p:xfrm>
          <a:off x="5014825" y="94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{E06E30D2-A298-471C-A19A-D7BACD5A3E71}</a:tableStyleId>
              </a:tblPr>
              <a:tblGrid>
                <a:gridCol w="1111325"/>
                <a:gridCol w="1297950"/>
                <a:gridCol w="1408225"/>
              </a:tblGrid>
              <a:tr h="3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lambda (l2)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train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-inf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99.53%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89.60%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99.77%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89.32%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99.30%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89.35%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99.73%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88.72%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-2.25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99.67%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88.33%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99.47%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89.97%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99.10%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89.54%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98.56%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87.91%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98.28%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86.61%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97.65%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86.74%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97.28%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88.57%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96.07%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84.26%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2" y="1017725"/>
            <a:ext cx="4366828" cy="382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Results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yielded the best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&gt;90% test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improved test accuracy</a:t>
            </a:r>
            <a:endParaRPr/>
          </a:p>
        </p:txBody>
      </p:sp>
      <p:graphicFrame>
        <p:nvGraphicFramePr>
          <p:cNvPr id="215" name="Google Shape;215;p34"/>
          <p:cNvGraphicFramePr/>
          <p:nvPr/>
        </p:nvGraphicFramePr>
        <p:xfrm>
          <a:off x="5156350" y="97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{E06E30D2-A298-471C-A19A-D7BACD5A3E71}</a:tableStyleId>
              </a:tblPr>
              <a:tblGrid>
                <a:gridCol w="1837975"/>
                <a:gridCol w="18379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Best Test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LogReg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70.64%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SVM (Linear)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80.69%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SVM (RBF)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85.17%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SVM (poly degree 2)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85.51%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CNN (lr)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91.79%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CNN (batch size)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91.84%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CNN (l1 and l2)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90.78%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</a:t>
            </a:r>
            <a:r>
              <a:rPr lang="en"/>
              <a:t>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Neural Network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MinMaxScaler()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X_min = X.min(axis=0)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X_max = X.max(axis=0)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(X-X_min) / (X_max-X_min)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StandardScaler()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X_mu = X.mean(axis=0)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X_std = X.std(axis=0)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(X-X_mu) / X_std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varied: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Amount of regularization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L1 Regularization did not finish in a reasonable amount of time, so it was excluded.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Regression; L2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result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scaler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C=0.01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70.6% testing accuracy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Regression; L2, std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65997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{BC869CE5-09B2-4E60-B245-14B934DA2599}</a:tableStyleId>
              </a:tblPr>
              <a:tblGrid>
                <a:gridCol w="744175"/>
                <a:gridCol w="744175"/>
                <a:gridCol w="744175"/>
              </a:tblGrid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Train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Test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94.3%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70.1%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99.9%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70.6%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69.9%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69.8%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69.4%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69.2%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69.1%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1e7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65.2%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-370" l="0" r="724" t="370"/>
          <a:stretch/>
        </p:blipFill>
        <p:spPr>
          <a:xfrm>
            <a:off x="311700" y="1152475"/>
            <a:ext cx="4528748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varied: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s</a:t>
            </a:r>
            <a:r>
              <a:rPr lang="en"/>
              <a:t>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Degree for the polynomial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Amount of regularization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SVM; Linear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 scaler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C=0.01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80.7%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