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notesMasterIdLst>
    <p:notesMasterId r:id="rId10"/>
  </p:notesMasterIdLst>
  <p:sldIdLst>
    <p:sldId id="257" r:id="rId2"/>
    <p:sldId id="390" r:id="rId3"/>
    <p:sldId id="395" r:id="rId4"/>
    <p:sldId id="396" r:id="rId5"/>
    <p:sldId id="391" r:id="rId6"/>
    <p:sldId id="393" r:id="rId7"/>
    <p:sldId id="376" r:id="rId8"/>
    <p:sldId id="2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B27B8-2706-A01D-7E3C-48FAD19A56FD}" v="721" dt="2025-05-19T05:29:15.204"/>
    <p1510:client id="{715B51B6-93ED-161D-D9A0-F540E1491C8F}" v="289" dt="2025-05-19T04:50:29.728"/>
    <p1510:client id="{B808D0D0-F186-5529-3995-A4856A869A29}" v="137" dt="2025-05-19T05:02:44.008"/>
    <p1510:client id="{CEB10A38-10E2-EEBE-DE99-D2F0CCA554DB}" v="95" dt="2025-05-19T02:46:13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8CFE7-37EB-5E46-90A3-E8CEB3D5268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8EF4D-D828-7E4E-A30F-A507EED60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6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TODO: </a:t>
            </a:r>
          </a:p>
          <a:p>
            <a:r>
              <a:rPr lang="en-US"/>
              <a:t>• Swap out the image for something that works for you</a:t>
            </a:r>
          </a:p>
          <a:p>
            <a:r>
              <a:rPr lang="en-US"/>
              <a:t>• Read these notes carefully</a:t>
            </a:r>
          </a:p>
          <a:p>
            <a:r>
              <a:rPr lang="en-US"/>
              <a:t>• Read the “Appendix: Rubric” slide (at the end of this deck) carefully so you know what people are looking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8EF4D-D828-7E4E-A30F-A507EED602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89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TODO: </a:t>
            </a:r>
          </a:p>
          <a:p>
            <a:r>
              <a:rPr lang="en-US"/>
              <a:t>• Add objectives</a:t>
            </a:r>
          </a:p>
          <a:p>
            <a:r>
              <a:rPr lang="en-US"/>
              <a:t>• Add images if desired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8EF4D-D828-7E4E-A30F-A507EED602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1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AF87F-2485-2142-27BC-57363E24F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AB3F3B-8448-C041-24D0-4586CE2F4A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BCC151-597E-3C9F-C344-6A0B73DD41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TODO: </a:t>
            </a:r>
          </a:p>
          <a:p>
            <a:r>
              <a:rPr lang="en-US"/>
              <a:t>• Add objectives</a:t>
            </a:r>
          </a:p>
          <a:p>
            <a:r>
              <a:rPr lang="en-US"/>
              <a:t>• Add images if desired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FD78A-E8F3-96A6-2C0E-4AB5724171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8EF4D-D828-7E4E-A30F-A507EED602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28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E909F-71EC-661B-99D6-6A0353339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A76CB-A612-7346-7975-C7A511F30B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256AC8-690D-914B-0AE1-8770815488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TODO: </a:t>
            </a:r>
          </a:p>
          <a:p>
            <a:r>
              <a:rPr lang="en-US"/>
              <a:t>• Add objectives</a:t>
            </a:r>
          </a:p>
          <a:p>
            <a:r>
              <a:rPr lang="en-US"/>
              <a:t>• Add images if desired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6DB4A-9F1F-2AD5-53F2-7C073A39C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8EF4D-D828-7E4E-A30F-A507EED602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5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TODO: </a:t>
            </a:r>
          </a:p>
          <a:p>
            <a:r>
              <a:rPr lang="en-US"/>
              <a:t>• Add growth notes</a:t>
            </a:r>
          </a:p>
          <a:p>
            <a:r>
              <a:rPr lang="en-US"/>
              <a:t>• Add images if desired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8EF4D-D828-7E4E-A30F-A507EED602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TODO: </a:t>
            </a:r>
          </a:p>
          <a:p>
            <a:r>
              <a:rPr lang="en-US"/>
              <a:t>• Add growth notes</a:t>
            </a:r>
          </a:p>
          <a:p>
            <a:r>
              <a:rPr lang="en-US"/>
              <a:t>• Add images if desired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8EF4D-D828-7E4E-A30F-A507EED602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50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TODO: </a:t>
            </a:r>
          </a:p>
          <a:p>
            <a:r>
              <a:rPr lang="en-US"/>
              <a:t>• Get the audience ready for the demo</a:t>
            </a:r>
          </a:p>
          <a:p>
            <a:r>
              <a:rPr lang="en-US"/>
              <a:t>• Add an image if desired</a:t>
            </a:r>
          </a:p>
          <a:p>
            <a:r>
              <a:rPr lang="en-US"/>
              <a:t>• During the demo, come back through </a:t>
            </a:r>
            <a:r>
              <a:rPr lang="en-US" b="1"/>
              <a:t>objectives, growth, and impact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8EF4D-D828-7E4E-A30F-A507EED602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2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TODO: Replace the artwork, if desired.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8EF4D-D828-7E4E-A30F-A507EED602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CB0D-D548-D644-8991-55A671A01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57347-60C4-C94F-AAB7-719291C60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CD7DB-19FA-A74F-82D5-0A2855E8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FD5F6-544E-5D42-87C3-EA291BBE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E568E-ABD1-8A46-87F0-74386A3E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8253-303A-9442-9C56-7A58EAD5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98DB2-F89F-1C41-9E56-E9907E1B4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97953-BCAD-024C-867A-E482D744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A7472-A5AD-3C41-8738-4EBF33C8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E5770-6A82-1C42-B013-97A9790F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8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F06083-D77F-2E45-82CD-A4F88E4E3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08D8D-DD13-A24C-9038-996B80A89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F954D-4D7B-6F4D-89AA-A58755E7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005F4-5125-0C42-BE0A-5480FDEF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8ABD3-1FF3-1340-BE7D-F77C9DA2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9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E0DB-B32E-7843-80A5-889C3586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2C01-15D0-2540-A7D4-EE290C65D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B950F-6F9B-1840-99A7-ED7F142B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309E6-5AB7-7A46-AE07-66F3B638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2A6D4-1D0F-2643-B257-217ABFFD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1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833B-6804-2245-91C3-678AF2D8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E2397-B495-2247-B1F1-CDEC5C469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B94CF-FF8E-F14A-80FA-22A10388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83E8C-BC51-B34B-B750-9595B517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D05AB-B6BC-FB4F-9E76-7D0DAC62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6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D979-210F-BA42-9B39-1E30285E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54E02-4550-0C47-BA48-90AE549EA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DD39E-450D-1A42-B6A5-3088699A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8F9F0-813D-544C-9424-40FC9F41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E72E1-CF81-314E-A628-003124A2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4CDA6-5B81-1E44-B5E3-EEAD3216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9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9042-F6BF-6D4E-A12F-3F09EEDD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B266E-1244-2840-8690-7DB346299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54200-B18F-2A48-9A86-2C875BF79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0A218-E22A-304F-A2E2-700457EA8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52DB9-612A-BC40-BB89-6ADF84C51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28485-2CB2-DB47-BC17-8DE66B4B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4BFBC-2318-2F48-B994-F9F05670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00A8D-B6B1-C94C-B236-86A6D806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4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C5FA-5BC2-CE4B-88B4-4BC7677C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E3B14-FA15-E64A-8B7E-7BE025CB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B0240-BFC7-7342-AECF-456D5862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1E428-74FC-F549-87E6-4F627C10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6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DCAD8-7C99-9A4E-9964-B00B7BB0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3CFF0-58E7-C143-8142-E6DA13B7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C19B8-ADCD-C94E-BB59-5D7718FD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6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DF74-C5D3-1A44-907A-EC4B79A0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599C-957F-644B-953C-32DD091AF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5701C-FBD1-5542-891B-2DB6DAD54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320A5-0075-AE46-BE6E-A5685462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A0CC7-C6DE-6047-82A0-E050D058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85409-F04D-D644-B431-C8360440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0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1C60-F182-6444-A26F-487E841E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5B039A-FAD3-334D-8EE5-1CC6EFF3C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1F945-7D96-EF4D-B34B-70BDCAB0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6D49B-5A3A-D649-964A-B5076A60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92640-42BF-854D-89E1-2DB08B4C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A909E-D70C-DC44-BDFF-65F27657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1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89D5A-1098-A54C-9D8F-9D093DE3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9CD2B-0575-8D4C-8F8B-4E4C38942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12F9C-3ED8-9C4B-9A31-DA9EF07A7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FB824-FBE4-6E41-B97E-3E70E525F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0C22-9DF5-094C-9673-E8191A9C6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1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map of a city with a location pin&#10;&#10;AI-generated content may be incorrect."/>
          <p:cNvPicPr>
            <a:picLocks noChangeAspect="1"/>
          </p:cNvPicPr>
          <p:nvPr/>
        </p:nvPicPr>
        <p:blipFill rotWithShape="1">
          <a:blip r:embed="rId3"/>
          <a:srcRect l="128" r="9" b="6189"/>
          <a:stretch>
            <a:fillRect/>
          </a:stretch>
        </p:blipFill>
        <p:spPr>
          <a:xfrm>
            <a:off x="3535394" y="10"/>
            <a:ext cx="8656637" cy="685803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7981" y="1122363"/>
            <a:ext cx="3473850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US" sz="5300" b="1">
                <a:solidFill>
                  <a:schemeClr val="accent1"/>
                </a:solidFill>
                <a:latin typeface="Aptos"/>
              </a:rPr>
              <a:t>WEATHER </a:t>
            </a:r>
            <a:br>
              <a:rPr lang="en-US" sz="5300" b="1">
                <a:latin typeface="Aptos"/>
              </a:rPr>
            </a:br>
            <a:r>
              <a:rPr lang="en-US" sz="5300" b="1">
                <a:solidFill>
                  <a:schemeClr val="accent1"/>
                </a:solidFill>
                <a:latin typeface="Aptos"/>
              </a:rPr>
              <a:t>DRIVER</a:t>
            </a:r>
            <a:br>
              <a:rPr lang="en-US" sz="4800" b="1">
                <a:latin typeface="Aptos"/>
                <a:ea typeface="Calibri"/>
                <a:cs typeface="Calibri"/>
              </a:rPr>
            </a:br>
            <a:br>
              <a:rPr lang="en-US" sz="4800" b="1">
                <a:latin typeface="Aptos"/>
              </a:rPr>
            </a:br>
            <a:r>
              <a:rPr lang="en-US" sz="2700" b="1">
                <a:latin typeface="Aptos"/>
                <a:ea typeface="Calibri"/>
                <a:cs typeface="Calibri"/>
              </a:rPr>
              <a:t>NAVIGATING THROUGH HAZARDOUS WEATHER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7980" y="4912506"/>
            <a:ext cx="3053541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tx1"/>
                </a:solidFill>
                <a:latin typeface="Aptos"/>
              </a:rPr>
              <a:t>Aaron Jeromsky</a:t>
            </a:r>
            <a:endParaRPr lang="en-US" sz="2000">
              <a:solidFill>
                <a:schemeClr val="tx1"/>
              </a:solidFill>
              <a:latin typeface="Aptos"/>
              <a:ea typeface="Calibri"/>
              <a:cs typeface="Calibri"/>
            </a:endParaRPr>
          </a:p>
          <a:p>
            <a:r>
              <a:rPr lang="en-US" sz="2000">
                <a:solidFill>
                  <a:schemeClr val="tx1"/>
                </a:solidFill>
                <a:latin typeface="Aptos"/>
                <a:ea typeface="Calibri"/>
                <a:cs typeface="Calibri"/>
              </a:rPr>
              <a:t>Jordan Fleming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42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solidFill>
                  <a:schemeClr val="accent1"/>
                </a:solidFill>
                <a:latin typeface="Aptos"/>
              </a:rPr>
              <a:t>CONCEPT</a:t>
            </a:r>
            <a:endParaRPr lang="en-US" sz="4800">
              <a:solidFill>
                <a:schemeClr val="accent1"/>
              </a:solidFill>
              <a:latin typeface="Aptos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628" y="1710480"/>
            <a:ext cx="4726740" cy="5053112"/>
          </a:xfrm>
        </p:spPr>
        <p:txBody>
          <a:bodyPr vert="horz" lIns="45720" tIns="45720" rIns="45720" bIns="45720" rtlCol="0" anchor="t">
            <a:noAutofit/>
          </a:bodyPr>
          <a:lstStyle/>
          <a:p>
            <a:pPr marL="81915" lvl="1" indent="0">
              <a:buNone/>
            </a:pPr>
            <a:r>
              <a:rPr lang="en-US" sz="2000" dirty="0">
                <a:latin typeface="Aptos"/>
                <a:ea typeface="Calibri" panose="020F0502020204030204"/>
                <a:cs typeface="Calibri" panose="020F0502020204030204"/>
              </a:rPr>
              <a:t>User-friendly mobile app for planning routes and receiving relevant weather information and alerts about hazardous conditions, such as storms and tornados.</a:t>
            </a:r>
            <a:endParaRPr lang="en-US" sz="2000">
              <a:latin typeface="Aptos"/>
            </a:endParaRPr>
          </a:p>
          <a:p>
            <a:pPr marL="81915" lvl="1" indent="0">
              <a:buNone/>
            </a:pPr>
            <a:endParaRPr lang="en-US" sz="2000" dirty="0">
              <a:latin typeface="Aptos"/>
              <a:ea typeface="Calibri" panose="020F0502020204030204"/>
              <a:cs typeface="Calibri" panose="020F0502020204030204"/>
            </a:endParaRPr>
          </a:p>
          <a:p>
            <a:pPr marL="81915" lvl="1" indent="0">
              <a:buNone/>
            </a:pPr>
            <a:r>
              <a:rPr lang="en-US" sz="2000" dirty="0">
                <a:latin typeface="Aptos"/>
                <a:ea typeface="Calibri" panose="020F0502020204030204"/>
                <a:cs typeface="Calibri" panose="020F0502020204030204"/>
              </a:rPr>
              <a:t>Offer the ability to find detours to avoid unpleasant or dangerous conditions.</a:t>
            </a:r>
          </a:p>
          <a:p>
            <a:pPr marL="81915" lvl="1" indent="0">
              <a:buNone/>
            </a:pPr>
            <a:endParaRPr lang="en-US" sz="2000" dirty="0">
              <a:latin typeface="Aptos"/>
              <a:ea typeface="Calibri" panose="020F0502020204030204"/>
              <a:cs typeface="Calibri" panose="020F0502020204030204"/>
            </a:endParaRPr>
          </a:p>
          <a:p>
            <a:pPr marL="81915" lvl="1" indent="0">
              <a:buNone/>
            </a:pPr>
            <a:r>
              <a:rPr lang="en-US" sz="2000" dirty="0">
                <a:latin typeface="Aptos"/>
                <a:ea typeface="Calibri" panose="020F0502020204030204"/>
                <a:cs typeface="Calibri" panose="020F0502020204030204"/>
              </a:rPr>
              <a:t>Support multiple routing plans (fastest, cheapest, most refueling stations). User account settings for specifying weather alert preferences.</a:t>
            </a:r>
          </a:p>
        </p:txBody>
      </p:sp>
      <p:pic>
        <p:nvPicPr>
          <p:cNvPr id="8" name="Picture 7" descr="A screenshot of a map&#10;&#10;AI-generated content may be incorrect.">
            <a:extLst>
              <a:ext uri="{FF2B5EF4-FFF2-40B4-BE49-F238E27FC236}">
                <a16:creationId xmlns:a16="http://schemas.microsoft.com/office/drawing/2014/main" id="{69F97003-9275-126E-D3AB-921E52588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561" y="376052"/>
            <a:ext cx="2818092" cy="6107907"/>
          </a:xfrm>
          <a:prstGeom prst="rect">
            <a:avLst/>
          </a:prstGeom>
          <a:ln w="6350">
            <a:solidFill>
              <a:schemeClr val="bg2">
                <a:lumMod val="90000"/>
              </a:schemeClr>
            </a:solidFill>
          </a:ln>
        </p:spPr>
      </p:pic>
      <p:pic>
        <p:nvPicPr>
          <p:cNvPr id="9" name="Picture 8" descr="A map with a route&#10;&#10;AI-generated content may be incorrect.">
            <a:extLst>
              <a:ext uri="{FF2B5EF4-FFF2-40B4-BE49-F238E27FC236}">
                <a16:creationId xmlns:a16="http://schemas.microsoft.com/office/drawing/2014/main" id="{89AACBC4-8E1F-0AF3-66E3-F9FC2B6F2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354" y="366155"/>
            <a:ext cx="2818092" cy="6107907"/>
          </a:xfrm>
          <a:prstGeom prst="rect">
            <a:avLst/>
          </a:prstGeom>
          <a:ln w="6350">
            <a:solidFill>
              <a:schemeClr val="bg2">
                <a:lumMod val="90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FFA027-E900-0AB9-52D1-2B045F77EC65}"/>
              </a:ext>
            </a:extLst>
          </p:cNvPr>
          <p:cNvSpPr/>
          <p:nvPr/>
        </p:nvSpPr>
        <p:spPr>
          <a:xfrm>
            <a:off x="-3712" y="6770429"/>
            <a:ext cx="12197411" cy="875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6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8CC76-E731-732D-33F5-BDFDAD525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7352-A8F8-16B6-631F-405EFBA6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solidFill>
                  <a:schemeClr val="accent1"/>
                </a:solidFill>
                <a:latin typeface="Aptos"/>
              </a:rPr>
              <a:t>OBJECTIVES</a:t>
            </a:r>
            <a:endParaRPr lang="en-US" sz="4800" b="1">
              <a:solidFill>
                <a:schemeClr val="accent1"/>
              </a:solidFill>
              <a:latin typeface="Aptos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87919-ACDD-01A7-4AA1-A9BF4BDFB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627" y="1705064"/>
            <a:ext cx="4806268" cy="4253399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81915" lvl="1" indent="0">
              <a:buNone/>
            </a:pPr>
            <a:r>
              <a:rPr lang="en-US" sz="3200" b="1">
                <a:solidFill>
                  <a:srgbClr val="000000"/>
                </a:solidFill>
                <a:latin typeface="Aptos"/>
                <a:ea typeface="Calibri"/>
                <a:cs typeface="Calibri"/>
              </a:rPr>
              <a:t>Features:</a:t>
            </a:r>
            <a:endParaRPr lang="en-US" sz="3200">
              <a:solidFill>
                <a:srgbClr val="000000"/>
              </a:solidFill>
              <a:latin typeface="Aptos"/>
              <a:ea typeface="Calibri"/>
              <a:cs typeface="Calibri"/>
            </a:endParaRPr>
          </a:p>
          <a:p>
            <a:pPr marL="81915" lvl="1" indent="0">
              <a:buNone/>
            </a:pPr>
            <a:endParaRPr lang="en-US" sz="2800" b="1">
              <a:latin typeface="Aptos"/>
              <a:ea typeface="Calibri"/>
              <a:cs typeface="Calibri"/>
            </a:endParaRPr>
          </a:p>
          <a:p>
            <a:pPr marL="539115" lvl="1" indent="-457200"/>
            <a:r>
              <a:rPr lang="en-US">
                <a:latin typeface="Aptos"/>
                <a:ea typeface="Calibri"/>
                <a:cs typeface="Calibri"/>
              </a:rPr>
              <a:t>Search for locations and receive directions for them</a:t>
            </a:r>
          </a:p>
          <a:p>
            <a:pPr marL="539115" lvl="1" indent="-457200"/>
            <a:r>
              <a:rPr lang="en-US">
                <a:latin typeface="Aptos"/>
                <a:ea typeface="Calibri"/>
                <a:cs typeface="Calibri"/>
              </a:rPr>
              <a:t>Reroute to avoid hazardous conditions</a:t>
            </a:r>
          </a:p>
          <a:p>
            <a:pPr marL="539115" lvl="1" indent="-457200"/>
            <a:r>
              <a:rPr lang="en-US">
                <a:latin typeface="Aptos"/>
                <a:ea typeface="Calibri"/>
                <a:cs typeface="Calibri"/>
              </a:rPr>
              <a:t>Highlight business locations such as refueling stations and motels</a:t>
            </a:r>
          </a:p>
          <a:p>
            <a:pPr marL="539115" lvl="1" indent="-457200"/>
            <a:r>
              <a:rPr lang="en-US">
                <a:latin typeface="Aptos"/>
                <a:ea typeface="Calibri"/>
                <a:cs typeface="Calibri"/>
              </a:rPr>
              <a:t>Account management and customization options</a:t>
            </a:r>
          </a:p>
          <a:p>
            <a:pPr marL="539115" lvl="1" indent="-457200">
              <a:buFont typeface="Arial" charset="0"/>
              <a:buChar char="•"/>
            </a:pPr>
            <a:endParaRPr lang="en-US" sz="2800">
              <a:latin typeface="Aptos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4AC26-5B27-B997-1BEC-024145761A69}"/>
              </a:ext>
            </a:extLst>
          </p:cNvPr>
          <p:cNvSpPr txBox="1"/>
          <p:nvPr/>
        </p:nvSpPr>
        <p:spPr>
          <a:xfrm>
            <a:off x="6098580" y="1699109"/>
            <a:ext cx="5262481" cy="45146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1915" lvl="1">
              <a:lnSpc>
                <a:spcPct val="90000"/>
              </a:lnSpc>
              <a:spcBef>
                <a:spcPts val="500"/>
              </a:spcBef>
            </a:pPr>
            <a:r>
              <a:rPr lang="en-US" sz="3200" b="1" dirty="0">
                <a:latin typeface="Aptos"/>
                <a:ea typeface="Calibri"/>
                <a:cs typeface="Calibri"/>
              </a:rPr>
              <a:t>Specifications:</a:t>
            </a:r>
          </a:p>
          <a:p>
            <a:pPr marL="81915" lvl="1">
              <a:lnSpc>
                <a:spcPct val="90000"/>
              </a:lnSpc>
              <a:spcBef>
                <a:spcPts val="500"/>
              </a:spcBef>
            </a:pPr>
            <a:endParaRPr lang="en-US" sz="2400" b="1">
              <a:latin typeface="Aptos"/>
              <a:ea typeface="Calibri"/>
              <a:cs typeface="Calibri"/>
            </a:endParaRPr>
          </a:p>
          <a:p>
            <a:pPr marL="424815" lvl="1" indent="-3429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dirty="0">
                <a:latin typeface="Aptos"/>
                <a:ea typeface="Calibri"/>
                <a:cs typeface="Calibri"/>
              </a:rPr>
              <a:t>Develop the application in React Native to support both Android and iOS</a:t>
            </a:r>
          </a:p>
          <a:p>
            <a:pPr marL="424815" lvl="1" indent="-3429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dirty="0">
                <a:latin typeface="Aptos"/>
                <a:ea typeface="Calibri"/>
                <a:cs typeface="Calibri"/>
              </a:rPr>
              <a:t>Use Google API services for the map interface and features</a:t>
            </a:r>
            <a:endParaRPr lang="en-US" dirty="0">
              <a:latin typeface="Aptos"/>
              <a:ea typeface="Calibri" panose="020F0502020204030204"/>
              <a:cs typeface="Calibri" panose="020F0502020204030204"/>
            </a:endParaRPr>
          </a:p>
          <a:p>
            <a:pPr marL="424815" lvl="1" indent="-3429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dirty="0">
                <a:latin typeface="Aptos"/>
                <a:ea typeface="Calibri"/>
                <a:cs typeface="Calibri"/>
              </a:rPr>
              <a:t>Obtain weather data through the NOAA API web service</a:t>
            </a:r>
          </a:p>
          <a:p>
            <a:pPr marL="424815" lvl="1" indent="-3429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dirty="0">
                <a:latin typeface="Aptos"/>
                <a:ea typeface="Calibri"/>
                <a:cs typeface="Calibri"/>
              </a:rPr>
              <a:t>Support CRUD operations through AWS to send and receive weather data</a:t>
            </a:r>
            <a:endParaRPr lang="en-US" dirty="0">
              <a:latin typeface="Aptos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FE4BE2-BE28-2BF0-3F29-A9E039CE60F3}"/>
              </a:ext>
            </a:extLst>
          </p:cNvPr>
          <p:cNvSpPr/>
          <p:nvPr/>
        </p:nvSpPr>
        <p:spPr>
          <a:xfrm>
            <a:off x="5836443" y="1690688"/>
            <a:ext cx="94233" cy="3798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4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CAA39-530B-C2BA-A9FB-5DE60AB76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D97D-48AA-28C6-C364-5D37EF96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solidFill>
                  <a:schemeClr val="accent1"/>
                </a:solidFill>
                <a:latin typeface="+mn-lt"/>
              </a:rPr>
              <a:t>CHALLENGES</a:t>
            </a:r>
            <a:endParaRPr lang="en-US" sz="4800">
              <a:solidFill>
                <a:schemeClr val="accent1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D517F-5C30-8EDC-D4D4-55777FA84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628" y="1710480"/>
            <a:ext cx="9370177" cy="4495899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424815" lvl="1" indent="-342900"/>
            <a:r>
              <a:rPr lang="en-US" dirty="0">
                <a:latin typeface="Aptos"/>
                <a:ea typeface="Calibri" panose="020F0502020204030204"/>
                <a:cs typeface="Calibri" panose="020F0502020204030204"/>
              </a:rPr>
              <a:t>Building a mobile app from the ground up</a:t>
            </a:r>
            <a:endParaRPr lang="en-US" dirty="0"/>
          </a:p>
          <a:p>
            <a:pPr marL="424815" lvl="1" indent="-342900"/>
            <a:r>
              <a:rPr lang="en-US" dirty="0">
                <a:latin typeface="Aptos"/>
                <a:ea typeface="Calibri"/>
                <a:cs typeface="Calibri"/>
              </a:rPr>
              <a:t>Researching and comparing API options and features</a:t>
            </a:r>
          </a:p>
          <a:p>
            <a:pPr marL="424815" lvl="1" indent="-342900"/>
            <a:r>
              <a:rPr lang="en-US" dirty="0">
                <a:latin typeface="Aptos"/>
                <a:ea typeface="Calibri"/>
                <a:cs typeface="Calibri"/>
              </a:rPr>
              <a:t>Evolving deliverables and criteria</a:t>
            </a:r>
          </a:p>
          <a:p>
            <a:pPr marL="424815" lvl="1" indent="-342900"/>
            <a:r>
              <a:rPr lang="en-US" dirty="0">
                <a:latin typeface="Aptos"/>
                <a:ea typeface="Calibri"/>
                <a:cs typeface="Calibri"/>
              </a:rPr>
              <a:t>Frequent iterating on components and designs</a:t>
            </a:r>
          </a:p>
          <a:p>
            <a:pPr marL="424815" lvl="1" indent="-342900"/>
            <a:r>
              <a:rPr lang="en-US" dirty="0">
                <a:latin typeface="Aptos"/>
                <a:ea typeface="Calibri"/>
                <a:cs typeface="Calibri"/>
              </a:rPr>
              <a:t>Communicating between the frontend and backend of the 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38E189-F4A1-4550-70C2-A7C7EDD5D264}"/>
              </a:ext>
            </a:extLst>
          </p:cNvPr>
          <p:cNvSpPr/>
          <p:nvPr/>
        </p:nvSpPr>
        <p:spPr>
          <a:xfrm>
            <a:off x="-3712" y="6770429"/>
            <a:ext cx="12197411" cy="875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1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solidFill>
                  <a:schemeClr val="accent1"/>
                </a:solidFill>
                <a:latin typeface="Aptos"/>
              </a:rPr>
              <a:t>GROWTH</a:t>
            </a:r>
            <a:endParaRPr lang="en-US" sz="4800">
              <a:solidFill>
                <a:schemeClr val="accent1"/>
              </a:solidFill>
              <a:latin typeface="Aptos"/>
              <a:ea typeface="Calibri Light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628" y="1690688"/>
            <a:ext cx="10714136" cy="5083014"/>
          </a:xfrm>
        </p:spPr>
        <p:txBody>
          <a:bodyPr vert="horz" lIns="45720" tIns="45720" rIns="45720" bIns="45720" rtlCol="0" anchor="t">
            <a:normAutofit lnSpcReduction="10000"/>
          </a:bodyPr>
          <a:lstStyle/>
          <a:p>
            <a:pPr marL="81915" lvl="1" indent="0">
              <a:buNone/>
            </a:pPr>
            <a:r>
              <a:rPr lang="en-US" b="1" dirty="0">
                <a:latin typeface="Aptos"/>
                <a:ea typeface="Calibri" panose="020F0502020204030204"/>
                <a:cs typeface="Calibri" panose="020F0502020204030204"/>
              </a:rPr>
              <a:t>Programming Languages:</a:t>
            </a:r>
            <a:endParaRPr 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424815" lvl="1" indent="-342900"/>
            <a:r>
              <a:rPr lang="en-US" sz="2400" dirty="0">
                <a:latin typeface="Aptos"/>
              </a:rPr>
              <a:t>React </a:t>
            </a:r>
            <a:r>
              <a:rPr lang="en-US" dirty="0">
                <a:latin typeface="Aptos"/>
              </a:rPr>
              <a:t>Native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pPr marL="424815" lvl="1" indent="-342900"/>
            <a:r>
              <a:rPr lang="en-US" dirty="0">
                <a:latin typeface="Aptos"/>
              </a:rPr>
              <a:t>TypeScript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pPr marL="81915" lvl="1" indent="0">
              <a:buNone/>
            </a:pPr>
            <a:endParaRPr lang="en-US" b="1" dirty="0">
              <a:latin typeface="Aptos"/>
              <a:ea typeface="Calibri" panose="020F0502020204030204"/>
              <a:cs typeface="Calibri" panose="020F0502020204030204"/>
            </a:endParaRPr>
          </a:p>
          <a:p>
            <a:pPr marL="81915" lvl="1" indent="0">
              <a:buNone/>
            </a:pPr>
            <a:r>
              <a:rPr lang="en-US" b="1" dirty="0">
                <a:latin typeface="Aptos"/>
              </a:rPr>
              <a:t>Tools and Services:</a:t>
            </a:r>
            <a:endParaRPr lang="en-US" dirty="0"/>
          </a:p>
          <a:p>
            <a:pPr marL="424815" lvl="1" indent="-342900"/>
            <a:r>
              <a:rPr lang="en-US">
                <a:latin typeface="Aptos"/>
              </a:rPr>
              <a:t>Expo Go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424815" lvl="1" indent="-342900"/>
            <a:r>
              <a:rPr lang="en-US" sz="2400" dirty="0">
                <a:latin typeface="Aptos"/>
              </a:rPr>
              <a:t>AWS services (Cognito, S3, Lambda)</a:t>
            </a:r>
            <a:endParaRPr lang="en-US" dirty="0">
              <a:latin typeface="Aptos"/>
            </a:endParaRPr>
          </a:p>
          <a:p>
            <a:pPr marL="424815" lvl="1" indent="-342900"/>
            <a:r>
              <a:rPr lang="en-US" sz="2400" dirty="0">
                <a:latin typeface="Aptos"/>
              </a:rPr>
              <a:t>Google API services (Places, Geocoding, Directions)</a:t>
            </a:r>
            <a:endParaRPr lang="en-US" dirty="0">
              <a:latin typeface="Aptos"/>
            </a:endParaRPr>
          </a:p>
          <a:p>
            <a:pPr marL="424815" lvl="1" indent="-342900"/>
            <a:r>
              <a:rPr lang="en-US" sz="2400" dirty="0">
                <a:latin typeface="Aptos"/>
              </a:rPr>
              <a:t>Android Studio</a:t>
            </a:r>
            <a:r>
              <a:rPr lang="en-US" dirty="0">
                <a:latin typeface="Aptos"/>
              </a:rPr>
              <a:t> and Emulation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81915" lvl="1" indent="0">
              <a:buNone/>
            </a:pPr>
            <a:endParaRPr lang="en-US" b="1" dirty="0">
              <a:latin typeface="Aptos"/>
            </a:endParaRPr>
          </a:p>
          <a:p>
            <a:pPr marL="81915" lvl="1" indent="0">
              <a:buNone/>
            </a:pPr>
            <a:r>
              <a:rPr lang="en-US" b="1" dirty="0">
                <a:latin typeface="Aptos"/>
              </a:rPr>
              <a:t>Communication:</a:t>
            </a:r>
            <a:endParaRPr lang="en-US" dirty="0"/>
          </a:p>
          <a:p>
            <a:pPr marL="264795" lvl="1" indent="-182880">
              <a:buFont typeface="Arial" charset="0"/>
              <a:buChar char="•"/>
            </a:pPr>
            <a:r>
              <a:rPr lang="en-US" dirty="0">
                <a:latin typeface="Aptos"/>
              </a:rPr>
              <a:t>Creating meeting plans and notes</a:t>
            </a:r>
          </a:p>
          <a:p>
            <a:pPr marL="264795" lvl="1" indent="-182880">
              <a:buFont typeface="Arial" charset="0"/>
              <a:buChar char="•"/>
            </a:pPr>
            <a:r>
              <a:rPr lang="en-US" dirty="0">
                <a:latin typeface="Aptos"/>
              </a:rPr>
              <a:t>Weekly meetings with employer for frequent iteration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C41B67-3464-FBFA-C9A0-45A658742733}"/>
              </a:ext>
            </a:extLst>
          </p:cNvPr>
          <p:cNvSpPr/>
          <p:nvPr/>
        </p:nvSpPr>
        <p:spPr>
          <a:xfrm>
            <a:off x="-3712" y="6770429"/>
            <a:ext cx="12197411" cy="875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chemeClr val="accent1"/>
                </a:solidFill>
                <a:latin typeface="Aptos"/>
              </a:rPr>
              <a:t>IMPACT</a:t>
            </a:r>
            <a:endParaRPr lang="en-US" sz="4800">
              <a:solidFill>
                <a:schemeClr val="accent1"/>
              </a:solidFill>
              <a:latin typeface="Aptos"/>
              <a:ea typeface="Calibri Light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4288261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264795" lvl="1" indent="-182880">
              <a:buFont typeface="Arial" charset="0"/>
              <a:buChar char="•"/>
            </a:pPr>
            <a:r>
              <a:rPr lang="en-US" dirty="0">
                <a:latin typeface="Aptos"/>
              </a:rPr>
              <a:t>Safer route planning around potentially hazardous road conditions</a:t>
            </a:r>
          </a:p>
          <a:p>
            <a:pPr marL="264795" lvl="1" indent="-182880">
              <a:buFont typeface="Arial" charset="0"/>
              <a:buChar char="•"/>
            </a:pPr>
            <a:r>
              <a:rPr lang="en-US" dirty="0">
                <a:latin typeface="Aptos"/>
              </a:rPr>
              <a:t>Mobile development career path</a:t>
            </a:r>
          </a:p>
          <a:p>
            <a:pPr marL="264795" lvl="1" indent="-182880">
              <a:buFont typeface="Arial" charset="0"/>
              <a:buChar char="•"/>
            </a:pPr>
            <a:r>
              <a:rPr lang="en-US" dirty="0">
                <a:latin typeface="Aptos"/>
              </a:rPr>
              <a:t>Publishing to Google Play and/or Apple App Store</a:t>
            </a:r>
          </a:p>
          <a:p>
            <a:pPr marL="264795" lvl="1" indent="-182880">
              <a:buFont typeface="Arial" charset="0"/>
              <a:buChar char="•"/>
            </a:pPr>
            <a:r>
              <a:rPr lang="en-US" dirty="0">
                <a:latin typeface="Aptos"/>
              </a:rPr>
              <a:t>Potential employment from company if investor interest is found</a:t>
            </a:r>
          </a:p>
          <a:p>
            <a:pPr marL="264795" lvl="1" indent="-182880">
              <a:buFont typeface="Arial" charset="0"/>
              <a:buChar char="•"/>
            </a:pPr>
            <a:endParaRPr lang="en-US" b="1">
              <a:latin typeface="Aptos"/>
            </a:endParaRPr>
          </a:p>
        </p:txBody>
      </p:sp>
      <p:pic>
        <p:nvPicPr>
          <p:cNvPr id="4" name="Picture 3" descr="A map of a city&#10;&#10;AI-generated content may be incorrect.">
            <a:extLst>
              <a:ext uri="{FF2B5EF4-FFF2-40B4-BE49-F238E27FC236}">
                <a16:creationId xmlns:a16="http://schemas.microsoft.com/office/drawing/2014/main" id="{95AA9355-4578-D7F7-0E28-29E265698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788" y="371732"/>
            <a:ext cx="3432575" cy="6101034"/>
          </a:xfrm>
          <a:prstGeom prst="rect">
            <a:avLst/>
          </a:prstGeom>
          <a:ln w="6350">
            <a:solidFill>
              <a:schemeClr val="bg2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942051-FB15-858D-3BA8-1E27E660A281}"/>
              </a:ext>
            </a:extLst>
          </p:cNvPr>
          <p:cNvSpPr/>
          <p:nvPr/>
        </p:nvSpPr>
        <p:spPr>
          <a:xfrm>
            <a:off x="-3712" y="6770429"/>
            <a:ext cx="12197411" cy="875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0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0829" y="3230665"/>
            <a:ext cx="5959579" cy="12971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>
                <a:solidFill>
                  <a:schemeClr val="accent1"/>
                </a:solidFill>
                <a:latin typeface="Aptos"/>
              </a:rPr>
              <a:t>DEMONSTRATION</a:t>
            </a:r>
            <a:endParaRPr lang="en-US"/>
          </a:p>
        </p:txBody>
      </p:sp>
      <p:pic>
        <p:nvPicPr>
          <p:cNvPr id="10" name="Graphic 9" descr="Play">
            <a:extLst>
              <a:ext uri="{FF2B5EF4-FFF2-40B4-BE49-F238E27FC236}">
                <a16:creationId xmlns:a16="http://schemas.microsoft.com/office/drawing/2014/main" id="{FD1018E6-8309-817E-2C8A-DC6667B0E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747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uilding with windows and grass&#10;&#10;AI-generated content may be incorrect.">
            <a:extLst>
              <a:ext uri="{FF2B5EF4-FFF2-40B4-BE49-F238E27FC236}">
                <a16:creationId xmlns:a16="http://schemas.microsoft.com/office/drawing/2014/main" id="{9655D8E1-A1CA-B03E-156D-0F65EBF85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BDC79D-BFE4-B1E1-24FC-9E110FAA7B1C}"/>
              </a:ext>
            </a:extLst>
          </p:cNvPr>
          <p:cNvSpPr/>
          <p:nvPr/>
        </p:nvSpPr>
        <p:spPr>
          <a:xfrm>
            <a:off x="4797682" y="2785804"/>
            <a:ext cx="2589068" cy="1290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2981" y="2788667"/>
            <a:ext cx="2573370" cy="12792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>
                <a:solidFill>
                  <a:schemeClr val="accent1"/>
                </a:solidFill>
                <a:latin typeface="Aptos"/>
              </a:rPr>
              <a:t>Q &amp; A</a:t>
            </a:r>
            <a:endParaRPr lang="en-US" sz="4800">
              <a:solidFill>
                <a:schemeClr val="accent1"/>
              </a:solidFill>
              <a:latin typeface="Aptos"/>
              <a:ea typeface="Calibri Light"/>
              <a:cs typeface="Calibri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BADBBD-8CA1-F625-C966-9E3B41A59DB2}"/>
              </a:ext>
            </a:extLst>
          </p:cNvPr>
          <p:cNvSpPr/>
          <p:nvPr/>
        </p:nvSpPr>
        <p:spPr>
          <a:xfrm>
            <a:off x="4806412" y="4067711"/>
            <a:ext cx="2589069" cy="99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WEATHER  DRIVER  NAVIGATING THROUGH HAZARDOUS WEATHER</vt:lpstr>
      <vt:lpstr>CONCEPT</vt:lpstr>
      <vt:lpstr>OBJECTIVES</vt:lpstr>
      <vt:lpstr>CHALLENGES</vt:lpstr>
      <vt:lpstr>GROWTH</vt:lpstr>
      <vt:lpstr>IMPACT</vt:lpstr>
      <vt:lpstr>DEMONSTRATION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Balo</dc:creator>
  <cp:revision>510</cp:revision>
  <cp:lastPrinted>2016-05-04T23:43:00Z</cp:lastPrinted>
  <dcterms:created xsi:type="dcterms:W3CDTF">2016-03-14T18:20:56Z</dcterms:created>
  <dcterms:modified xsi:type="dcterms:W3CDTF">2025-05-19T05:43:41Z</dcterms:modified>
</cp:coreProperties>
</file>