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2"/>
  </p:notesMasterIdLst>
  <p:sldIdLst>
    <p:sldId id="256" r:id="rId2"/>
    <p:sldId id="266" r:id="rId3"/>
    <p:sldId id="264" r:id="rId4"/>
    <p:sldId id="273" r:id="rId5"/>
    <p:sldId id="261" r:id="rId6"/>
    <p:sldId id="275" r:id="rId7"/>
    <p:sldId id="262" r:id="rId8"/>
    <p:sldId id="260" r:id="rId9"/>
    <p:sldId id="263" r:id="rId10"/>
    <p:sldId id="265" r:id="rId11"/>
    <p:sldId id="259" r:id="rId12"/>
    <p:sldId id="268" r:id="rId13"/>
    <p:sldId id="267" r:id="rId14"/>
    <p:sldId id="258" r:id="rId15"/>
    <p:sldId id="257" r:id="rId16"/>
    <p:sldId id="269" r:id="rId17"/>
    <p:sldId id="272" r:id="rId18"/>
    <p:sldId id="270" r:id="rId19"/>
    <p:sldId id="27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0D85-DC52-624C-8683-E0E38CD0F1B8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A8D2-CFC6-C042-9472-74D334FF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Anisotropic diffusion refers to directed diffusion.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don</a:t>
            </a:r>
            <a:r>
              <a:rPr lang="fr-FR" dirty="0" smtClean="0"/>
              <a:t>’</a:t>
            </a:r>
            <a:r>
              <a:rPr lang="en-US" dirty="0" smtClean="0"/>
              <a:t>t have to actually know the reference frame. For any UVU’=D, </a:t>
            </a:r>
            <a:r>
              <a:rPr lang="en-US" dirty="0" err="1" smtClean="0"/>
              <a:t>tr</a:t>
            </a:r>
            <a:r>
              <a:rPr lang="en-US" dirty="0" smtClean="0"/>
              <a:t>(UVU’)=</a:t>
            </a:r>
            <a:r>
              <a:rPr lang="en-US" dirty="0" err="1" smtClean="0"/>
              <a:t>tr</a:t>
            </a:r>
            <a:r>
              <a:rPr lang="en-US" dirty="0" smtClean="0"/>
              <a:t>(D),</a:t>
            </a:r>
            <a:r>
              <a:rPr lang="en-US" baseline="0" dirty="0" smtClean="0"/>
              <a:t> of course.</a:t>
            </a:r>
            <a:br>
              <a:rPr lang="en-US" baseline="0" dirty="0" smtClean="0"/>
            </a:br>
            <a:r>
              <a:rPr lang="en-US" baseline="0" dirty="0" smtClean="0"/>
              <a:t>You could view the fact that these D’s have mean diffusivity *as a result* of the fact that they have the same eigenvalues.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Magnitude of D is like the norm, or distance of the vector (λ1, λ2, λ3).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Ischemia</a:t>
            </a:r>
            <a:r>
              <a:rPr lang="en-US" baseline="0" dirty="0" smtClean="0"/>
              <a:t> – restriction of blood supply to the tissue.</a:t>
            </a:r>
          </a:p>
          <a:p>
            <a:r>
              <a:rPr lang="en-US" baseline="0" dirty="0" smtClean="0"/>
              <a:t>Ischemia was one of the early applications in the early 90s, from research on cat brains.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usually corresponds with directed</a:t>
            </a:r>
            <a:r>
              <a:rPr lang="en-US" baseline="0" dirty="0" smtClean="0"/>
              <a:t>ness of diffusion (anisotropy defined on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Sometimes RGB color is used to represent directionality (x = red, y = green, z = blue, relative to us)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 side note – “MR color mapping of myelin fiber orientation” article literally printed in B &amp; W.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tensor parameterization is what allows us to study anisotropy,</a:t>
            </a:r>
            <a:r>
              <a:rPr lang="en-US" baseline="0" dirty="0" smtClean="0"/>
              <a:t> it was an innovation. Before this there was diffusion MRI, but now we can also study anisotropy.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Here we have 6 directions (symmetric 3x3), but there’s work in doing hundreds of directions.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x, y,</a:t>
            </a:r>
            <a:r>
              <a:rPr lang="en-US" baseline="0" dirty="0" smtClean="0"/>
              <a:t> z going down the diagonal of the tensor. (x = horizontal, y = vertical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you).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Note, if </a:t>
            </a:r>
            <a:r>
              <a:rPr lang="en-US" sz="1200" b="1" dirty="0" smtClean="0"/>
              <a:t>D</a:t>
            </a:r>
            <a:r>
              <a:rPr lang="en-US" sz="1200" b="1" i="1" dirty="0" smtClean="0"/>
              <a:t> </a:t>
            </a:r>
            <a:r>
              <a:rPr lang="en-US" sz="1200" dirty="0" smtClean="0"/>
              <a:t>is know to be diagonal, the above form simplifies.</a:t>
            </a:r>
            <a:br>
              <a:rPr lang="en-US" sz="1200" dirty="0" smtClean="0"/>
            </a:br>
            <a:r>
              <a:rPr lang="en-US" sz="1200" dirty="0" smtClean="0"/>
              <a:t>However,</a:t>
            </a:r>
            <a:r>
              <a:rPr lang="en-US" sz="1200" baseline="0" dirty="0" smtClean="0"/>
              <a:t> if we think D is non-diagonal, but all we want to estimate is the diagonal, we still need to include all these terms in our regression.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have same “magnitude”.</a:t>
            </a:r>
            <a:r>
              <a:rPr lang="en-US" baseline="0" dirty="0" smtClean="0"/>
              <a:t> **Show </a:t>
            </a:r>
            <a:r>
              <a:rPr lang="en-US" baseline="0" smtClean="0"/>
              <a:t>with fingers**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both</a:t>
            </a:r>
            <a:r>
              <a:rPr lang="en-US" baseline="0" dirty="0" smtClean="0"/>
              <a:t> have the same mean diffusivity (from 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(D)), and also the same magnitude from </a:t>
            </a:r>
            <a:r>
              <a:rPr lang="en-US" baseline="0" dirty="0" err="1" smtClean="0"/>
              <a:t>diag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7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Diffusion coefficients obtained at different times in a given patient or in different patients or in different hospitals can be compared, in principle, without any need for normalization.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A8D2-CFC6-C042-9472-74D334FF16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04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79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4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9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88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432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95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2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4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5/6/13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682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9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ubmed/1127609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TI-sagittal-fibers.jpg" TargetMode="External"/><Relationship Id="rId4" Type="http://schemas.openxmlformats.org/officeDocument/2006/relationships/hyperlink" Target="http://www.semel.ucla.edu/bdd/research/project/visual-functional-connectivity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2166"/>
            <a:ext cx="7772400" cy="2762249"/>
          </a:xfrm>
        </p:spPr>
        <p:txBody>
          <a:bodyPr/>
          <a:lstStyle/>
          <a:p>
            <a:r>
              <a:rPr lang="en-US" dirty="0" smtClean="0"/>
              <a:t>Diffusion Tensor Imaging: Concepts &amp;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24500"/>
            <a:ext cx="6400800" cy="11726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64646"/>
                </a:solidFill>
              </a:rPr>
              <a:t>Aaron Fisher</a:t>
            </a:r>
          </a:p>
          <a:p>
            <a:r>
              <a:rPr lang="en-US" dirty="0" smtClean="0">
                <a:solidFill>
                  <a:srgbClr val="464646"/>
                </a:solidFill>
              </a:rPr>
              <a:t>May 7, 2013</a:t>
            </a:r>
          </a:p>
        </p:txBody>
      </p:sp>
      <p:pic>
        <p:nvPicPr>
          <p:cNvPr id="4" name="Picture 3" descr="prettypi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560917"/>
            <a:ext cx="4346482" cy="28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Singular value decomposition of the diffusion tensor (in 3D)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UΛU</a:t>
            </a:r>
            <a:r>
              <a:rPr lang="en-US" dirty="0" smtClean="0"/>
              <a:t>’ be the singular value decomposition (SVD) of </a:t>
            </a:r>
            <a:r>
              <a:rPr lang="en-US" b="1" dirty="0" smtClean="0"/>
              <a:t>D</a:t>
            </a:r>
            <a:r>
              <a:rPr lang="en-US" dirty="0" smtClean="0"/>
              <a:t>, where </a:t>
            </a:r>
            <a:r>
              <a:rPr lang="en-US" b="1" dirty="0" smtClean="0"/>
              <a:t>U</a:t>
            </a:r>
            <a:r>
              <a:rPr lang="en-US" dirty="0" smtClean="0"/>
              <a:t> is a 3x3 matrix, and </a:t>
            </a:r>
            <a:r>
              <a:rPr lang="en-US" b="1" dirty="0" err="1" smtClean="0"/>
              <a:t>Λ</a:t>
            </a:r>
            <a:r>
              <a:rPr lang="en-US" dirty="0" smtClean="0"/>
              <a:t> is a 3x3 diagonal matrix with diagonal elements denoted by </a:t>
            </a:r>
            <a:r>
              <a:rPr lang="en-US" dirty="0" err="1" smtClean="0"/>
              <a:t>λ</a:t>
            </a:r>
            <a:r>
              <a:rPr lang="en-US" dirty="0" smtClean="0"/>
              <a:t>₁, </a:t>
            </a:r>
            <a:r>
              <a:rPr lang="en-US" dirty="0" err="1" smtClean="0"/>
              <a:t>λ</a:t>
            </a:r>
            <a:r>
              <a:rPr lang="en-US" dirty="0" smtClean="0"/>
              <a:t>₂, and </a:t>
            </a:r>
            <a:r>
              <a:rPr lang="en-US" dirty="0" err="1" smtClean="0"/>
              <a:t>λ</a:t>
            </a:r>
            <a:r>
              <a:rPr lang="en-US" dirty="0" smtClean="0"/>
              <a:t>₃. </a:t>
            </a:r>
          </a:p>
          <a:p>
            <a:endParaRPr lang="en-US" dirty="0" smtClean="0"/>
          </a:p>
          <a:p>
            <a:r>
              <a:rPr lang="en-US" b="1" dirty="0" smtClean="0"/>
              <a:t>UΛU</a:t>
            </a:r>
            <a:r>
              <a:rPr lang="en-US" dirty="0" smtClean="0"/>
              <a:t>’= </a:t>
            </a:r>
            <a:r>
              <a:rPr lang="en-US" b="1" dirty="0" smtClean="0"/>
              <a:t>D</a:t>
            </a:r>
          </a:p>
          <a:p>
            <a:r>
              <a:rPr lang="en-US" dirty="0" smtClean="0"/>
              <a:t>The three columns of </a:t>
            </a:r>
            <a:r>
              <a:rPr lang="en-US" b="1" dirty="0" smtClean="0"/>
              <a:t>U</a:t>
            </a:r>
            <a:r>
              <a:rPr lang="en-US" dirty="0" smtClean="0"/>
              <a:t> form an orthonormal basis corresponding to the primary directions of diffusion.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₁, </a:t>
            </a:r>
            <a:r>
              <a:rPr lang="en-US" dirty="0" err="1" smtClean="0"/>
              <a:t>λ</a:t>
            </a:r>
            <a:r>
              <a:rPr lang="en-US" dirty="0" smtClean="0"/>
              <a:t>₂, and </a:t>
            </a:r>
            <a:r>
              <a:rPr lang="en-US" dirty="0" err="1" smtClean="0"/>
              <a:t>λ</a:t>
            </a:r>
            <a:r>
              <a:rPr lang="en-US" dirty="0" smtClean="0"/>
              <a:t>₃ represent the diffusion in each of these directions.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12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Finding a reference frame –</a:t>
            </a:r>
            <a:r>
              <a:rPr lang="en-US" sz="3200" dirty="0"/>
              <a:t> </a:t>
            </a:r>
            <a:r>
              <a:rPr lang="en-US" sz="3200" dirty="0" smtClean="0"/>
              <a:t>2D Illustration</a:t>
            </a:r>
            <a:endParaRPr lang="en-US" sz="3200" dirty="0"/>
          </a:p>
        </p:txBody>
      </p:sp>
      <p:pic>
        <p:nvPicPr>
          <p:cNvPr id="16" name="Picture 15" descr="ellipse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795789"/>
            <a:ext cx="7281333" cy="3806654"/>
          </a:xfrm>
          <a:prstGeom prst="rect">
            <a:avLst/>
          </a:prstGeom>
        </p:spPr>
      </p:pic>
      <p:pic>
        <p:nvPicPr>
          <p:cNvPr id="17" name="Picture 16" descr="latek for figur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5" t="67593" r="25488" b="25000"/>
          <a:stretch/>
        </p:blipFill>
        <p:spPr>
          <a:xfrm>
            <a:off x="1079499" y="1499456"/>
            <a:ext cx="6371249" cy="1199294"/>
          </a:xfrm>
          <a:prstGeom prst="rect">
            <a:avLst/>
          </a:prstGeom>
        </p:spPr>
      </p:pic>
      <p:pic>
        <p:nvPicPr>
          <p:cNvPr id="18" name="Picture 17" descr="latek for figure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2" t="74846" r="28545" b="15432"/>
          <a:stretch/>
        </p:blipFill>
        <p:spPr>
          <a:xfrm>
            <a:off x="1513662" y="5177549"/>
            <a:ext cx="5767753" cy="16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DTI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direction of diffusivity</a:t>
            </a:r>
          </a:p>
          <a:p>
            <a:pPr lvl="1"/>
            <a:r>
              <a:rPr lang="en-US" dirty="0" smtClean="0"/>
              <a:t>Attainable from SVD(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Mean diffusivity: characterizes </a:t>
            </a:r>
            <a:r>
              <a:rPr lang="en-US" dirty="0"/>
              <a:t>the overall mean-squared displacement of </a:t>
            </a:r>
            <a:r>
              <a:rPr lang="en-US" dirty="0" smtClean="0"/>
              <a:t>molecules.</a:t>
            </a:r>
          </a:p>
          <a:p>
            <a:pPr lvl="1"/>
            <a:r>
              <a:rPr lang="en-US" dirty="0" smtClean="0"/>
              <a:t>Independent of primary direction of diffusivity.</a:t>
            </a:r>
          </a:p>
          <a:p>
            <a:r>
              <a:rPr lang="en-US" dirty="0" smtClean="0"/>
              <a:t>Degree of anisotropy: the directedness of diffusion. </a:t>
            </a:r>
          </a:p>
          <a:p>
            <a:endParaRPr lang="en-US" dirty="0"/>
          </a:p>
          <a:p>
            <a:r>
              <a:rPr lang="en-US" dirty="0" smtClean="0"/>
              <a:t>All of these are measuring actual biological things. The unit’s aren’t just relative, they’re meaningful.</a:t>
            </a:r>
          </a:p>
        </p:txBody>
      </p:sp>
    </p:spTree>
    <p:extLst>
      <p:ext uri="{BB962C8B-B14F-4D97-AF65-F5344CB8AC3E}">
        <p14:creationId xmlns:p14="http://schemas.microsoft.com/office/powerpoint/2010/main" val="207362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Diffusivity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this quantity to be </a:t>
            </a:r>
            <a:r>
              <a:rPr lang="en-US" u="sng" dirty="0" smtClean="0"/>
              <a:t>invariant</a:t>
            </a:r>
            <a:r>
              <a:rPr lang="en-US" dirty="0" smtClean="0"/>
              <a:t> to the orientation of the reference frame [</a:t>
            </a:r>
            <a:r>
              <a:rPr lang="en-US" dirty="0" err="1" smtClean="0"/>
              <a:t>x’,y’,z</a:t>
            </a:r>
            <a:r>
              <a:rPr lang="en-US" dirty="0" smtClean="0"/>
              <a:t>’], or U in our notation here.</a:t>
            </a:r>
          </a:p>
          <a:p>
            <a:r>
              <a:rPr lang="en-US" dirty="0" smtClean="0"/>
              <a:t>Mean Diffusivity := Trace(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dirty="0"/>
              <a:t>/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Where Trace(</a:t>
            </a:r>
            <a:r>
              <a:rPr lang="en-US" b="1" dirty="0" smtClean="0"/>
              <a:t>D</a:t>
            </a:r>
            <a:r>
              <a:rPr lang="en-US" dirty="0" smtClean="0"/>
              <a:t>) = </a:t>
            </a:r>
            <a:r>
              <a:rPr lang="en-US" i="1" dirty="0" smtClean="0"/>
              <a:t>D[</a:t>
            </a:r>
            <a:r>
              <a:rPr lang="en-US" i="1" dirty="0" err="1" smtClean="0"/>
              <a:t>x,x</a:t>
            </a:r>
            <a:r>
              <a:rPr lang="en-US" i="1" dirty="0" smtClean="0"/>
              <a:t>] </a:t>
            </a:r>
            <a:r>
              <a:rPr lang="en-US" dirty="0" smtClean="0"/>
              <a:t>+ </a:t>
            </a:r>
            <a:r>
              <a:rPr lang="en-US" i="1" dirty="0" smtClean="0"/>
              <a:t>D[</a:t>
            </a:r>
            <a:r>
              <a:rPr lang="en-US" i="1" dirty="0" err="1" smtClean="0"/>
              <a:t>y,y</a:t>
            </a:r>
            <a:r>
              <a:rPr lang="en-US" i="1" dirty="0" smtClean="0"/>
              <a:t>] </a:t>
            </a:r>
            <a:r>
              <a:rPr lang="en-US" dirty="0" smtClean="0"/>
              <a:t>+ </a:t>
            </a:r>
            <a:r>
              <a:rPr lang="en-US" i="1" dirty="0" smtClean="0"/>
              <a:t>D[</a:t>
            </a:r>
            <a:r>
              <a:rPr lang="en-US" i="1" dirty="0" err="1" smtClean="0"/>
              <a:t>z,z</a:t>
            </a:r>
            <a:r>
              <a:rPr lang="en-US" i="1" dirty="0" smtClean="0"/>
              <a:t>]</a:t>
            </a:r>
          </a:p>
          <a:p>
            <a:pPr lvl="1"/>
            <a:r>
              <a:rPr lang="en-US" dirty="0" smtClean="0"/>
              <a:t>Note, this is equal to (</a:t>
            </a:r>
            <a:r>
              <a:rPr lang="en-US" dirty="0" err="1" smtClean="0"/>
              <a:t>λ</a:t>
            </a:r>
            <a:r>
              <a:rPr lang="en-US" dirty="0" smtClean="0"/>
              <a:t>₁+</a:t>
            </a:r>
            <a:r>
              <a:rPr lang="en-US" dirty="0" err="1" smtClean="0"/>
              <a:t>λ</a:t>
            </a:r>
            <a:r>
              <a:rPr lang="en-US" dirty="0" smtClean="0"/>
              <a:t>₂+</a:t>
            </a:r>
            <a:r>
              <a:rPr lang="en-US" dirty="0" err="1" smtClean="0"/>
              <a:t>λ</a:t>
            </a:r>
            <a:r>
              <a:rPr lang="en-US" dirty="0" smtClean="0"/>
              <a:t>₃)/3, but this doesn’t matter. </a:t>
            </a:r>
            <a:endParaRPr lang="en-US" dirty="0"/>
          </a:p>
        </p:txBody>
      </p:sp>
      <p:pic>
        <p:nvPicPr>
          <p:cNvPr id="4" name="Picture 3" descr="ellipse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4050593"/>
            <a:ext cx="5369983" cy="2807407"/>
          </a:xfrm>
          <a:prstGeom prst="rect">
            <a:avLst/>
          </a:prstGeom>
        </p:spPr>
      </p:pic>
      <p:pic>
        <p:nvPicPr>
          <p:cNvPr id="5" name="Picture 4" descr="latek for figur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5" t="67593" r="25488" b="25000"/>
          <a:stretch/>
        </p:blipFill>
        <p:spPr>
          <a:xfrm>
            <a:off x="1778000" y="3826004"/>
            <a:ext cx="4986948" cy="9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Anisotropy Indices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932" y="2504016"/>
            <a:ext cx="36787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Relative Anisotropy (RA): standardized squared deviations. (Range: 0-√2, √2 is anisotropic).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Fractional Anisotropy (FA): Magnitude of diffusion tensor explained by anisotropic diffusion. (Range: 0-1, 1 is anisotropic).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Volume Ratio (VR): Ratio of volume of the ellipse to the volume of the sphere with radius mean(</a:t>
            </a:r>
            <a:r>
              <a:rPr lang="en-US" sz="1600" dirty="0" err="1" smtClean="0"/>
              <a:t>λ</a:t>
            </a:r>
            <a:r>
              <a:rPr lang="en-US" sz="1600" dirty="0" smtClean="0"/>
              <a:t>). (Range: 0-1, but 1 is isotropic). </a:t>
            </a:r>
          </a:p>
        </p:txBody>
      </p:sp>
      <p:pic>
        <p:nvPicPr>
          <p:cNvPr id="10" name="Picture 9" descr="latek for figur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1" t="48457" r="16752" b="27469"/>
          <a:stretch/>
        </p:blipFill>
        <p:spPr>
          <a:xfrm>
            <a:off x="3326967" y="1989667"/>
            <a:ext cx="6357054" cy="46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9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Fractional Anisotropy </a:t>
            </a:r>
            <a:endParaRPr lang="en-US" dirty="0"/>
          </a:p>
        </p:txBody>
      </p:sp>
      <p:pic>
        <p:nvPicPr>
          <p:cNvPr id="6" name="Picture 5" descr="latek for figur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23775" r="53658" b="68261"/>
          <a:stretch/>
        </p:blipFill>
        <p:spPr>
          <a:xfrm>
            <a:off x="5285156" y="2104826"/>
            <a:ext cx="3524291" cy="1478662"/>
          </a:xfrm>
          <a:prstGeom prst="rect">
            <a:avLst/>
          </a:prstGeom>
        </p:spPr>
      </p:pic>
      <p:pic>
        <p:nvPicPr>
          <p:cNvPr id="8" name="Picture 7" descr="FAfig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23485" r="17377" b="18805"/>
          <a:stretch/>
        </p:blipFill>
        <p:spPr>
          <a:xfrm>
            <a:off x="1208148" y="3378385"/>
            <a:ext cx="7032541" cy="3803075"/>
          </a:xfrm>
          <a:prstGeom prst="rect">
            <a:avLst/>
          </a:prstGeom>
        </p:spPr>
      </p:pic>
      <p:pic>
        <p:nvPicPr>
          <p:cNvPr id="11" name="Picture 10" descr="latek for figur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1" t="31499" r="53124" b="61852"/>
          <a:stretch/>
        </p:blipFill>
        <p:spPr>
          <a:xfrm>
            <a:off x="7222887" y="4540657"/>
            <a:ext cx="1815642" cy="1030551"/>
          </a:xfrm>
          <a:prstGeom prst="rect">
            <a:avLst/>
          </a:prstGeom>
        </p:spPr>
      </p:pic>
      <p:pic>
        <p:nvPicPr>
          <p:cNvPr id="14" name="Picture 13" descr="latek for figur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6" t="38166" r="51333" b="58282"/>
          <a:stretch/>
        </p:blipFill>
        <p:spPr>
          <a:xfrm>
            <a:off x="5285156" y="5712330"/>
            <a:ext cx="1964759" cy="699981"/>
          </a:xfrm>
          <a:prstGeom prst="rect">
            <a:avLst/>
          </a:prstGeom>
        </p:spPr>
      </p:pic>
      <p:pic>
        <p:nvPicPr>
          <p:cNvPr id="16" name="Picture 15" descr="latek for figur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t="41630" r="53694" b="50456"/>
          <a:stretch/>
        </p:blipFill>
        <p:spPr>
          <a:xfrm>
            <a:off x="5165751" y="3960248"/>
            <a:ext cx="1492675" cy="1223564"/>
          </a:xfrm>
          <a:prstGeom prst="rect">
            <a:avLst/>
          </a:prstGeom>
        </p:spPr>
      </p:pic>
      <p:pic>
        <p:nvPicPr>
          <p:cNvPr id="18" name="Picture 17" descr="latek for figur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2" t="54088" r="22886" b="39581"/>
          <a:stretch/>
        </p:blipFill>
        <p:spPr>
          <a:xfrm>
            <a:off x="133225" y="2844157"/>
            <a:ext cx="4771058" cy="11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Complications – Apparent Diffusion Coefficient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Voxels contain both intracellular and extracellular compartments. Low (b values?) gradients used are more sensitive to to fast diffusion compartments, (possibly?) corresponding more to the extracellular diffusion.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Changes in ADC should be interpreted in terms of diffusion changes in the extracellular space, and in terms of changes in the relative volume of extracellular v. intracellular space.</a:t>
            </a:r>
          </a:p>
          <a:p>
            <a:pPr lvl="1"/>
            <a:r>
              <a:rPr lang="en-US" dirty="0" smtClean="0"/>
              <a:t>This volume ratio relevant to detection of brain ischemia and other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 it’s been shown that anisotropy is high in </a:t>
            </a:r>
            <a:r>
              <a:rPr lang="en-US" dirty="0" err="1" smtClean="0"/>
              <a:t>myelinated</a:t>
            </a:r>
            <a:r>
              <a:rPr lang="en-US" dirty="0" smtClean="0"/>
              <a:t> white matter, and even before fibers become </a:t>
            </a:r>
            <a:r>
              <a:rPr lang="en-US" dirty="0" err="1" smtClean="0"/>
              <a:t>myelinated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was once explained by myelin sheaths restricting the flow of intracellular water. </a:t>
            </a:r>
          </a:p>
          <a:p>
            <a:endParaRPr lang="en-US" dirty="0" smtClean="0"/>
          </a:p>
          <a:p>
            <a:r>
              <a:rPr lang="en-US" dirty="0" smtClean="0"/>
              <a:t>It’s now thought that since studies with low b-values are more sensitive to extracellular diffusion, this anisotropy is actually mostly due to the structures that impede the flow of extracellular molecules.</a:t>
            </a:r>
          </a:p>
          <a:p>
            <a:pPr lvl="1"/>
            <a:r>
              <a:rPr lang="en-US" dirty="0" smtClean="0"/>
              <a:t>In a compact bundle of parallel fibers, movement perpendicular to fibers is more impeded than parallel movement.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mean diffusivity characterizes overall water content and anisotropy indices reflect myelin fiber integrity.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Brain Ischemia – restriction in blood supply that corresponds with a drop in water diffusion, possibly due to shrinkage of the extracellular space.</a:t>
            </a:r>
          </a:p>
          <a:p>
            <a:pPr lvl="1"/>
            <a:r>
              <a:rPr lang="en-US" dirty="0" smtClean="0"/>
              <a:t>DTI useful for detection, as the diffusion change precedes cell damage detectable on conventional MRI.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–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-457200"/>
            <a:r>
              <a:rPr lang="en-US" dirty="0" smtClean="0"/>
              <a:t>DTI shown useful in studying: </a:t>
            </a:r>
          </a:p>
          <a:p>
            <a:pPr lvl="1"/>
            <a:r>
              <a:rPr lang="en-US" dirty="0" smtClean="0"/>
              <a:t>Brain maturation in children</a:t>
            </a:r>
          </a:p>
          <a:p>
            <a:pPr lvl="1"/>
            <a:r>
              <a:rPr lang="en-US" dirty="0" smtClean="0"/>
              <a:t>multiple sclerosis</a:t>
            </a:r>
          </a:p>
          <a:p>
            <a:pPr lvl="1"/>
            <a:r>
              <a:rPr lang="en-US" dirty="0" err="1" smtClean="0"/>
              <a:t>Leukoencephalopathy</a:t>
            </a:r>
            <a:endParaRPr lang="en-US" dirty="0" smtClean="0"/>
          </a:p>
          <a:p>
            <a:pPr lvl="1"/>
            <a:r>
              <a:rPr lang="en-US" dirty="0" err="1" smtClean="0"/>
              <a:t>Wallerian</a:t>
            </a:r>
            <a:r>
              <a:rPr lang="en-US" dirty="0" smtClean="0"/>
              <a:t> degeneration</a:t>
            </a:r>
          </a:p>
          <a:p>
            <a:pPr lvl="1"/>
            <a:r>
              <a:rPr lang="en-US" dirty="0" smtClean="0"/>
              <a:t>Alzheimer's disease</a:t>
            </a:r>
          </a:p>
          <a:p>
            <a:pPr lvl="1"/>
            <a:r>
              <a:rPr lang="en-US" dirty="0" smtClean="0"/>
              <a:t>Schizophrenia</a:t>
            </a:r>
          </a:p>
          <a:p>
            <a:pPr lvl="1"/>
            <a:r>
              <a:rPr lang="en-US" dirty="0" smtClean="0"/>
              <a:t>Dyslexia</a:t>
            </a:r>
          </a:p>
          <a:p>
            <a:pPr lvl="1"/>
            <a:r>
              <a:rPr lang="en-US" dirty="0" smtClean="0"/>
              <a:t>Brain Tumors</a:t>
            </a:r>
          </a:p>
          <a:p>
            <a:pPr lvl="1"/>
            <a:r>
              <a:rPr lang="en-US" dirty="0" smtClean="0"/>
              <a:t>AIDS</a:t>
            </a:r>
          </a:p>
          <a:p>
            <a:pPr lvl="1"/>
            <a:r>
              <a:rPr lang="en-US" dirty="0" smtClean="0"/>
              <a:t>Trauma </a:t>
            </a:r>
            <a:endParaRPr lang="en-US" dirty="0"/>
          </a:p>
          <a:p>
            <a:pPr lvl="1"/>
            <a:r>
              <a:rPr lang="en-US" dirty="0" smtClean="0"/>
              <a:t>hypertensive hydrocephalus</a:t>
            </a:r>
          </a:p>
          <a:p>
            <a:pPr lvl="1"/>
            <a:r>
              <a:rPr lang="en-US" dirty="0" err="1" smtClean="0"/>
              <a:t>Leukoaraiosis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Cerebral Auto- </a:t>
            </a:r>
            <a:r>
              <a:rPr lang="en-US" dirty="0" err="1" smtClean="0"/>
              <a:t>somal</a:t>
            </a:r>
            <a:r>
              <a:rPr lang="en-US" dirty="0" smtClean="0"/>
              <a:t> Dominant </a:t>
            </a:r>
            <a:r>
              <a:rPr lang="en-US" dirty="0" err="1" smtClean="0"/>
              <a:t>Arteriopathy</a:t>
            </a:r>
            <a:r>
              <a:rPr lang="en-US" dirty="0" smtClean="0"/>
              <a:t> with Subcortical Infarcts and </a:t>
            </a:r>
            <a:r>
              <a:rPr lang="en-US" dirty="0" err="1" smtClean="0"/>
              <a:t>Leucoenuphalopathy</a:t>
            </a:r>
            <a:r>
              <a:rPr lang="en-US" dirty="0"/>
              <a:t> </a:t>
            </a:r>
            <a:r>
              <a:rPr lang="en-US" dirty="0" smtClean="0"/>
              <a:t>(CADASIL)</a:t>
            </a:r>
          </a:p>
          <a:p>
            <a:pPr lvl="1"/>
            <a:r>
              <a:rPr lang="en-US" dirty="0" smtClean="0"/>
              <a:t>Migraine</a:t>
            </a:r>
          </a:p>
          <a:p>
            <a:pPr lvl="1"/>
            <a:r>
              <a:rPr lang="en-US" dirty="0" smtClean="0"/>
              <a:t>Spinal cord studies</a:t>
            </a:r>
          </a:p>
          <a:p>
            <a:pPr lvl="1"/>
            <a:r>
              <a:rPr lang="en-US" dirty="0" smtClean="0"/>
              <a:t>AIDS</a:t>
            </a:r>
          </a:p>
          <a:p>
            <a:pPr lvl="1"/>
            <a:r>
              <a:rPr lang="en-US" dirty="0" err="1" smtClean="0"/>
              <a:t>Eclampsia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Diffusion Tensor Imaging (DTI)?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bipolar magnetic field gradient pulses to measures molecular diffusion within a voxel.</a:t>
            </a:r>
          </a:p>
          <a:p>
            <a:r>
              <a:rPr lang="en-US" dirty="0" smtClean="0"/>
              <a:t>Only diffusion in the direction of the gradient are detectable, requiring us use gradients in several directions.</a:t>
            </a:r>
          </a:p>
          <a:p>
            <a:r>
              <a:rPr lang="en-US" dirty="0" smtClean="0"/>
              <a:t>In </a:t>
            </a:r>
            <a:r>
              <a:rPr lang="en-US" dirty="0" err="1"/>
              <a:t>myelinated</a:t>
            </a:r>
            <a:r>
              <a:rPr lang="en-US" dirty="0"/>
              <a:t> axonal </a:t>
            </a:r>
            <a:r>
              <a:rPr lang="en-US" dirty="0" smtClean="0"/>
              <a:t>fibers, diffusion has been shown to be faster along the direction of the fibers than in the direction perpendicular to them. </a:t>
            </a:r>
          </a:p>
          <a:p>
            <a:pPr lvl="1"/>
            <a:r>
              <a:rPr lang="en-US" dirty="0" smtClean="0"/>
              <a:t>DTI images can be used to estimate orientation of fiber tracks, and fiber track integrity. </a:t>
            </a:r>
          </a:p>
        </p:txBody>
      </p:sp>
    </p:spTree>
    <p:extLst>
      <p:ext uri="{BB962C8B-B14F-4D97-AF65-F5344CB8AC3E}">
        <p14:creationId xmlns:p14="http://schemas.microsoft.com/office/powerpoint/2010/main" val="421922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smtClean="0"/>
              <a:t>Thanks very much!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4900"/>
            <a:ext cx="8229600" cy="248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Paper: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Bihan</a:t>
            </a:r>
            <a:r>
              <a:rPr lang="en-US" dirty="0" smtClean="0"/>
              <a:t>, D., </a:t>
            </a:r>
            <a:r>
              <a:rPr lang="en-US" dirty="0" err="1" smtClean="0"/>
              <a:t>Mangin</a:t>
            </a:r>
            <a:r>
              <a:rPr lang="en-US" dirty="0" smtClean="0"/>
              <a:t>, J. F., </a:t>
            </a:r>
            <a:r>
              <a:rPr lang="en-US" dirty="0" err="1" smtClean="0"/>
              <a:t>Poupon</a:t>
            </a:r>
            <a:r>
              <a:rPr lang="en-US" dirty="0" smtClean="0"/>
              <a:t>, C., Clark, C. A., </a:t>
            </a:r>
            <a:r>
              <a:rPr lang="en-US" dirty="0" err="1" smtClean="0"/>
              <a:t>Pappata</a:t>
            </a:r>
            <a:r>
              <a:rPr lang="en-US" dirty="0" smtClean="0"/>
              <a:t>, S., </a:t>
            </a:r>
            <a:r>
              <a:rPr lang="en-US" dirty="0" err="1" smtClean="0"/>
              <a:t>Molko</a:t>
            </a:r>
            <a:r>
              <a:rPr lang="en-US" dirty="0" smtClean="0"/>
              <a:t>, N., &amp; </a:t>
            </a:r>
            <a:r>
              <a:rPr lang="en-US" dirty="0" err="1" smtClean="0"/>
              <a:t>Chabriat</a:t>
            </a:r>
            <a:r>
              <a:rPr lang="en-US" dirty="0" smtClean="0"/>
              <a:t>, H. (2001). Diffusion tensor imaging: concepts and applications.</a:t>
            </a:r>
            <a:r>
              <a:rPr lang="en-US" i="1" dirty="0" smtClean="0"/>
              <a:t> Journal of magnetic resonance imaging</a:t>
            </a:r>
            <a:r>
              <a:rPr lang="en-US" dirty="0" smtClean="0"/>
              <a:t>, 13(4), 534-546.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Who’s the fairest modality of them all?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417" y="6222252"/>
            <a:ext cx="675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Link1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link2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Structural_brain_network-331x3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77" y="1832420"/>
            <a:ext cx="3813356" cy="4032250"/>
          </a:xfrm>
          <a:prstGeom prst="rect">
            <a:avLst/>
          </a:prstGeom>
        </p:spPr>
      </p:pic>
      <p:pic>
        <p:nvPicPr>
          <p:cNvPr id="8" name="Picture 7" descr="prettypic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6" y="1841500"/>
            <a:ext cx="3651250" cy="4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plot DTI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242045"/>
            <a:ext cx="8331200" cy="34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9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Diffusion tensor – 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104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Isotropic (“plain”) diffusion</a:t>
            </a:r>
            <a:r>
              <a:rPr lang="en-US" dirty="0" smtClean="0"/>
              <a:t>: Diffusion can be fully described by a coefficient </a:t>
            </a:r>
            <a:r>
              <a:rPr lang="en-US" i="1" dirty="0" smtClean="0"/>
              <a:t>D. </a:t>
            </a:r>
            <a:r>
              <a:rPr lang="en-US" dirty="0" smtClean="0"/>
              <a:t>This can be determined, using the equation: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A</a:t>
            </a:r>
            <a:r>
              <a:rPr lang="en-US" dirty="0" smtClean="0"/>
              <a:t> = </a:t>
            </a:r>
            <a:r>
              <a:rPr lang="en-US" dirty="0" err="1" smtClean="0"/>
              <a:t>exp</a:t>
            </a:r>
            <a:r>
              <a:rPr lang="en-US" dirty="0" smtClean="0"/>
              <a:t>(-</a:t>
            </a:r>
            <a:r>
              <a:rPr lang="en-US" i="1" dirty="0" err="1" smtClean="0"/>
              <a:t>bD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 where </a:t>
            </a:r>
            <a:r>
              <a:rPr lang="en-US" i="1" dirty="0" smtClean="0"/>
              <a:t>A</a:t>
            </a:r>
            <a:r>
              <a:rPr lang="en-US" dirty="0" smtClean="0"/>
              <a:t> represents spin echo signal attenuation, and </a:t>
            </a:r>
            <a:r>
              <a:rPr lang="en-US" i="1" dirty="0" smtClean="0"/>
              <a:t>b</a:t>
            </a:r>
            <a:r>
              <a:rPr lang="en-US" dirty="0" smtClean="0"/>
              <a:t> characterizes the gradient pulses used.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b="1" i="1" dirty="0" smtClean="0"/>
              <a:t>Anisotropic diffusion</a:t>
            </a:r>
            <a:r>
              <a:rPr lang="en-US" dirty="0" smtClean="0"/>
              <a:t>: Diffusion is characterized now by mobility in the x, y and z, dimensions, along with their correlations. We represent all of these directions with the tensor </a:t>
            </a:r>
            <a:r>
              <a:rPr lang="en-US" b="1" dirty="0" smtClean="0"/>
              <a:t>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3" y="5027083"/>
            <a:ext cx="5588000" cy="15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Tensor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53" y="1417638"/>
            <a:ext cx="515463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tensor – </a:t>
            </a:r>
            <a:r>
              <a:rPr lang="en-US" dirty="0"/>
              <a:t>d</a:t>
            </a:r>
            <a:r>
              <a:rPr lang="en-US" dirty="0" smtClean="0"/>
              <a:t>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776633" cy="1109131"/>
          </a:xfrm>
        </p:spPr>
        <p:txBody>
          <a:bodyPr>
            <a:normAutofit/>
          </a:bodyPr>
          <a:lstStyle/>
          <a:p>
            <a:r>
              <a:rPr lang="en-US" dirty="0" err="1" smtClean="0"/>
              <a:t>Aquiring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 in </a:t>
            </a:r>
            <a:r>
              <a:rPr lang="en-US" dirty="0"/>
              <a:t>a</a:t>
            </a:r>
            <a:r>
              <a:rPr lang="en-US" dirty="0" smtClean="0"/>
              <a:t>nisotropic case: </a:t>
            </a:r>
            <a:r>
              <a:rPr lang="en-US" i="1" dirty="0" smtClean="0"/>
              <a:t>b</a:t>
            </a:r>
            <a:r>
              <a:rPr lang="en-US" dirty="0" smtClean="0"/>
              <a:t> is also replaced by a 3 x 3 matrix </a:t>
            </a:r>
            <a:r>
              <a:rPr lang="en-US" b="1" i="1" dirty="0" smtClean="0"/>
              <a:t>b</a:t>
            </a:r>
            <a:r>
              <a:rPr lang="en-US" dirty="0" smtClean="0"/>
              <a:t>, and signal attenuation is now: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513564"/>
            <a:ext cx="6688665" cy="302152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778500"/>
            <a:ext cx="7776633" cy="96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D</a:t>
            </a:r>
            <a:r>
              <a:rPr lang="en-US" sz="2000" b="1" i="1" dirty="0" smtClean="0"/>
              <a:t> </a:t>
            </a:r>
            <a:r>
              <a:rPr lang="en-US" sz="2000" dirty="0" smtClean="0"/>
              <a:t>can be estimated using a regression based on the above equation.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4377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Nondiagonal</a:t>
            </a:r>
            <a:r>
              <a:rPr lang="en-US" dirty="0" smtClean="0"/>
              <a:t> Diffusion Tensors – 2D illustrations</a:t>
            </a:r>
            <a:endParaRPr lang="en-US" dirty="0"/>
          </a:p>
        </p:txBody>
      </p:sp>
      <p:pic>
        <p:nvPicPr>
          <p:cNvPr id="4" name="Picture 3" descr="ellipsesX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840567"/>
            <a:ext cx="8445500" cy="3124200"/>
          </a:xfrm>
          <a:prstGeom prst="rect">
            <a:avLst/>
          </a:prstGeom>
        </p:spPr>
      </p:pic>
      <p:pic>
        <p:nvPicPr>
          <p:cNvPr id="7" name="Picture 6" descr="latek for figur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t="83025" r="24832" b="9259"/>
          <a:stretch/>
        </p:blipFill>
        <p:spPr>
          <a:xfrm>
            <a:off x="772584" y="2042582"/>
            <a:ext cx="6394010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reference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other things, we want to know the primary directions of diffusivity, and the amount of diffusivity in each of these directions.</a:t>
            </a:r>
          </a:p>
          <a:p>
            <a:endParaRPr lang="en-US" dirty="0" smtClean="0"/>
          </a:p>
          <a:p>
            <a:r>
              <a:rPr lang="en-US" dirty="0" smtClean="0"/>
              <a:t>A reference frame of orthogonal vectors [</a:t>
            </a:r>
            <a:r>
              <a:rPr lang="en-US" dirty="0" err="1" smtClean="0"/>
              <a:t>x’,y’,z</a:t>
            </a:r>
            <a:r>
              <a:rPr lang="en-US" dirty="0" smtClean="0"/>
              <a:t>’] is the basis in which </a:t>
            </a:r>
            <a:r>
              <a:rPr lang="en-US" b="1" dirty="0" smtClean="0"/>
              <a:t>D</a:t>
            </a:r>
            <a:r>
              <a:rPr lang="en-US" dirty="0" smtClean="0"/>
              <a:t> can be represented as a diagonal matrix. </a:t>
            </a:r>
          </a:p>
          <a:p>
            <a:pPr lvl="1"/>
            <a:r>
              <a:rPr lang="en-US" dirty="0" smtClean="0"/>
              <a:t>These reference vectors x’, y’ and z’ will also correspond to the primary directions of diffusivity.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can be solved with by taking the singular value decomposition (SVD) of </a:t>
            </a:r>
            <a:r>
              <a:rPr lang="en-US" b="1" dirty="0" smtClean="0"/>
              <a:t>D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6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amer Imitation 1">
      <a:dk1>
        <a:sysClr val="windowText" lastClr="000000"/>
      </a:dk1>
      <a:lt1>
        <a:srgbClr val="DADAD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Words>1301</Words>
  <Application>Microsoft Macintosh PowerPoint</Application>
  <PresentationFormat>On-screen Show (4:3)</PresentationFormat>
  <Paragraphs>128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Diffusion Tensor Imaging: Concepts &amp; Applications</vt:lpstr>
      <vt:lpstr>What is Diffusion Tensor Imaging (DTI)?</vt:lpstr>
      <vt:lpstr>Who’s the fairest modality of them all?</vt:lpstr>
      <vt:lpstr>Two ways to plot DTI</vt:lpstr>
      <vt:lpstr>Diffusion tensor – data acquisition</vt:lpstr>
      <vt:lpstr>3D Tensor</vt:lpstr>
      <vt:lpstr>Diffusion tensor – data acquisition</vt:lpstr>
      <vt:lpstr>Nondiagonal Diffusion Tensors – 2D illustrations</vt:lpstr>
      <vt:lpstr>Finding a reference frame</vt:lpstr>
      <vt:lpstr>Singular value decomposition of the diffusion tensor (in 3D)</vt:lpstr>
      <vt:lpstr>Finding a reference frame – 2D Illustration</vt:lpstr>
      <vt:lpstr>DTI Metrics</vt:lpstr>
      <vt:lpstr>Mean Diffusivity</vt:lpstr>
      <vt:lpstr>Diffusion Anisotropy Indices</vt:lpstr>
      <vt:lpstr>Visualizing Fractional Anisotropy </vt:lpstr>
      <vt:lpstr>Complications – Apparent Diffusion Coefficient (ADC)</vt:lpstr>
      <vt:lpstr>Interpreting ADC</vt:lpstr>
      <vt:lpstr>Applications</vt:lpstr>
      <vt:lpstr>Applications – Diseases</vt:lpstr>
      <vt:lpstr>Thanks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DTI – Concepts &amp; Applications</dc:title>
  <dc:creator>Aaron Fisher</dc:creator>
  <cp:lastModifiedBy>Aaron Fisher</cp:lastModifiedBy>
  <cp:revision>84</cp:revision>
  <dcterms:created xsi:type="dcterms:W3CDTF">2013-05-04T18:29:41Z</dcterms:created>
  <dcterms:modified xsi:type="dcterms:W3CDTF">2013-05-06T19:04:48Z</dcterms:modified>
</cp:coreProperties>
</file>