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1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12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5" r:id="rId2"/>
    <p:sldId id="330" r:id="rId3"/>
    <p:sldId id="303" r:id="rId4"/>
    <p:sldId id="306" r:id="rId5"/>
    <p:sldId id="307" r:id="rId6"/>
    <p:sldId id="311" r:id="rId7"/>
    <p:sldId id="310" r:id="rId8"/>
    <p:sldId id="321" r:id="rId9"/>
    <p:sldId id="322" r:id="rId10"/>
    <p:sldId id="323" r:id="rId11"/>
    <p:sldId id="324" r:id="rId12"/>
    <p:sldId id="325" r:id="rId13"/>
    <p:sldId id="326" r:id="rId14"/>
    <p:sldId id="314" r:id="rId15"/>
    <p:sldId id="332" r:id="rId16"/>
    <p:sldId id="331" r:id="rId17"/>
    <p:sldId id="317" r:id="rId18"/>
    <p:sldId id="318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0DE11"/>
    <a:srgbClr val="57C512"/>
    <a:srgbClr val="FFDB0A"/>
    <a:srgbClr val="FFB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80" autoAdjust="0"/>
  </p:normalViewPr>
  <p:slideViewPr>
    <p:cSldViewPr snapToGrid="0" snapToObjects="1">
      <p:cViewPr>
        <p:scale>
          <a:sx n="85" d="100"/>
          <a:sy n="85" d="100"/>
        </p:scale>
        <p:origin x="-1240" y="-80"/>
      </p:cViewPr>
      <p:guideLst>
        <p:guide orient="horz" pos="3217"/>
        <p:guide pos="46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emf"/><Relationship Id="rId7" Type="http://schemas.openxmlformats.org/officeDocument/2006/relationships/image" Target="../media/image24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/>
              </a:defRPr>
            </a:lvl1pPr>
          </a:lstStyle>
          <a:p>
            <a:fld id="{57984016-5A3C-8A46-9328-1D4B8D940E3F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/>
              </a:defRPr>
            </a:lvl1pPr>
          </a:lstStyle>
          <a:p>
            <a:fld id="{B82FB748-06A1-F348-8991-E9281455CF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26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mention about selection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2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relative picture of </a:t>
            </a:r>
            <a:r>
              <a:rPr lang="en-US" dirty="0" err="1" smtClean="0"/>
              <a:t>anharmonic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6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relative picture of </a:t>
            </a:r>
            <a:r>
              <a:rPr lang="en-US" dirty="0" err="1" smtClean="0"/>
              <a:t>anharmonic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6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relative picture of </a:t>
            </a:r>
            <a:r>
              <a:rPr lang="en-US" dirty="0" err="1" smtClean="0"/>
              <a:t>anharmonic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mention about selection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mention about selection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2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mention about selection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mention about selection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2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Please mention about selection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2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relative picture of </a:t>
            </a:r>
            <a:r>
              <a:rPr lang="en-US" dirty="0" err="1" smtClean="0"/>
              <a:t>anharmonic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relative picture of </a:t>
            </a:r>
            <a:r>
              <a:rPr lang="en-US" dirty="0" err="1" smtClean="0"/>
              <a:t>anharmonic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6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relative picture of </a:t>
            </a:r>
            <a:r>
              <a:rPr lang="en-US" dirty="0" err="1" smtClean="0"/>
              <a:t>anharmonic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FB748-06A1-F348-8991-E9281455CF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EE3BF-F806-524F-85E6-766C8DF67316}" type="datetimeFigureOut">
              <a:rPr lang="en-US" smtClean="0"/>
              <a:pPr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8AAB-07C5-0B4A-849A-B7CC2D41E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F11EE3BF-F806-524F-85E6-766C8DF67316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/>
              </a:defRPr>
            </a:lvl1pPr>
          </a:lstStyle>
          <a:p>
            <a:fld id="{463F8AAB-07C5-0B4A-849A-B7CC2D41E1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eorgi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eorgi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eorgi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eorgi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eorgi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eorgi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4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2.emf"/><Relationship Id="rId14" Type="http://schemas.openxmlformats.org/officeDocument/2006/relationships/oleObject" Target="../embeddings/oleObject20.bin"/><Relationship Id="rId15" Type="http://schemas.openxmlformats.org/officeDocument/2006/relationships/image" Target="../media/image23.emf"/><Relationship Id="rId16" Type="http://schemas.openxmlformats.org/officeDocument/2006/relationships/oleObject" Target="../embeddings/oleObject21.bin"/><Relationship Id="rId17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oleObject" Target="../embeddings/oleObject26.bin"/><Relationship Id="rId13" Type="http://schemas.openxmlformats.org/officeDocument/2006/relationships/image" Target="../media/image22.emf"/><Relationship Id="rId14" Type="http://schemas.openxmlformats.org/officeDocument/2006/relationships/oleObject" Target="../embeddings/oleObject27.bin"/><Relationship Id="rId15" Type="http://schemas.openxmlformats.org/officeDocument/2006/relationships/image" Target="../media/image23.emf"/><Relationship Id="rId16" Type="http://schemas.openxmlformats.org/officeDocument/2006/relationships/oleObject" Target="../embeddings/oleObject28.bin"/><Relationship Id="rId17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24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e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32.bin"/><Relationship Id="rId6" Type="http://schemas.openxmlformats.org/officeDocument/2006/relationships/image" Target="../media/image2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6.jpeg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jpeg"/><Relationship Id="rId5" Type="http://schemas.openxmlformats.org/officeDocument/2006/relationships/oleObject" Target="../embeddings/oleObject5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Lecture 14: </a:t>
            </a:r>
            <a:r>
              <a:rPr lang="en-US" sz="2400" b="1" u="sng" dirty="0" err="1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Anharmonic</a:t>
            </a: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 Oscillator and Raman Effect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715640"/>
              </p:ext>
            </p:extLst>
          </p:nvPr>
        </p:nvGraphicFramePr>
        <p:xfrm>
          <a:off x="3017827" y="1873998"/>
          <a:ext cx="6240193" cy="477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Paint Shop Pro Image" r:id="rId4" imgW="11217992" imgH="9375610" progId="">
                  <p:embed/>
                </p:oleObj>
              </mc:Choice>
              <mc:Fallback>
                <p:oleObj name="Paint Shop Pro Image" r:id="rId4" imgW="11217992" imgH="937561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27" y="1873998"/>
                        <a:ext cx="6240193" cy="4774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614721" y="2083172"/>
            <a:ext cx="3003176" cy="301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6"/>
          <a:srcRect l="2930" t="16037" r="62430" b="23794"/>
          <a:stretch/>
        </p:blipFill>
        <p:spPr bwMode="auto">
          <a:xfrm>
            <a:off x="84553" y="2083172"/>
            <a:ext cx="3243159" cy="4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6469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 flipH="1" flipV="1">
            <a:off x="3299880" y="5277819"/>
            <a:ext cx="2156230" cy="472848"/>
          </a:xfrm>
          <a:prstGeom prst="wedgeRoundRectCallout">
            <a:avLst>
              <a:gd name="adj1" fmla="val -69211"/>
              <a:gd name="adj2" fmla="val 142500"/>
              <a:gd name="adj3" fmla="val 16667"/>
            </a:avLst>
          </a:prstGeom>
          <a:solidFill>
            <a:schemeClr val="bg2">
              <a:lumMod val="2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l="2930" t="16037" r="62430" b="23794"/>
          <a:stretch/>
        </p:blipFill>
        <p:spPr bwMode="auto">
          <a:xfrm>
            <a:off x="84553" y="1239293"/>
            <a:ext cx="3243159" cy="4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err="1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Anharmonic</a:t>
            </a: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 oscillator: “Selection” rules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003" y="857142"/>
            <a:ext cx="5801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The bond breaks at large displacements</a:t>
            </a:r>
          </a:p>
          <a:p>
            <a:endParaRPr lang="en-US" sz="2000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Bond dissociation energy</a:t>
            </a:r>
          </a:p>
          <a:p>
            <a:endParaRPr lang="en-US" sz="2000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Energy levels come closer for higher values of </a:t>
            </a:r>
            <a:r>
              <a:rPr lang="en-US" sz="2000" i="1" dirty="0" smtClean="0">
                <a:latin typeface="Georgia"/>
                <a:cs typeface="Georgia"/>
              </a:rPr>
              <a:t>v</a:t>
            </a:r>
          </a:p>
          <a:p>
            <a:endParaRPr lang="en-US" sz="2000" i="1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Fundamental and overtones in IR spectra</a:t>
            </a:r>
            <a:endParaRPr lang="en-US" sz="2000" dirty="0">
              <a:latin typeface="Georgia"/>
              <a:cs typeface="Georg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28386" y="3434474"/>
            <a:ext cx="2217274" cy="461665"/>
            <a:chOff x="3628386" y="3434474"/>
            <a:chExt cx="2217274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3628386" y="3434474"/>
              <a:ext cx="2217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00FF"/>
                  </a:solidFill>
                  <a:latin typeface="Symbol" charset="2"/>
                  <a:cs typeface="Symbol" charset="2"/>
                </a:rPr>
                <a:t>e</a:t>
              </a:r>
              <a:r>
                <a:rPr lang="en-US" sz="2400" b="1" i="1" baseline="-25000" dirty="0" err="1" smtClean="0">
                  <a:solidFill>
                    <a:srgbClr val="0000FF"/>
                  </a:solidFill>
                  <a:latin typeface="Georgia"/>
                  <a:cs typeface="Georgia"/>
                </a:rPr>
                <a:t>v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 = (</a:t>
              </a:r>
              <a:r>
                <a:rPr lang="en-US" sz="2400" b="1" i="1" dirty="0" smtClean="0">
                  <a:solidFill>
                    <a:srgbClr val="0000FF"/>
                  </a:solidFill>
                  <a:latin typeface="Georgia"/>
                  <a:cs typeface="Georgia"/>
                </a:rPr>
                <a:t>v 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+ ½)</a:t>
              </a:r>
              <a:r>
                <a:rPr lang="en-US" sz="2400" b="1" i="1" dirty="0" smtClean="0">
                  <a:solidFill>
                    <a:srgbClr val="0000FF"/>
                  </a:solidFill>
                  <a:latin typeface="Symbol" charset="2"/>
                  <a:ea typeface="Lucida Grande"/>
                  <a:cs typeface="Symbol" charset="2"/>
                </a:rPr>
                <a:t>n</a:t>
              </a:r>
              <a:endParaRPr lang="en-US" sz="2400" b="1" dirty="0">
                <a:solidFill>
                  <a:srgbClr val="0000FF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5512748" y="3553123"/>
              <a:ext cx="175651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822859" y="3422126"/>
            <a:ext cx="2287806" cy="461665"/>
            <a:chOff x="3628386" y="3434474"/>
            <a:chExt cx="2287806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628386" y="3434474"/>
              <a:ext cx="2287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Symbol" charset="2"/>
                  <a:cs typeface="Symbol" charset="2"/>
                </a:rPr>
                <a:t>- 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(</a:t>
              </a:r>
              <a:r>
                <a:rPr lang="en-US" sz="2400" b="1" i="1" dirty="0" smtClean="0">
                  <a:solidFill>
                    <a:srgbClr val="0000FF"/>
                  </a:solidFill>
                  <a:latin typeface="Georgia"/>
                  <a:cs typeface="Georgia"/>
                </a:rPr>
                <a:t>v 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+ ½)</a:t>
              </a:r>
              <a:r>
                <a:rPr lang="en-US" sz="2400" b="1" baseline="30000" dirty="0" smtClean="0">
                  <a:solidFill>
                    <a:srgbClr val="0000FF"/>
                  </a:solidFill>
                  <a:latin typeface="Georgia"/>
                  <a:cs typeface="Georgia"/>
                </a:rPr>
                <a:t>2</a:t>
              </a:r>
              <a:r>
                <a:rPr lang="en-US" sz="2400" b="1" i="1" dirty="0" smtClean="0">
                  <a:solidFill>
                    <a:srgbClr val="0000FF"/>
                  </a:solidFill>
                  <a:latin typeface="Georgia"/>
                  <a:cs typeface="Georgia"/>
                </a:rPr>
                <a:t>x</a:t>
              </a:r>
              <a:r>
                <a:rPr lang="en-US" sz="2400" b="1" i="1" baseline="-25000" dirty="0" smtClean="0">
                  <a:solidFill>
                    <a:srgbClr val="0000FF"/>
                  </a:solidFill>
                  <a:latin typeface="Georgia"/>
                  <a:cs typeface="Georgia"/>
                </a:rPr>
                <a:t>e</a:t>
              </a:r>
              <a:r>
                <a:rPr lang="en-US" sz="2400" b="1" i="1" dirty="0" smtClean="0">
                  <a:solidFill>
                    <a:srgbClr val="0000FF"/>
                  </a:solidFill>
                  <a:latin typeface="Symbol" charset="2"/>
                  <a:ea typeface="Lucida Grande"/>
                  <a:cs typeface="Symbol" charset="2"/>
                </a:rPr>
                <a:t>n</a:t>
              </a:r>
              <a:endParaRPr lang="en-US" sz="2400" b="1" dirty="0">
                <a:solidFill>
                  <a:srgbClr val="0000FF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80308" y="3553123"/>
              <a:ext cx="175651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03409" y="1066499"/>
            <a:ext cx="269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Morse potential</a:t>
            </a:r>
            <a:endParaRPr lang="en-US" sz="2400" dirty="0">
              <a:latin typeface="Georgia"/>
              <a:cs typeface="Georgi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29086" y="4036191"/>
            <a:ext cx="1731673" cy="461665"/>
            <a:chOff x="3628386" y="3434474"/>
            <a:chExt cx="1731673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3628386" y="3434474"/>
              <a:ext cx="1731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x</a:t>
              </a:r>
              <a:r>
                <a:rPr lang="en-US" sz="2400" b="1" i="1" baseline="-25000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e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cs typeface="Georgia"/>
                </a:rPr>
                <a:t> = </a:t>
              </a:r>
              <a:r>
                <a:rPr lang="en-US" sz="2400" b="1" i="1" dirty="0" smtClean="0">
                  <a:solidFill>
                    <a:srgbClr val="000000"/>
                  </a:solidFill>
                  <a:latin typeface="Symbol" charset="2"/>
                  <a:ea typeface="Lucida Grande"/>
                  <a:cs typeface="Symbol" charset="2"/>
                </a:rPr>
                <a:t>n/</a:t>
              </a:r>
              <a:r>
                <a:rPr lang="en-US" sz="2400" b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4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D</a:t>
              </a:r>
              <a:r>
                <a:rPr lang="en-US" sz="2400" b="1" i="1" baseline="-25000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391252" y="3553123"/>
              <a:ext cx="1756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4684399" y="4638273"/>
            <a:ext cx="3198070" cy="382858"/>
          </a:xfrm>
          <a:prstGeom prst="rect">
            <a:avLst/>
          </a:prstGeom>
          <a:solidFill>
            <a:srgbClr val="CCFFCC">
              <a:alpha val="60000"/>
            </a:srgb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ymbol" charset="2"/>
                <a:ea typeface="+mj-ea"/>
                <a:cs typeface="Symbol" charset="2"/>
              </a:rPr>
              <a:t>D</a:t>
            </a:r>
            <a:r>
              <a:rPr kumimoji="0" lang="en-US" sz="2400" b="1" i="1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v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=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1,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2,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3,….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9880" y="5309418"/>
            <a:ext cx="201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Fundamental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20" name="Rounded Rectangular Callout 19"/>
          <p:cNvSpPr/>
          <p:nvPr/>
        </p:nvSpPr>
        <p:spPr>
          <a:xfrm flipH="1" flipV="1">
            <a:off x="3834773" y="5915786"/>
            <a:ext cx="2156230" cy="472848"/>
          </a:xfrm>
          <a:prstGeom prst="wedgeRoundRectCallout">
            <a:avLst>
              <a:gd name="adj1" fmla="val -68584"/>
              <a:gd name="adj2" fmla="val 253929"/>
              <a:gd name="adj3" fmla="val 16667"/>
            </a:avLst>
          </a:prstGeom>
          <a:solidFill>
            <a:schemeClr val="bg2">
              <a:lumMod val="5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96917" y="5933875"/>
            <a:ext cx="181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1</a:t>
            </a:r>
            <a:r>
              <a:rPr lang="en-US" sz="2400" baseline="30000" dirty="0" smtClean="0">
                <a:latin typeface="Georgia"/>
                <a:cs typeface="Georgia"/>
              </a:rPr>
              <a:t>st</a:t>
            </a:r>
            <a:r>
              <a:rPr lang="en-US" sz="2400" dirty="0" smtClean="0">
                <a:latin typeface="Georgia"/>
                <a:cs typeface="Georgia"/>
              </a:rPr>
              <a:t> Overtone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22" name="Rounded Rectangular Callout 21"/>
          <p:cNvSpPr/>
          <p:nvPr/>
        </p:nvSpPr>
        <p:spPr>
          <a:xfrm flipH="1" flipV="1">
            <a:off x="6322871" y="5922390"/>
            <a:ext cx="2156230" cy="472848"/>
          </a:xfrm>
          <a:prstGeom prst="wedgeRoundRectCallout">
            <a:avLst>
              <a:gd name="adj1" fmla="val 20398"/>
              <a:gd name="adj2" fmla="val 268215"/>
              <a:gd name="adj3" fmla="val 16667"/>
            </a:avLst>
          </a:prstGeom>
          <a:solidFill>
            <a:schemeClr val="bg2">
              <a:lumMod val="9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85015" y="5940479"/>
            <a:ext cx="192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2</a:t>
            </a:r>
            <a:r>
              <a:rPr lang="en-US" sz="2400" baseline="30000" dirty="0" smtClean="0">
                <a:latin typeface="Georgia"/>
                <a:cs typeface="Georgia"/>
              </a:rPr>
              <a:t>nd</a:t>
            </a:r>
            <a:r>
              <a:rPr lang="en-US" sz="2400" dirty="0" smtClean="0">
                <a:latin typeface="Georgia"/>
                <a:cs typeface="Georgia"/>
              </a:rPr>
              <a:t> Overtone</a:t>
            </a:r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1181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>
          <a:xfrm flipH="1" flipV="1">
            <a:off x="3299880" y="5277819"/>
            <a:ext cx="2156230" cy="472848"/>
          </a:xfrm>
          <a:prstGeom prst="wedgeRoundRectCallout">
            <a:avLst>
              <a:gd name="adj1" fmla="val -69211"/>
              <a:gd name="adj2" fmla="val 142500"/>
              <a:gd name="adj3" fmla="val 16667"/>
            </a:avLst>
          </a:prstGeom>
          <a:solidFill>
            <a:schemeClr val="bg2">
              <a:lumMod val="2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err="1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Anharmonic</a:t>
            </a: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 oscillator: Position of spectral lines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28386" y="3434474"/>
            <a:ext cx="2217274" cy="461665"/>
            <a:chOff x="3628386" y="3434474"/>
            <a:chExt cx="2217274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3628386" y="3434474"/>
              <a:ext cx="2217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00FF"/>
                  </a:solidFill>
                  <a:latin typeface="Symbol" charset="2"/>
                  <a:cs typeface="Symbol" charset="2"/>
                </a:rPr>
                <a:t>e</a:t>
              </a:r>
              <a:r>
                <a:rPr lang="en-US" sz="2400" b="1" i="1" baseline="-25000" dirty="0" err="1" smtClean="0">
                  <a:solidFill>
                    <a:srgbClr val="0000FF"/>
                  </a:solidFill>
                  <a:latin typeface="Georgia"/>
                  <a:cs typeface="Georgia"/>
                </a:rPr>
                <a:t>v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 = (</a:t>
              </a:r>
              <a:r>
                <a:rPr lang="en-US" sz="2400" b="1" i="1" dirty="0" smtClean="0">
                  <a:solidFill>
                    <a:srgbClr val="0000FF"/>
                  </a:solidFill>
                  <a:latin typeface="Georgia"/>
                  <a:cs typeface="Georgia"/>
                </a:rPr>
                <a:t>v 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+ ½)</a:t>
              </a:r>
              <a:r>
                <a:rPr lang="en-US" sz="2400" b="1" i="1" dirty="0" smtClean="0">
                  <a:solidFill>
                    <a:srgbClr val="0000FF"/>
                  </a:solidFill>
                  <a:latin typeface="Symbol" charset="2"/>
                  <a:ea typeface="Lucida Grande"/>
                  <a:cs typeface="Symbol" charset="2"/>
                </a:rPr>
                <a:t>n</a:t>
              </a:r>
              <a:endParaRPr lang="en-US" sz="2400" b="1" dirty="0">
                <a:solidFill>
                  <a:srgbClr val="0000FF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5512748" y="3553123"/>
              <a:ext cx="175651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822859" y="3422126"/>
            <a:ext cx="2287806" cy="461665"/>
            <a:chOff x="3628386" y="3434474"/>
            <a:chExt cx="2287806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628386" y="3434474"/>
              <a:ext cx="2287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Symbol" charset="2"/>
                  <a:cs typeface="Symbol" charset="2"/>
                </a:rPr>
                <a:t>- 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(</a:t>
              </a:r>
              <a:r>
                <a:rPr lang="en-US" sz="2400" b="1" i="1" dirty="0" smtClean="0">
                  <a:solidFill>
                    <a:srgbClr val="0000FF"/>
                  </a:solidFill>
                  <a:latin typeface="Georgia"/>
                  <a:cs typeface="Georgia"/>
                </a:rPr>
                <a:t>v 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+ ½)</a:t>
              </a:r>
              <a:r>
                <a:rPr lang="en-US" sz="2400" b="1" baseline="30000" dirty="0" smtClean="0">
                  <a:solidFill>
                    <a:srgbClr val="0000FF"/>
                  </a:solidFill>
                  <a:latin typeface="Georgia"/>
                  <a:cs typeface="Georgia"/>
                </a:rPr>
                <a:t>2</a:t>
              </a:r>
              <a:r>
                <a:rPr lang="en-US" sz="2400" b="1" i="1" dirty="0" smtClean="0">
                  <a:solidFill>
                    <a:srgbClr val="0000FF"/>
                  </a:solidFill>
                  <a:latin typeface="Georgia"/>
                  <a:cs typeface="Georgia"/>
                </a:rPr>
                <a:t>x</a:t>
              </a:r>
              <a:r>
                <a:rPr lang="en-US" sz="2400" b="1" i="1" baseline="-25000" dirty="0" smtClean="0">
                  <a:solidFill>
                    <a:srgbClr val="0000FF"/>
                  </a:solidFill>
                  <a:latin typeface="Georgia"/>
                  <a:cs typeface="Georgia"/>
                </a:rPr>
                <a:t>e</a:t>
              </a:r>
              <a:r>
                <a:rPr lang="en-US" sz="2400" b="1" i="1" dirty="0" smtClean="0">
                  <a:solidFill>
                    <a:srgbClr val="0000FF"/>
                  </a:solidFill>
                  <a:latin typeface="Symbol" charset="2"/>
                  <a:ea typeface="Lucida Grande"/>
                  <a:cs typeface="Symbol" charset="2"/>
                </a:rPr>
                <a:t>n</a:t>
              </a:r>
              <a:endParaRPr lang="en-US" sz="2400" b="1" dirty="0">
                <a:solidFill>
                  <a:srgbClr val="0000FF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80308" y="3553123"/>
              <a:ext cx="175651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429086" y="4036191"/>
            <a:ext cx="1731673" cy="461665"/>
            <a:chOff x="3628386" y="3434474"/>
            <a:chExt cx="1731673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3628386" y="3434474"/>
              <a:ext cx="1731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x</a:t>
              </a:r>
              <a:r>
                <a:rPr lang="en-US" sz="2400" b="1" i="1" baseline="-25000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e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cs typeface="Georgia"/>
                </a:rPr>
                <a:t> = </a:t>
              </a:r>
              <a:r>
                <a:rPr lang="en-US" sz="2400" b="1" i="1" dirty="0" smtClean="0">
                  <a:solidFill>
                    <a:srgbClr val="000000"/>
                  </a:solidFill>
                  <a:latin typeface="Symbol" charset="2"/>
                  <a:ea typeface="Lucida Grande"/>
                  <a:cs typeface="Symbol" charset="2"/>
                </a:rPr>
                <a:t>n/</a:t>
              </a:r>
              <a:r>
                <a:rPr lang="en-US" sz="2400" b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4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D</a:t>
              </a:r>
              <a:r>
                <a:rPr lang="en-US" sz="2400" b="1" i="1" baseline="-25000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391252" y="3553123"/>
              <a:ext cx="1756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4684399" y="4638273"/>
            <a:ext cx="3198070" cy="382858"/>
          </a:xfrm>
          <a:prstGeom prst="rect">
            <a:avLst/>
          </a:prstGeom>
          <a:solidFill>
            <a:srgbClr val="CCFFCC">
              <a:alpha val="60000"/>
            </a:srgb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ymbol" charset="2"/>
                <a:ea typeface="+mj-ea"/>
                <a:cs typeface="Symbol" charset="2"/>
              </a:rPr>
              <a:t>D</a:t>
            </a:r>
            <a:r>
              <a:rPr kumimoji="0" lang="en-US" sz="2400" b="1" i="1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v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=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1,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2,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3,….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9880" y="5309418"/>
            <a:ext cx="201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Fundamental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20" name="Rounded Rectangular Callout 19"/>
          <p:cNvSpPr/>
          <p:nvPr/>
        </p:nvSpPr>
        <p:spPr>
          <a:xfrm flipH="1" flipV="1">
            <a:off x="3834773" y="5915786"/>
            <a:ext cx="2156230" cy="472848"/>
          </a:xfrm>
          <a:prstGeom prst="wedgeRoundRectCallout">
            <a:avLst>
              <a:gd name="adj1" fmla="val -68584"/>
              <a:gd name="adj2" fmla="val 253929"/>
              <a:gd name="adj3" fmla="val 16667"/>
            </a:avLst>
          </a:prstGeom>
          <a:solidFill>
            <a:schemeClr val="bg2">
              <a:lumMod val="5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96917" y="5933875"/>
            <a:ext cx="181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1</a:t>
            </a:r>
            <a:r>
              <a:rPr lang="en-US" sz="2400" baseline="30000" dirty="0" smtClean="0">
                <a:latin typeface="Georgia"/>
                <a:cs typeface="Georgia"/>
              </a:rPr>
              <a:t>st</a:t>
            </a:r>
            <a:r>
              <a:rPr lang="en-US" sz="2400" dirty="0" smtClean="0">
                <a:latin typeface="Georgia"/>
                <a:cs typeface="Georgia"/>
              </a:rPr>
              <a:t> Overtone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22" name="Rounded Rectangular Callout 21"/>
          <p:cNvSpPr/>
          <p:nvPr/>
        </p:nvSpPr>
        <p:spPr>
          <a:xfrm flipH="1" flipV="1">
            <a:off x="6322871" y="5922390"/>
            <a:ext cx="2156230" cy="472848"/>
          </a:xfrm>
          <a:prstGeom prst="wedgeRoundRectCallout">
            <a:avLst>
              <a:gd name="adj1" fmla="val 20398"/>
              <a:gd name="adj2" fmla="val 268215"/>
              <a:gd name="adj3" fmla="val 16667"/>
            </a:avLst>
          </a:prstGeom>
          <a:solidFill>
            <a:schemeClr val="bg2">
              <a:lumMod val="9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85015" y="5940479"/>
            <a:ext cx="192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2</a:t>
            </a:r>
            <a:r>
              <a:rPr lang="en-US" sz="2400" baseline="30000" dirty="0" smtClean="0">
                <a:latin typeface="Georgia"/>
                <a:cs typeface="Georgia"/>
              </a:rPr>
              <a:t>nd</a:t>
            </a:r>
            <a:r>
              <a:rPr lang="en-US" sz="2400" dirty="0" smtClean="0">
                <a:latin typeface="Georgia"/>
                <a:cs typeface="Georgia"/>
              </a:rPr>
              <a:t> Overtone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199403"/>
              </p:ext>
            </p:extLst>
          </p:nvPr>
        </p:nvGraphicFramePr>
        <p:xfrm>
          <a:off x="256746" y="1011934"/>
          <a:ext cx="2283441" cy="91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5" name="Equation" r:id="rId4" imgW="977900" imgH="393700" progId="Equation.3">
                  <p:embed/>
                </p:oleObj>
              </mc:Choice>
              <mc:Fallback>
                <p:oleObj name="Equation" r:id="rId4" imgW="977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746" y="1011934"/>
                        <a:ext cx="2283441" cy="919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80260"/>
              </p:ext>
            </p:extLst>
          </p:nvPr>
        </p:nvGraphicFramePr>
        <p:xfrm>
          <a:off x="294391" y="1865636"/>
          <a:ext cx="22526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6" name="Equation" r:id="rId6" imgW="965200" imgH="393700" progId="Equation.3">
                  <p:embed/>
                </p:oleObj>
              </mc:Choice>
              <mc:Fallback>
                <p:oleObj name="Equation" r:id="rId6" imgW="965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391" y="1865636"/>
                        <a:ext cx="2252662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499613"/>
              </p:ext>
            </p:extLst>
          </p:nvPr>
        </p:nvGraphicFramePr>
        <p:xfrm>
          <a:off x="283770" y="2880052"/>
          <a:ext cx="24606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7" name="Equation" r:id="rId8" imgW="1054100" imgH="393700" progId="Equation.3">
                  <p:embed/>
                </p:oleObj>
              </mc:Choice>
              <mc:Fallback>
                <p:oleObj name="Equation" r:id="rId8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770" y="2880052"/>
                        <a:ext cx="2460625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301714"/>
              </p:ext>
            </p:extLst>
          </p:nvPr>
        </p:nvGraphicFramePr>
        <p:xfrm>
          <a:off x="269875" y="3784600"/>
          <a:ext cx="24590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8" name="Equation" r:id="rId10" imgW="1054100" imgH="393700" progId="Equation.3">
                  <p:embed/>
                </p:oleObj>
              </mc:Choice>
              <mc:Fallback>
                <p:oleObj name="Equation" r:id="rId10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875" y="3784600"/>
                        <a:ext cx="2459038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80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nip Single Corner Rectangle 26"/>
          <p:cNvSpPr/>
          <p:nvPr/>
        </p:nvSpPr>
        <p:spPr>
          <a:xfrm>
            <a:off x="3380392" y="1008668"/>
            <a:ext cx="4699567" cy="1871384"/>
          </a:xfrm>
          <a:prstGeom prst="snip1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rgbClr val="57C512">
                <a:alpha val="2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ingle Corner Rectangle 7"/>
          <p:cNvSpPr/>
          <p:nvPr/>
        </p:nvSpPr>
        <p:spPr>
          <a:xfrm>
            <a:off x="294391" y="1011934"/>
            <a:ext cx="2610611" cy="3838146"/>
          </a:xfrm>
          <a:prstGeom prst="snip1Rect">
            <a:avLst/>
          </a:prstGeom>
          <a:solidFill>
            <a:srgbClr val="FF6600">
              <a:alpha val="25000"/>
            </a:srgbClr>
          </a:solidFill>
          <a:ln>
            <a:solidFill>
              <a:srgbClr val="57C512">
                <a:alpha val="2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 flipH="1" flipV="1">
            <a:off x="3299880" y="5277819"/>
            <a:ext cx="2156230" cy="472848"/>
          </a:xfrm>
          <a:prstGeom prst="wedgeRoundRectCallout">
            <a:avLst>
              <a:gd name="adj1" fmla="val -69211"/>
              <a:gd name="adj2" fmla="val 142500"/>
              <a:gd name="adj3" fmla="val 16667"/>
            </a:avLst>
          </a:prstGeom>
          <a:solidFill>
            <a:schemeClr val="bg2">
              <a:lumMod val="2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err="1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Anharmonic</a:t>
            </a: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 oscillator: Position of spectral lines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29086" y="4036191"/>
            <a:ext cx="1731673" cy="461665"/>
            <a:chOff x="3628386" y="3434474"/>
            <a:chExt cx="1731673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3628386" y="3434474"/>
              <a:ext cx="1731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x</a:t>
              </a:r>
              <a:r>
                <a:rPr lang="en-US" sz="2400" b="1" i="1" baseline="-25000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e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cs typeface="Georgia"/>
                </a:rPr>
                <a:t> = </a:t>
              </a:r>
              <a:r>
                <a:rPr lang="en-US" sz="2400" b="1" i="1" dirty="0" smtClean="0">
                  <a:solidFill>
                    <a:srgbClr val="000000"/>
                  </a:solidFill>
                  <a:latin typeface="Symbol" charset="2"/>
                  <a:ea typeface="Lucida Grande"/>
                  <a:cs typeface="Symbol" charset="2"/>
                </a:rPr>
                <a:t>n/</a:t>
              </a:r>
              <a:r>
                <a:rPr lang="en-US" sz="2400" b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4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D</a:t>
              </a:r>
              <a:r>
                <a:rPr lang="en-US" sz="2400" b="1" i="1" baseline="-25000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391252" y="3553123"/>
              <a:ext cx="1756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4684399" y="4638273"/>
            <a:ext cx="3198070" cy="382858"/>
          </a:xfrm>
          <a:prstGeom prst="rect">
            <a:avLst/>
          </a:prstGeom>
          <a:solidFill>
            <a:srgbClr val="CCFFCC">
              <a:alpha val="60000"/>
            </a:srgb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ymbol" charset="2"/>
                <a:ea typeface="+mj-ea"/>
                <a:cs typeface="Symbol" charset="2"/>
              </a:rPr>
              <a:t>D</a:t>
            </a:r>
            <a:r>
              <a:rPr kumimoji="0" lang="en-US" sz="2400" b="1" i="1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v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=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1,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2,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3,….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9880" y="5309418"/>
            <a:ext cx="201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Fundamental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20" name="Rounded Rectangular Callout 19"/>
          <p:cNvSpPr/>
          <p:nvPr/>
        </p:nvSpPr>
        <p:spPr>
          <a:xfrm flipH="1" flipV="1">
            <a:off x="3834773" y="5915786"/>
            <a:ext cx="2156230" cy="472848"/>
          </a:xfrm>
          <a:prstGeom prst="wedgeRoundRectCallout">
            <a:avLst>
              <a:gd name="adj1" fmla="val -68584"/>
              <a:gd name="adj2" fmla="val 253929"/>
              <a:gd name="adj3" fmla="val 16667"/>
            </a:avLst>
          </a:prstGeom>
          <a:solidFill>
            <a:schemeClr val="bg2">
              <a:lumMod val="5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96917" y="5933875"/>
            <a:ext cx="181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1</a:t>
            </a:r>
            <a:r>
              <a:rPr lang="en-US" sz="2400" baseline="30000" dirty="0" smtClean="0">
                <a:latin typeface="Georgia"/>
                <a:cs typeface="Georgia"/>
              </a:rPr>
              <a:t>st</a:t>
            </a:r>
            <a:r>
              <a:rPr lang="en-US" sz="2400" dirty="0" smtClean="0">
                <a:latin typeface="Georgia"/>
                <a:cs typeface="Georgia"/>
              </a:rPr>
              <a:t> Overtone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22" name="Rounded Rectangular Callout 21"/>
          <p:cNvSpPr/>
          <p:nvPr/>
        </p:nvSpPr>
        <p:spPr>
          <a:xfrm flipH="1" flipV="1">
            <a:off x="6322871" y="5922390"/>
            <a:ext cx="2156230" cy="472848"/>
          </a:xfrm>
          <a:prstGeom prst="wedgeRoundRectCallout">
            <a:avLst>
              <a:gd name="adj1" fmla="val 20398"/>
              <a:gd name="adj2" fmla="val 268215"/>
              <a:gd name="adj3" fmla="val 16667"/>
            </a:avLst>
          </a:prstGeom>
          <a:solidFill>
            <a:schemeClr val="bg2">
              <a:lumMod val="9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85015" y="5940479"/>
            <a:ext cx="192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2</a:t>
            </a:r>
            <a:r>
              <a:rPr lang="en-US" sz="2400" baseline="30000" dirty="0" smtClean="0">
                <a:latin typeface="Georgia"/>
                <a:cs typeface="Georgia"/>
              </a:rPr>
              <a:t>nd</a:t>
            </a:r>
            <a:r>
              <a:rPr lang="en-US" sz="2400" dirty="0" smtClean="0">
                <a:latin typeface="Georgia"/>
                <a:cs typeface="Georgia"/>
              </a:rPr>
              <a:t> Overtone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99445"/>
              </p:ext>
            </p:extLst>
          </p:nvPr>
        </p:nvGraphicFramePr>
        <p:xfrm>
          <a:off x="256746" y="1011934"/>
          <a:ext cx="2283441" cy="91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5" name="Equation" r:id="rId4" imgW="977900" imgH="393700" progId="Equation.3">
                  <p:embed/>
                </p:oleObj>
              </mc:Choice>
              <mc:Fallback>
                <p:oleObj name="Equation" r:id="rId4" imgW="977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746" y="1011934"/>
                        <a:ext cx="2283441" cy="919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142137"/>
              </p:ext>
            </p:extLst>
          </p:nvPr>
        </p:nvGraphicFramePr>
        <p:xfrm>
          <a:off x="294391" y="1865636"/>
          <a:ext cx="22526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6" name="Equation" r:id="rId6" imgW="965200" imgH="393700" progId="Equation.3">
                  <p:embed/>
                </p:oleObj>
              </mc:Choice>
              <mc:Fallback>
                <p:oleObj name="Equation" r:id="rId6" imgW="965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391" y="1865636"/>
                        <a:ext cx="2252662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08674"/>
              </p:ext>
            </p:extLst>
          </p:nvPr>
        </p:nvGraphicFramePr>
        <p:xfrm>
          <a:off x="283770" y="2880052"/>
          <a:ext cx="24606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7" name="Equation" r:id="rId8" imgW="1054100" imgH="393700" progId="Equation.3">
                  <p:embed/>
                </p:oleObj>
              </mc:Choice>
              <mc:Fallback>
                <p:oleObj name="Equation" r:id="rId8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770" y="2880052"/>
                        <a:ext cx="2460625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63272"/>
              </p:ext>
            </p:extLst>
          </p:nvPr>
        </p:nvGraphicFramePr>
        <p:xfrm>
          <a:off x="269875" y="3784600"/>
          <a:ext cx="24590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8" name="Equation" r:id="rId10" imgW="1054100" imgH="393700" progId="Equation.3">
                  <p:embed/>
                </p:oleObj>
              </mc:Choice>
              <mc:Fallback>
                <p:oleObj name="Equation" r:id="rId10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875" y="3784600"/>
                        <a:ext cx="2459038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77749"/>
              </p:ext>
            </p:extLst>
          </p:nvPr>
        </p:nvGraphicFramePr>
        <p:xfrm>
          <a:off x="3367088" y="1015221"/>
          <a:ext cx="4179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9" name="Equation" r:id="rId12" imgW="1790700" imgH="254000" progId="Equation.3">
                  <p:embed/>
                </p:oleObj>
              </mc:Choice>
              <mc:Fallback>
                <p:oleObj name="Equation" r:id="rId12" imgW="1790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67088" y="1015221"/>
                        <a:ext cx="4179887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72373"/>
              </p:ext>
            </p:extLst>
          </p:nvPr>
        </p:nvGraphicFramePr>
        <p:xfrm>
          <a:off x="3347603" y="1639888"/>
          <a:ext cx="45656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0" name="Equation" r:id="rId14" imgW="1955800" imgH="254000" progId="Equation.3">
                  <p:embed/>
                </p:oleObj>
              </mc:Choice>
              <mc:Fallback>
                <p:oleObj name="Equation" r:id="rId14" imgW="1955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47603" y="1639888"/>
                        <a:ext cx="45656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249798"/>
              </p:ext>
            </p:extLst>
          </p:nvPr>
        </p:nvGraphicFramePr>
        <p:xfrm>
          <a:off x="3357518" y="2227263"/>
          <a:ext cx="4654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1" name="Equation" r:id="rId16" imgW="1993900" imgH="254000" progId="Equation.3">
                  <p:embed/>
                </p:oleObj>
              </mc:Choice>
              <mc:Fallback>
                <p:oleObj name="Equation" r:id="rId16" imgW="1993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57518" y="2227263"/>
                        <a:ext cx="46545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98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/>
        </p:nvSpPr>
        <p:spPr>
          <a:xfrm>
            <a:off x="294391" y="1011934"/>
            <a:ext cx="2610611" cy="3838146"/>
          </a:xfrm>
          <a:prstGeom prst="snip1Rect">
            <a:avLst/>
          </a:prstGeom>
          <a:solidFill>
            <a:srgbClr val="FF6600">
              <a:alpha val="25000"/>
            </a:srgbClr>
          </a:solidFill>
          <a:ln>
            <a:solidFill>
              <a:srgbClr val="57C512">
                <a:alpha val="2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 flipH="1" flipV="1">
            <a:off x="3299880" y="5277819"/>
            <a:ext cx="2156230" cy="472848"/>
          </a:xfrm>
          <a:prstGeom prst="wedgeRoundRectCallout">
            <a:avLst>
              <a:gd name="adj1" fmla="val -34053"/>
              <a:gd name="adj2" fmla="val 290499"/>
              <a:gd name="adj3" fmla="val 16667"/>
            </a:avLst>
          </a:prstGeom>
          <a:solidFill>
            <a:schemeClr val="bg2">
              <a:lumMod val="2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err="1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Anharmonic</a:t>
            </a: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 oscillator: Position of spectral lines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94391" y="5112410"/>
            <a:ext cx="1731673" cy="461665"/>
            <a:chOff x="3628386" y="3434474"/>
            <a:chExt cx="1731673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3628386" y="3434474"/>
              <a:ext cx="1731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x</a:t>
              </a:r>
              <a:r>
                <a:rPr lang="en-US" sz="2400" b="1" i="1" baseline="-25000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e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cs typeface="Georgia"/>
                </a:rPr>
                <a:t> = </a:t>
              </a:r>
              <a:r>
                <a:rPr lang="en-US" sz="2400" b="1" i="1" dirty="0" smtClean="0">
                  <a:solidFill>
                    <a:srgbClr val="000000"/>
                  </a:solidFill>
                  <a:latin typeface="Symbol" charset="2"/>
                  <a:ea typeface="Lucida Grande"/>
                  <a:cs typeface="Symbol" charset="2"/>
                </a:rPr>
                <a:t>n/</a:t>
              </a:r>
              <a:r>
                <a:rPr lang="en-US" sz="2400" b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4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D</a:t>
              </a:r>
              <a:r>
                <a:rPr lang="en-US" sz="2400" b="1" i="1" baseline="-25000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391252" y="3553123"/>
              <a:ext cx="1756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0" y="5724357"/>
            <a:ext cx="3198070" cy="382858"/>
          </a:xfrm>
          <a:prstGeom prst="rect">
            <a:avLst/>
          </a:prstGeom>
          <a:solidFill>
            <a:srgbClr val="CCFFCC">
              <a:alpha val="60000"/>
            </a:srgb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ymbol" charset="2"/>
                <a:ea typeface="+mj-ea"/>
                <a:cs typeface="Symbol" charset="2"/>
              </a:rPr>
              <a:t>D</a:t>
            </a:r>
            <a:r>
              <a:rPr kumimoji="0" lang="en-US" sz="2400" b="1" i="1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v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=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1,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2,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3,….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99880" y="5309418"/>
            <a:ext cx="201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Fundamental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20" name="Rounded Rectangular Callout 19"/>
          <p:cNvSpPr/>
          <p:nvPr/>
        </p:nvSpPr>
        <p:spPr>
          <a:xfrm flipH="1" flipV="1">
            <a:off x="3834773" y="5915786"/>
            <a:ext cx="2156230" cy="472848"/>
          </a:xfrm>
          <a:prstGeom prst="wedgeRoundRectCallout">
            <a:avLst>
              <a:gd name="adj1" fmla="val -57089"/>
              <a:gd name="adj2" fmla="val 485507"/>
              <a:gd name="adj3" fmla="val 16667"/>
            </a:avLst>
          </a:prstGeom>
          <a:solidFill>
            <a:schemeClr val="bg2">
              <a:lumMod val="5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96917" y="5933875"/>
            <a:ext cx="181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1</a:t>
            </a:r>
            <a:r>
              <a:rPr lang="en-US" sz="2400" baseline="30000" dirty="0" smtClean="0">
                <a:latin typeface="Georgia"/>
                <a:cs typeface="Georgia"/>
              </a:rPr>
              <a:t>st</a:t>
            </a:r>
            <a:r>
              <a:rPr lang="en-US" sz="2400" dirty="0" smtClean="0">
                <a:latin typeface="Georgia"/>
                <a:cs typeface="Georgia"/>
              </a:rPr>
              <a:t> Overtone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22" name="Rounded Rectangular Callout 21"/>
          <p:cNvSpPr/>
          <p:nvPr/>
        </p:nvSpPr>
        <p:spPr>
          <a:xfrm flipH="1" flipV="1">
            <a:off x="6322871" y="5922390"/>
            <a:ext cx="2156230" cy="472848"/>
          </a:xfrm>
          <a:prstGeom prst="wedgeRoundRectCallout">
            <a:avLst>
              <a:gd name="adj1" fmla="val 9832"/>
              <a:gd name="adj2" fmla="val 421288"/>
              <a:gd name="adj3" fmla="val 16667"/>
            </a:avLst>
          </a:prstGeom>
          <a:solidFill>
            <a:schemeClr val="bg2">
              <a:lumMod val="9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485015" y="5940479"/>
            <a:ext cx="192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2</a:t>
            </a:r>
            <a:r>
              <a:rPr lang="en-US" sz="2400" baseline="30000" dirty="0" smtClean="0">
                <a:latin typeface="Georgia"/>
                <a:cs typeface="Georgia"/>
              </a:rPr>
              <a:t>nd</a:t>
            </a:r>
            <a:r>
              <a:rPr lang="en-US" sz="2400" dirty="0" smtClean="0">
                <a:latin typeface="Georgia"/>
                <a:cs typeface="Georgia"/>
              </a:rPr>
              <a:t> Overtone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498870"/>
              </p:ext>
            </p:extLst>
          </p:nvPr>
        </p:nvGraphicFramePr>
        <p:xfrm>
          <a:off x="256746" y="1011934"/>
          <a:ext cx="2283441" cy="91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3" name="Equation" r:id="rId4" imgW="977900" imgH="393700" progId="Equation.3">
                  <p:embed/>
                </p:oleObj>
              </mc:Choice>
              <mc:Fallback>
                <p:oleObj name="Equation" r:id="rId4" imgW="977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746" y="1011934"/>
                        <a:ext cx="2283441" cy="919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51510"/>
              </p:ext>
            </p:extLst>
          </p:nvPr>
        </p:nvGraphicFramePr>
        <p:xfrm>
          <a:off x="294391" y="1865636"/>
          <a:ext cx="22526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4" name="Equation" r:id="rId6" imgW="965200" imgH="393700" progId="Equation.3">
                  <p:embed/>
                </p:oleObj>
              </mc:Choice>
              <mc:Fallback>
                <p:oleObj name="Equation" r:id="rId6" imgW="9652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391" y="1865636"/>
                        <a:ext cx="2252662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21471"/>
              </p:ext>
            </p:extLst>
          </p:nvPr>
        </p:nvGraphicFramePr>
        <p:xfrm>
          <a:off x="283770" y="2880052"/>
          <a:ext cx="24606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5" name="Equation" r:id="rId8" imgW="1054100" imgH="393700" progId="Equation.3">
                  <p:embed/>
                </p:oleObj>
              </mc:Choice>
              <mc:Fallback>
                <p:oleObj name="Equation" r:id="rId8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3770" y="2880052"/>
                        <a:ext cx="2460625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988750"/>
              </p:ext>
            </p:extLst>
          </p:nvPr>
        </p:nvGraphicFramePr>
        <p:xfrm>
          <a:off x="269875" y="3784600"/>
          <a:ext cx="24590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6" name="Equation" r:id="rId10" imgW="1054100" imgH="393700" progId="Equation.3">
                  <p:embed/>
                </p:oleObj>
              </mc:Choice>
              <mc:Fallback>
                <p:oleObj name="Equation" r:id="rId10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875" y="3784600"/>
                        <a:ext cx="2459038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Minus 8"/>
          <p:cNvSpPr/>
          <p:nvPr/>
        </p:nvSpPr>
        <p:spPr>
          <a:xfrm>
            <a:off x="3712775" y="4297671"/>
            <a:ext cx="935229" cy="256689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5105762" y="4297671"/>
            <a:ext cx="935229" cy="256689"/>
          </a:xfrm>
          <a:prstGeom prst="mathMinus">
            <a:avLst/>
          </a:prstGeom>
          <a:solidFill>
            <a:srgbClr val="FF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4407933" y="4297671"/>
            <a:ext cx="935229" cy="256689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>
            <a:off x="5807078" y="4297671"/>
            <a:ext cx="935229" cy="256689"/>
          </a:xfrm>
          <a:prstGeom prst="mathMinus">
            <a:avLst/>
          </a:prstGeom>
          <a:solidFill>
            <a:srgbClr val="FF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6506754" y="4296172"/>
            <a:ext cx="935229" cy="256689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201912" y="4296172"/>
            <a:ext cx="935229" cy="256689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inus 48"/>
          <p:cNvSpPr/>
          <p:nvPr/>
        </p:nvSpPr>
        <p:spPr>
          <a:xfrm>
            <a:off x="5161495" y="4234126"/>
            <a:ext cx="78579" cy="256689"/>
          </a:xfrm>
          <a:prstGeom prst="mathMinus">
            <a:avLst/>
          </a:prstGeom>
          <a:solidFill>
            <a:schemeClr val="tx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inus 49"/>
          <p:cNvSpPr/>
          <p:nvPr/>
        </p:nvSpPr>
        <p:spPr>
          <a:xfrm>
            <a:off x="5095874" y="4234126"/>
            <a:ext cx="78579" cy="256689"/>
          </a:xfrm>
          <a:prstGeom prst="mathMinus">
            <a:avLst/>
          </a:prstGeom>
          <a:solidFill>
            <a:schemeClr val="tx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82916" y="3183804"/>
            <a:ext cx="12958" cy="13842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76627" y="3740285"/>
            <a:ext cx="12958" cy="80237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214998" y="4076670"/>
            <a:ext cx="0" cy="485081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299880" y="3026234"/>
            <a:ext cx="4922431" cy="2074689"/>
            <a:chOff x="3299880" y="3026234"/>
            <a:chExt cx="4922431" cy="2074689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834773" y="3026234"/>
              <a:ext cx="0" cy="15266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825248" y="4552861"/>
              <a:ext cx="4397063" cy="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 rot="16200000">
              <a:off x="2828612" y="3635137"/>
              <a:ext cx="14042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eorgia"/>
                  <a:cs typeface="Georgia"/>
                </a:rPr>
                <a:t>Intensity</a:t>
              </a:r>
              <a:endParaRPr lang="en-US" sz="2400" dirty="0">
                <a:latin typeface="Georgia"/>
                <a:cs typeface="Georgi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20558" y="4639258"/>
              <a:ext cx="2018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eorgia"/>
                  <a:cs typeface="Georgia"/>
                </a:rPr>
                <a:t>Wavenumber</a:t>
              </a:r>
              <a:endParaRPr lang="en-US" sz="2400" dirty="0">
                <a:latin typeface="Georgia"/>
                <a:cs typeface="Georgia"/>
              </a:endParaRPr>
            </a:p>
          </p:txBody>
        </p:sp>
      </p:grpSp>
      <p:sp>
        <p:nvSpPr>
          <p:cNvPr id="63" name="Snip Single Corner Rectangle 62"/>
          <p:cNvSpPr/>
          <p:nvPr/>
        </p:nvSpPr>
        <p:spPr>
          <a:xfrm>
            <a:off x="3380392" y="1008668"/>
            <a:ext cx="4699567" cy="1871384"/>
          </a:xfrm>
          <a:prstGeom prst="snip1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rgbClr val="57C512">
                <a:alpha val="25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75003"/>
              </p:ext>
            </p:extLst>
          </p:nvPr>
        </p:nvGraphicFramePr>
        <p:xfrm>
          <a:off x="3367088" y="1015221"/>
          <a:ext cx="4179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7" name="Equation" r:id="rId12" imgW="1790700" imgH="254000" progId="Equation.3">
                  <p:embed/>
                </p:oleObj>
              </mc:Choice>
              <mc:Fallback>
                <p:oleObj name="Equation" r:id="rId12" imgW="1790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67088" y="1015221"/>
                        <a:ext cx="4179887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38251"/>
              </p:ext>
            </p:extLst>
          </p:nvPr>
        </p:nvGraphicFramePr>
        <p:xfrm>
          <a:off x="3347603" y="1639888"/>
          <a:ext cx="45656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8" name="Equation" r:id="rId14" imgW="1955800" imgH="254000" progId="Equation.3">
                  <p:embed/>
                </p:oleObj>
              </mc:Choice>
              <mc:Fallback>
                <p:oleObj name="Equation" r:id="rId14" imgW="1955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47603" y="1639888"/>
                        <a:ext cx="45656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97815"/>
              </p:ext>
            </p:extLst>
          </p:nvPr>
        </p:nvGraphicFramePr>
        <p:xfrm>
          <a:off x="3357518" y="2227263"/>
          <a:ext cx="4654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9" name="Equation" r:id="rId16" imgW="1993900" imgH="254000" progId="Equation.3">
                  <p:embed/>
                </p:oleObj>
              </mc:Choice>
              <mc:Fallback>
                <p:oleObj name="Equation" r:id="rId16" imgW="1993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57518" y="2227263"/>
                        <a:ext cx="46545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200832" y="4225270"/>
            <a:ext cx="426074" cy="259065"/>
            <a:chOff x="6200832" y="4225270"/>
            <a:chExt cx="426074" cy="259065"/>
          </a:xfrm>
        </p:grpSpPr>
        <p:sp>
          <p:nvSpPr>
            <p:cNvPr id="47" name="Minus 46"/>
            <p:cNvSpPr/>
            <p:nvPr/>
          </p:nvSpPr>
          <p:spPr>
            <a:xfrm>
              <a:off x="6410606" y="4225270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inus 54"/>
            <p:cNvSpPr/>
            <p:nvPr/>
          </p:nvSpPr>
          <p:spPr>
            <a:xfrm>
              <a:off x="6548327" y="4227646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inus 55"/>
            <p:cNvSpPr/>
            <p:nvPr/>
          </p:nvSpPr>
          <p:spPr>
            <a:xfrm>
              <a:off x="6482706" y="4227646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Minus 58"/>
            <p:cNvSpPr/>
            <p:nvPr/>
          </p:nvSpPr>
          <p:spPr>
            <a:xfrm>
              <a:off x="6200832" y="4225270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Minus 66"/>
            <p:cNvSpPr/>
            <p:nvPr/>
          </p:nvSpPr>
          <p:spPr>
            <a:xfrm>
              <a:off x="6338553" y="4227646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inus 67"/>
            <p:cNvSpPr/>
            <p:nvPr/>
          </p:nvSpPr>
          <p:spPr>
            <a:xfrm>
              <a:off x="6272932" y="4227646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16552" y="4221166"/>
            <a:ext cx="800612" cy="258177"/>
            <a:chOff x="7216552" y="4221166"/>
            <a:chExt cx="800612" cy="258177"/>
          </a:xfrm>
        </p:grpSpPr>
        <p:sp>
          <p:nvSpPr>
            <p:cNvPr id="51" name="Minus 50"/>
            <p:cNvSpPr/>
            <p:nvPr/>
          </p:nvSpPr>
          <p:spPr>
            <a:xfrm>
              <a:off x="7938585" y="4221166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inus 51"/>
            <p:cNvSpPr/>
            <p:nvPr/>
          </p:nvSpPr>
          <p:spPr>
            <a:xfrm>
              <a:off x="7872964" y="4221166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inus 52"/>
            <p:cNvSpPr/>
            <p:nvPr/>
          </p:nvSpPr>
          <p:spPr>
            <a:xfrm>
              <a:off x="7805031" y="4221166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inus 53"/>
            <p:cNvSpPr/>
            <p:nvPr/>
          </p:nvSpPr>
          <p:spPr>
            <a:xfrm>
              <a:off x="7739410" y="4221166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inus 68"/>
            <p:cNvSpPr/>
            <p:nvPr/>
          </p:nvSpPr>
          <p:spPr>
            <a:xfrm>
              <a:off x="7667679" y="4221910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inus 69"/>
            <p:cNvSpPr/>
            <p:nvPr/>
          </p:nvSpPr>
          <p:spPr>
            <a:xfrm>
              <a:off x="7602058" y="4221910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inus 70"/>
            <p:cNvSpPr/>
            <p:nvPr/>
          </p:nvSpPr>
          <p:spPr>
            <a:xfrm>
              <a:off x="7534125" y="4221910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Minus 71"/>
            <p:cNvSpPr/>
            <p:nvPr/>
          </p:nvSpPr>
          <p:spPr>
            <a:xfrm>
              <a:off x="7481140" y="4221910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inus 72"/>
            <p:cNvSpPr/>
            <p:nvPr/>
          </p:nvSpPr>
          <p:spPr>
            <a:xfrm>
              <a:off x="7415727" y="4222654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Minus 73"/>
            <p:cNvSpPr/>
            <p:nvPr/>
          </p:nvSpPr>
          <p:spPr>
            <a:xfrm>
              <a:off x="7350106" y="4222654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Minus 74"/>
            <p:cNvSpPr/>
            <p:nvPr/>
          </p:nvSpPr>
          <p:spPr>
            <a:xfrm>
              <a:off x="7282173" y="4222654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inus 75"/>
            <p:cNvSpPr/>
            <p:nvPr/>
          </p:nvSpPr>
          <p:spPr>
            <a:xfrm>
              <a:off x="7216552" y="4222654"/>
              <a:ext cx="78579" cy="256689"/>
            </a:xfrm>
            <a:prstGeom prst="mathMinus">
              <a:avLst/>
            </a:prstGeom>
            <a:solidFill>
              <a:schemeClr val="tx1">
                <a:alpha val="46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1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20" grpId="0" animBg="1"/>
      <p:bldP spid="21" grpId="0"/>
      <p:bldP spid="22" grpId="0" animBg="1"/>
      <p:bldP spid="23" grpId="0"/>
      <p:bldP spid="9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ig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40" t="2125" r="11403" b="22689"/>
          <a:stretch/>
        </p:blipFill>
        <p:spPr bwMode="auto">
          <a:xfrm>
            <a:off x="0" y="1144565"/>
            <a:ext cx="9144000" cy="505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6801" y="204788"/>
            <a:ext cx="56376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u="sng" dirty="0">
                <a:solidFill>
                  <a:srgbClr val="0000FF"/>
                </a:solidFill>
                <a:latin typeface="Georgia"/>
                <a:cs typeface="Georgia"/>
              </a:rPr>
              <a:t>IR Spectrum of Carbon </a:t>
            </a:r>
            <a:r>
              <a:rPr lang="en-AU" b="1" u="sng" dirty="0" smtClean="0">
                <a:solidFill>
                  <a:srgbClr val="0000FF"/>
                </a:solidFill>
                <a:latin typeface="Georgia"/>
                <a:cs typeface="Georgia"/>
              </a:rPr>
              <a:t>Monoxide</a:t>
            </a:r>
            <a:endParaRPr lang="en-AU" b="1" u="sng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38146" y="1619355"/>
            <a:ext cx="2682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dirty="0">
                <a:solidFill>
                  <a:srgbClr val="0000FF"/>
                </a:solidFill>
                <a:latin typeface="Georgia"/>
                <a:cs typeface="Georgia"/>
              </a:rPr>
              <a:t>Fundamental Peak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311665" y="3776041"/>
            <a:ext cx="1692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dirty="0">
                <a:solidFill>
                  <a:srgbClr val="0000FF"/>
                </a:solidFill>
                <a:latin typeface="Georgia"/>
                <a:cs typeface="Georgia"/>
              </a:rPr>
              <a:t>First Overtone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8146" y="2461919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2143  cm</a:t>
            </a:r>
            <a:r>
              <a:rPr lang="en-US" sz="2400" baseline="30000" dirty="0" smtClean="0">
                <a:latin typeface="Georgia"/>
                <a:cs typeface="Georgia"/>
              </a:rPr>
              <a:t>-1</a:t>
            </a:r>
            <a:endParaRPr lang="en-US" sz="2400" baseline="30000" dirty="0">
              <a:latin typeface="Georgia"/>
              <a:cs typeface="Georg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0859" y="457983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4260  cm</a:t>
            </a:r>
            <a:r>
              <a:rPr lang="en-US" sz="2400" baseline="30000" dirty="0" smtClean="0">
                <a:latin typeface="Georgia"/>
                <a:cs typeface="Georgia"/>
              </a:rPr>
              <a:t>-1</a:t>
            </a:r>
            <a:endParaRPr lang="en-US" sz="2400" baseline="30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6206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w Doc 14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2" t="1700" r="10021" b="48845"/>
          <a:stretch/>
        </p:blipFill>
        <p:spPr>
          <a:xfrm>
            <a:off x="6886385" y="409390"/>
            <a:ext cx="2065431" cy="3391647"/>
          </a:xfrm>
          <a:prstGeom prst="rect">
            <a:avLst/>
          </a:prstGeom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6801" y="204788"/>
            <a:ext cx="8188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u="sng" dirty="0">
                <a:solidFill>
                  <a:srgbClr val="0000FF"/>
                </a:solidFill>
                <a:latin typeface="Georgia"/>
                <a:cs typeface="Georgia"/>
              </a:rPr>
              <a:t>IR Spectrum of Carbon </a:t>
            </a:r>
            <a:r>
              <a:rPr lang="en-AU" b="1" u="sng" dirty="0" smtClean="0">
                <a:solidFill>
                  <a:srgbClr val="0000FF"/>
                </a:solidFill>
                <a:latin typeface="Georgia"/>
                <a:cs typeface="Georgia"/>
              </a:rPr>
              <a:t>Monoxide: High resolution</a:t>
            </a:r>
            <a:endParaRPr lang="en-AU" b="1" u="sng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38146" y="1619355"/>
            <a:ext cx="2682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dirty="0">
                <a:solidFill>
                  <a:srgbClr val="0000FF"/>
                </a:solidFill>
                <a:latin typeface="Georgia"/>
                <a:cs typeface="Georgia"/>
              </a:rPr>
              <a:t>Fundamental Peak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311665" y="3776041"/>
            <a:ext cx="1692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dirty="0">
                <a:solidFill>
                  <a:srgbClr val="0000FF"/>
                </a:solidFill>
                <a:latin typeface="Georgia"/>
                <a:cs typeface="Georgia"/>
              </a:rPr>
              <a:t>First Overtone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8146" y="2461919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2143  cm</a:t>
            </a:r>
            <a:r>
              <a:rPr lang="en-US" sz="2400" baseline="30000" dirty="0" smtClean="0">
                <a:latin typeface="Georgia"/>
                <a:cs typeface="Georgia"/>
              </a:rPr>
              <a:t>-1</a:t>
            </a:r>
            <a:endParaRPr lang="en-US" sz="2400" baseline="30000" dirty="0">
              <a:latin typeface="Georgia"/>
              <a:cs typeface="Georg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0859" y="4579833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4260  cm</a:t>
            </a:r>
            <a:r>
              <a:rPr lang="en-US" sz="2400" baseline="30000" dirty="0" smtClean="0">
                <a:latin typeface="Georgia"/>
                <a:cs typeface="Georgia"/>
              </a:rPr>
              <a:t>-1</a:t>
            </a:r>
            <a:endParaRPr lang="en-US" sz="2400" baseline="30000" dirty="0">
              <a:latin typeface="Georgia"/>
              <a:cs typeface="Georgia"/>
            </a:endParaRPr>
          </a:p>
        </p:txBody>
      </p:sp>
      <p:pic>
        <p:nvPicPr>
          <p:cNvPr id="3" name="Picture 2" descr="New Doc 14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37" r="18474"/>
          <a:stretch/>
        </p:blipFill>
        <p:spPr>
          <a:xfrm>
            <a:off x="298820" y="3052751"/>
            <a:ext cx="4472841" cy="35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6801" y="204788"/>
            <a:ext cx="5487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b="1" u="sng" dirty="0" smtClean="0">
                <a:solidFill>
                  <a:srgbClr val="0000FF"/>
                </a:solidFill>
                <a:latin typeface="Georgia"/>
                <a:cs typeface="Georgia"/>
              </a:rPr>
              <a:t>Population of states and hot band</a:t>
            </a:r>
            <a:endParaRPr lang="en-AU" b="1" u="sng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/>
          <a:srcRect l="2930" t="16037" r="62430" b="23794"/>
          <a:stretch/>
        </p:blipFill>
        <p:spPr bwMode="auto">
          <a:xfrm>
            <a:off x="84553" y="1239293"/>
            <a:ext cx="3243159" cy="4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03409" y="1066499"/>
            <a:ext cx="269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Morse potential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64234" y="2549839"/>
            <a:ext cx="5440708" cy="83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100000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Typical energy gap: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 </a:t>
            </a:r>
          </a:p>
          <a:p>
            <a:pPr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100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                      100s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 and 1000s of cm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-1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ＭＳ Ｐゴシック" pitchFamily="12" charset="-128"/>
              <a:cs typeface="Georgia"/>
            </a:endParaRPr>
          </a:p>
        </p:txBody>
      </p:sp>
      <p:graphicFrame>
        <p:nvGraphicFramePr>
          <p:cNvPr id="1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6108029"/>
              </p:ext>
            </p:extLst>
          </p:nvPr>
        </p:nvGraphicFramePr>
        <p:xfrm>
          <a:off x="5267242" y="1803899"/>
          <a:ext cx="30400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3" name="Equation" r:id="rId4" imgW="1231900" imgH="241300" progId="Equation.3">
                  <p:embed/>
                </p:oleObj>
              </mc:Choice>
              <mc:Fallback>
                <p:oleObj name="Equation" r:id="rId4" imgW="12319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242" y="1803899"/>
                        <a:ext cx="304006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464234" y="1505079"/>
            <a:ext cx="37154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>
                <a:latin typeface="Georgia"/>
              </a:rPr>
              <a:t>Boltzmann distribution</a:t>
            </a:r>
            <a:r>
              <a:rPr lang="en-AU" sz="2400" dirty="0">
                <a:latin typeface="Georgia"/>
              </a:rPr>
              <a:t>:</a:t>
            </a:r>
            <a:endParaRPr lang="en-US" sz="2400" dirty="0">
              <a:latin typeface="Georgia"/>
            </a:endParaRPr>
          </a:p>
        </p:txBody>
      </p:sp>
      <p:graphicFrame>
        <p:nvGraphicFramePr>
          <p:cNvPr id="1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586965"/>
              </p:ext>
            </p:extLst>
          </p:nvPr>
        </p:nvGraphicFramePr>
        <p:xfrm>
          <a:off x="4051300" y="3590925"/>
          <a:ext cx="21304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4" name="Equation" r:id="rId6" imgW="863600" imgH="469900" progId="Equation.3">
                  <p:embed/>
                </p:oleObj>
              </mc:Choice>
              <mc:Fallback>
                <p:oleObj name="Equation" r:id="rId6" imgW="863600" imgH="469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590925"/>
                        <a:ext cx="2130425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051300" y="4977242"/>
            <a:ext cx="4836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>
                <a:latin typeface="Georgia"/>
              </a:rPr>
              <a:t>for energy gap of 1000 cm</a:t>
            </a:r>
            <a:r>
              <a:rPr lang="en-AU" sz="2400" baseline="30000" dirty="0" smtClean="0">
                <a:latin typeface="Georgia"/>
              </a:rPr>
              <a:t>-1</a:t>
            </a:r>
            <a:endParaRPr lang="en-US" sz="2400" baseline="30000" dirty="0">
              <a:latin typeface="Georgia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4670" y="5541064"/>
            <a:ext cx="8372153" cy="83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100000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High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 temperature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 </a:t>
            </a:r>
            <a:r>
              <a:rPr lang="en-US" sz="2400" i="1" kern="0" dirty="0" smtClean="0">
                <a:solidFill>
                  <a:srgbClr val="000000"/>
                </a:solidFill>
                <a:latin typeface="Georgia"/>
                <a:ea typeface="ＭＳ Ｐゴシック" pitchFamily="12" charset="-128"/>
                <a:cs typeface="Georgia"/>
              </a:rPr>
              <a:t>v</a:t>
            </a:r>
            <a:r>
              <a:rPr lang="en-US" sz="2400" kern="0" dirty="0" smtClean="0">
                <a:solidFill>
                  <a:srgbClr val="000000"/>
                </a:solidFill>
                <a:latin typeface="Georgia"/>
                <a:ea typeface="ＭＳ Ｐゴシック" pitchFamily="12" charset="-128"/>
                <a:cs typeface="Georgia"/>
              </a:rPr>
              <a:t> =1 to </a:t>
            </a:r>
            <a:r>
              <a:rPr lang="en-US" sz="2400" i="1" kern="0" dirty="0" smtClean="0">
                <a:solidFill>
                  <a:srgbClr val="000000"/>
                </a:solidFill>
                <a:latin typeface="Georgia"/>
                <a:ea typeface="ＭＳ Ｐゴシック" pitchFamily="12" charset="-128"/>
                <a:cs typeface="Georgia"/>
              </a:rPr>
              <a:t>v</a:t>
            </a:r>
            <a:r>
              <a:rPr lang="en-US" sz="2400" kern="0" dirty="0" smtClean="0">
                <a:solidFill>
                  <a:srgbClr val="000000"/>
                </a:solidFill>
                <a:latin typeface="Georgia"/>
                <a:ea typeface="ＭＳ Ｐゴシック" pitchFamily="12" charset="-128"/>
                <a:cs typeface="Georgia"/>
              </a:rPr>
              <a:t> = 2 ….. are possible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ＭＳ Ｐゴシック" pitchFamily="12" charset="-128"/>
              <a:cs typeface="Georgia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45882" y="3257176"/>
            <a:ext cx="14942" cy="478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>
          <a:xfrm>
            <a:off x="1718235" y="4858560"/>
            <a:ext cx="2209468" cy="502957"/>
          </a:xfrm>
          <a:prstGeom prst="wedgeRoundRectCallout">
            <a:avLst>
              <a:gd name="adj1" fmla="val -78989"/>
              <a:gd name="adj2" fmla="val -308833"/>
              <a:gd name="adj3" fmla="val 16667"/>
            </a:avLst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70114" y="4917478"/>
            <a:ext cx="2131702" cy="26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100000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Hot band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ＭＳ Ｐゴシック" pitchFamily="12" charset="-128"/>
              <a:cs typeface="Georgia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4553" y="6276167"/>
            <a:ext cx="9059447" cy="83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100000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Intensity of hot band: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 Population of </a:t>
            </a:r>
            <a:r>
              <a:rPr lang="en-US" sz="2400" i="1" kern="0" dirty="0" smtClean="0">
                <a:solidFill>
                  <a:srgbClr val="000000"/>
                </a:solidFill>
                <a:latin typeface="Georgia"/>
                <a:ea typeface="ＭＳ Ｐゴシック" pitchFamily="12" charset="-128"/>
                <a:cs typeface="Georgia"/>
              </a:rPr>
              <a:t>v</a:t>
            </a:r>
            <a:r>
              <a:rPr lang="en-US" sz="2400" kern="0" dirty="0" smtClean="0">
                <a:solidFill>
                  <a:srgbClr val="000000"/>
                </a:solidFill>
                <a:latin typeface="Georgia"/>
                <a:ea typeface="ＭＳ Ｐゴシック" pitchFamily="12" charset="-128"/>
                <a:cs typeface="Georgia"/>
              </a:rPr>
              <a:t> =1 at that temperature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ＭＳ Ｐゴシック" pitchFamily="12" charset="-128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5242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  <p:bldP spid="15" grpId="0"/>
      <p:bldP spid="16" grpId="0" build="p"/>
      <p:bldP spid="6" grpId="0" animBg="1"/>
      <p:bldP spid="19" grpId="0" build="p"/>
      <p:bldP spid="2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49835" y="111390"/>
            <a:ext cx="582989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0" eaLnBrk="1" hangingPunct="1">
              <a:spcBef>
                <a:spcPct val="0"/>
              </a:spcBef>
              <a:defRPr/>
            </a:pPr>
            <a:r>
              <a:rPr lang="en-AU" b="1" u="sng" dirty="0" smtClean="0">
                <a:solidFill>
                  <a:srgbClr val="0000FF"/>
                </a:solidFill>
                <a:latin typeface="Georgia"/>
              </a:rPr>
              <a:t> </a:t>
            </a:r>
            <a:r>
              <a:rPr lang="en-US" b="1" u="sng" dirty="0" smtClean="0">
                <a:solidFill>
                  <a:srgbClr val="0000FF"/>
                </a:solidFill>
                <a:latin typeface="Georgia"/>
              </a:rPr>
              <a:t>How to find out bond length of H</a:t>
            </a:r>
            <a:r>
              <a:rPr lang="en-US" b="1" u="sng" baseline="-25000" dirty="0" smtClean="0">
                <a:solidFill>
                  <a:srgbClr val="0000FF"/>
                </a:solidFill>
                <a:latin typeface="Georgia"/>
              </a:rPr>
              <a:t>2</a:t>
            </a:r>
            <a:r>
              <a:rPr lang="en-US" b="1" u="sng" dirty="0" smtClean="0">
                <a:solidFill>
                  <a:srgbClr val="0000FF"/>
                </a:solidFill>
                <a:latin typeface="Georgia"/>
              </a:rPr>
              <a:t> </a:t>
            </a:r>
            <a:r>
              <a:rPr lang="en-AU" b="1" u="sng" dirty="0" smtClean="0">
                <a:solidFill>
                  <a:srgbClr val="0000FF"/>
                </a:solidFill>
                <a:latin typeface="Georgia"/>
              </a:rPr>
              <a:t>? </a:t>
            </a:r>
          </a:p>
          <a:p>
            <a:pPr eaLnBrk="1" hangingPunct="1"/>
            <a:endParaRPr lang="en-AU" sz="2000" b="1" u="sng" dirty="0">
              <a:solidFill>
                <a:srgbClr val="0000FF"/>
              </a:solidFill>
              <a:latin typeface="Georgi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06" y="1482339"/>
            <a:ext cx="8920003" cy="1200328"/>
          </a:xfrm>
          <a:prstGeom prst="rect">
            <a:avLst/>
          </a:prstGeom>
          <a:solidFill>
            <a:srgbClr val="FFDB0A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AU" sz="2400" dirty="0" err="1" smtClean="0">
                <a:solidFill>
                  <a:srgbClr val="000000"/>
                </a:solidFill>
                <a:latin typeface="Georgia"/>
              </a:rPr>
              <a:t>Polarizability</a:t>
            </a:r>
            <a:r>
              <a:rPr lang="en-AU" sz="2400" dirty="0" smtClean="0">
                <a:solidFill>
                  <a:srgbClr val="000000"/>
                </a:solidFill>
                <a:latin typeface="Georgia"/>
              </a:rPr>
              <a:t>: Induced dipole moment.</a:t>
            </a:r>
          </a:p>
          <a:p>
            <a:pPr marL="342900" indent="-342900">
              <a:buFont typeface="Arial"/>
              <a:buChar char="•"/>
            </a:pPr>
            <a:endParaRPr lang="en-AU" sz="2400" dirty="0" smtClean="0">
              <a:solidFill>
                <a:srgbClr val="000000"/>
              </a:solidFill>
              <a:latin typeface="Georgia"/>
            </a:endParaRPr>
          </a:p>
          <a:p>
            <a:pPr marL="342900" indent="-342900">
              <a:buFont typeface="Arial"/>
              <a:buChar char="•"/>
            </a:pPr>
            <a:r>
              <a:rPr lang="en-AU" sz="2400" dirty="0" smtClean="0">
                <a:solidFill>
                  <a:srgbClr val="000000"/>
                </a:solidFill>
                <a:latin typeface="Georgia"/>
              </a:rPr>
              <a:t>Molecular rotation or vibration: Oscillating induced dipole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3565983"/>
            <a:ext cx="914399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cs typeface="Georgia"/>
              </a:rPr>
              <a:t>Scattering of (usually) visible monochromatic light by molecules of a gas, liquid or solid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cs typeface="Georgia"/>
              </a:rPr>
              <a:t>Two kinds of scattering 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100000"/>
              <a:buFontTx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Rayleigh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 (1 in every 10,000)	: No change in frequency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100000"/>
              <a:buFontTx/>
              <a:buChar char="–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Raman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ＭＳ Ｐゴシック" pitchFamily="12" charset="-128"/>
                <a:cs typeface="Georgia"/>
              </a:rPr>
              <a:t> 	(1 in every 10,000,000): Change in frequency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ＭＳ Ｐゴシック" pitchFamily="12" charset="-128"/>
              <a:cs typeface="Georg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7966" y="2939634"/>
            <a:ext cx="351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 smtClean="0">
                <a:latin typeface="Georgia"/>
              </a:rPr>
              <a:t>Raman Spectroscopy</a:t>
            </a:r>
          </a:p>
          <a:p>
            <a:endParaRPr lang="en-US" sz="1600" b="1" dirty="0">
              <a:latin typeface="Georgi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7294" y="649998"/>
            <a:ext cx="8130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>
                <a:latin typeface="Georgia"/>
              </a:rPr>
              <a:t>Diatomic molecule, NO permanent </a:t>
            </a:r>
            <a:r>
              <a:rPr lang="en-AU" sz="2400" dirty="0">
                <a:latin typeface="Georgia"/>
              </a:rPr>
              <a:t>dipole moment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66663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4568948" y="4181750"/>
            <a:ext cx="4572000" cy="2232158"/>
          </a:xfrm>
          <a:prstGeom prst="roundRect">
            <a:avLst/>
          </a:prstGeom>
          <a:solidFill>
            <a:srgbClr val="008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-5988" y="4148878"/>
            <a:ext cx="4572000" cy="2232158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-5988" y="5266173"/>
            <a:ext cx="3926605" cy="111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cs typeface="Georgia"/>
              </a:rPr>
              <a:t>Raman scattering: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cs typeface="Georgia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Georgia"/>
                <a:cs typeface="Georgia"/>
              </a:rPr>
              <a:t> 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cs typeface="Georgia"/>
              </a:rPr>
              <a:t>different from original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1401" y="0"/>
            <a:ext cx="3795059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Raman Spectroscopy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99867" y="2913529"/>
            <a:ext cx="2659540" cy="149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02857" y="3170516"/>
            <a:ext cx="2659540" cy="149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05847" y="3427503"/>
            <a:ext cx="2659540" cy="149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302857" y="1317812"/>
            <a:ext cx="2659540" cy="149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35400" y="1332754"/>
            <a:ext cx="0" cy="1852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67094" y="1413434"/>
            <a:ext cx="0" cy="1772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-5988" y="4245989"/>
            <a:ext cx="45720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defRPr/>
            </a:pPr>
            <a:r>
              <a:rPr lang="en-US" sz="2400" b="1" i="1" kern="0" dirty="0">
                <a:solidFill>
                  <a:prstClr val="black"/>
                </a:solidFill>
                <a:latin typeface="Georgia"/>
                <a:cs typeface="Georgia"/>
              </a:rPr>
              <a:t>Rayleigh</a:t>
            </a:r>
            <a:r>
              <a:rPr lang="en-US" sz="2400" b="1" i="1" kern="0" dirty="0">
                <a:solidFill>
                  <a:srgbClr val="008000"/>
                </a:solidFill>
                <a:latin typeface="Georgia"/>
                <a:cs typeface="Georgia"/>
              </a:rPr>
              <a:t> </a:t>
            </a:r>
            <a:r>
              <a:rPr lang="en-US" sz="2400" b="1" i="1" kern="0" dirty="0">
                <a:solidFill>
                  <a:srgbClr val="000000"/>
                </a:solidFill>
                <a:latin typeface="Georgia"/>
                <a:cs typeface="Georgia"/>
              </a:rPr>
              <a:t>scattering:</a:t>
            </a:r>
            <a:r>
              <a:rPr lang="en-US" sz="2400" kern="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</a:p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defRPr/>
            </a:pPr>
            <a:r>
              <a:rPr lang="en-US" sz="2400" kern="0" dirty="0">
                <a:solidFill>
                  <a:srgbClr val="000000"/>
                </a:solidFill>
                <a:latin typeface="Georgia"/>
                <a:cs typeface="Georgia"/>
              </a:rPr>
              <a:t>    no change in </a:t>
            </a:r>
            <a:r>
              <a:rPr lang="en-US" sz="2400" kern="0" dirty="0" smtClean="0">
                <a:solidFill>
                  <a:srgbClr val="000000"/>
                </a:solidFill>
                <a:latin typeface="Georgia"/>
                <a:cs typeface="Georgia"/>
              </a:rPr>
              <a:t>energy </a:t>
            </a:r>
            <a:r>
              <a:rPr lang="en-US" sz="2400" kern="0" dirty="0">
                <a:solidFill>
                  <a:srgbClr val="000000"/>
                </a:solidFill>
                <a:latin typeface="Georgia"/>
                <a:cs typeface="Georgia"/>
              </a:rPr>
              <a:t>of light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18318" y="1317812"/>
            <a:ext cx="0" cy="212463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7703716" y="1833639"/>
            <a:ext cx="1467180" cy="57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Anti-Stokes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shift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06483" y="1332754"/>
            <a:ext cx="0" cy="1595717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999355" y="2213558"/>
            <a:ext cx="1234153" cy="57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Stokes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shift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2759" y="856144"/>
            <a:ext cx="1888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defRPr/>
            </a:pPr>
            <a:r>
              <a:rPr lang="en-US" sz="2400" kern="0" dirty="0" smtClean="0">
                <a:solidFill>
                  <a:prstClr val="black"/>
                </a:solidFill>
                <a:latin typeface="Georgia"/>
                <a:cs typeface="Georgia"/>
              </a:rPr>
              <a:t>Virtual level</a:t>
            </a:r>
            <a:endParaRPr lang="en-US" sz="2400" kern="0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184588" y="3083861"/>
            <a:ext cx="3445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74815" y="3456563"/>
            <a:ext cx="29105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defRPr/>
            </a:pPr>
            <a:r>
              <a:rPr lang="en-US" sz="2400" i="1" kern="0" dirty="0" err="1" smtClean="0">
                <a:solidFill>
                  <a:prstClr val="black"/>
                </a:solidFill>
                <a:latin typeface="Symbol" charset="2"/>
                <a:cs typeface="Symbol" charset="2"/>
              </a:rPr>
              <a:t>Dn</a:t>
            </a:r>
            <a:r>
              <a:rPr lang="en-US" sz="2400" i="1" kern="0" dirty="0" smtClean="0">
                <a:solidFill>
                  <a:prstClr val="black"/>
                </a:solidFill>
                <a:latin typeface="Symbol" charset="2"/>
                <a:cs typeface="Symbol" charset="2"/>
              </a:rPr>
              <a:t> (</a:t>
            </a:r>
            <a:r>
              <a:rPr lang="en-US" sz="2400" kern="0" dirty="0" smtClean="0">
                <a:solidFill>
                  <a:prstClr val="black"/>
                </a:solidFill>
                <a:latin typeface="Symbol" charset="2"/>
                <a:cs typeface="Symbol" charset="2"/>
              </a:rPr>
              <a:t>= </a:t>
            </a:r>
            <a:r>
              <a:rPr lang="en-US" sz="2400" i="1" kern="0" dirty="0" smtClean="0">
                <a:solidFill>
                  <a:prstClr val="black"/>
                </a:solidFill>
                <a:latin typeface="Symbol" charset="2"/>
                <a:cs typeface="Symbol" charset="2"/>
              </a:rPr>
              <a:t>n </a:t>
            </a:r>
            <a:r>
              <a:rPr lang="en-US" sz="2400" kern="0" dirty="0" smtClean="0">
                <a:solidFill>
                  <a:prstClr val="black"/>
                </a:solidFill>
                <a:latin typeface="Symbol" charset="2"/>
                <a:cs typeface="Symbol" charset="2"/>
              </a:rPr>
              <a:t>–</a:t>
            </a:r>
            <a:r>
              <a:rPr lang="en-US" sz="2400" i="1" kern="0" dirty="0" smtClean="0">
                <a:solidFill>
                  <a:prstClr val="black"/>
                </a:solidFill>
                <a:latin typeface="Symbol" charset="2"/>
                <a:cs typeface="Symbol" charset="2"/>
              </a:rPr>
              <a:t> </a:t>
            </a:r>
            <a:r>
              <a:rPr lang="en-US" sz="2400" i="1" kern="0" dirty="0" err="1" smtClean="0">
                <a:solidFill>
                  <a:prstClr val="black"/>
                </a:solidFill>
                <a:latin typeface="Symbol" charset="2"/>
                <a:cs typeface="Symbol" charset="2"/>
              </a:rPr>
              <a:t>n</a:t>
            </a:r>
            <a:r>
              <a:rPr lang="en-US" sz="2400" i="1" kern="0" baseline="-25000" dirty="0" err="1" smtClean="0">
                <a:solidFill>
                  <a:prstClr val="black"/>
                </a:solidFill>
                <a:latin typeface="+mj-lt"/>
                <a:cs typeface="Garamond"/>
              </a:rPr>
              <a:t>ex</a:t>
            </a:r>
            <a:r>
              <a:rPr lang="en-US" sz="2400" i="1" kern="0" dirty="0" smtClean="0">
                <a:solidFill>
                  <a:prstClr val="black"/>
                </a:solidFill>
                <a:latin typeface="+mj-lt"/>
                <a:cs typeface="Garamond"/>
              </a:rPr>
              <a:t>)</a:t>
            </a:r>
            <a:r>
              <a:rPr lang="en-US" sz="2400" i="1" kern="0" baseline="-25000" dirty="0" smtClean="0">
                <a:solidFill>
                  <a:prstClr val="black"/>
                </a:solidFill>
                <a:latin typeface="+mj-lt"/>
                <a:cs typeface="Garamond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Abadi MT Condensed Light"/>
                <a:ea typeface="Wingdings"/>
                <a:cs typeface="Abadi MT Condensed Light"/>
                <a:sym typeface="Wingdings"/>
              </a:rPr>
              <a:t></a:t>
            </a:r>
            <a:r>
              <a:rPr lang="en-US" sz="2400" i="1" kern="0" dirty="0" smtClean="0">
                <a:solidFill>
                  <a:prstClr val="black"/>
                </a:solidFill>
                <a:latin typeface="Symbol" charset="2"/>
                <a:cs typeface="Symbol" charset="2"/>
              </a:rPr>
              <a:t> </a:t>
            </a:r>
            <a:endParaRPr lang="en-US" sz="2400" i="1" kern="0" dirty="0">
              <a:solidFill>
                <a:srgbClr val="000000"/>
              </a:solidFill>
              <a:latin typeface="Symbol" charset="2"/>
              <a:cs typeface="Symbol" charset="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81188" y="1950579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kern="0" dirty="0" err="1">
                <a:solidFill>
                  <a:prstClr val="black"/>
                </a:solidFill>
                <a:latin typeface="Symbol" charset="2"/>
                <a:cs typeface="Symbol" charset="2"/>
              </a:rPr>
              <a:t>n</a:t>
            </a:r>
            <a:r>
              <a:rPr lang="en-US" sz="2400" i="1" kern="0" baseline="-25000" dirty="0" err="1">
                <a:solidFill>
                  <a:prstClr val="black"/>
                </a:solidFill>
                <a:cs typeface="Garamond"/>
              </a:rPr>
              <a:t>ex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690120" y="1959395"/>
            <a:ext cx="40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kern="0" dirty="0">
                <a:solidFill>
                  <a:prstClr val="black"/>
                </a:solidFill>
                <a:latin typeface="Symbol" charset="2"/>
                <a:cs typeface="Symbol" charset="2"/>
              </a:rPr>
              <a:t>n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846047" y="463176"/>
            <a:ext cx="0" cy="2620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660744" y="3097700"/>
            <a:ext cx="430369" cy="61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cs typeface="Georgia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cs typeface="Georgi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634991" y="1959395"/>
            <a:ext cx="0" cy="11383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33508" y="1778000"/>
            <a:ext cx="0" cy="129092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42285" y="4148878"/>
            <a:ext cx="4371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buFont typeface="Arial"/>
              <a:buChar char="•"/>
              <a:defRPr/>
            </a:pPr>
            <a:r>
              <a:rPr lang="en-US" sz="2400" i="1" kern="0" dirty="0" err="1" smtClean="0">
                <a:solidFill>
                  <a:prstClr val="black"/>
                </a:solidFill>
                <a:latin typeface="Symbol" charset="2"/>
                <a:cs typeface="Symbol" charset="2"/>
              </a:rPr>
              <a:t>Dn</a:t>
            </a:r>
            <a:r>
              <a:rPr lang="en-US" sz="2400" i="1" kern="0" dirty="0" smtClean="0">
                <a:solidFill>
                  <a:prstClr val="black"/>
                </a:solidFill>
                <a:latin typeface="Symbol" charset="2"/>
                <a:cs typeface="Symbol" charset="2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Georgia"/>
                <a:cs typeface="Georgia"/>
              </a:rPr>
              <a:t>: energy gaps in molecule</a:t>
            </a:r>
            <a:endParaRPr lang="en-US" sz="2400" kern="0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54211" y="4764449"/>
            <a:ext cx="3971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buFont typeface="Arial"/>
              <a:buChar char="•"/>
              <a:defRPr/>
            </a:pPr>
            <a:r>
              <a:rPr lang="en-US" sz="2400" i="1" kern="0" dirty="0" err="1" smtClean="0">
                <a:solidFill>
                  <a:prstClr val="black"/>
                </a:solidFill>
                <a:latin typeface="Symbol" charset="2"/>
                <a:cs typeface="Symbol" charset="2"/>
              </a:rPr>
              <a:t>Dn</a:t>
            </a:r>
            <a:r>
              <a:rPr lang="en-US" sz="2400" i="1" kern="0" dirty="0" smtClean="0">
                <a:solidFill>
                  <a:prstClr val="black"/>
                </a:solidFill>
                <a:latin typeface="Symbol" charset="2"/>
                <a:cs typeface="Symbol" charset="2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Georgia"/>
                <a:cs typeface="Georgia"/>
              </a:rPr>
              <a:t>: No </a:t>
            </a:r>
            <a:r>
              <a:rPr lang="en-US" sz="2400" kern="0" dirty="0" err="1" smtClean="0">
                <a:solidFill>
                  <a:prstClr val="black"/>
                </a:solidFill>
                <a:latin typeface="Georgia"/>
                <a:cs typeface="Georgia"/>
              </a:rPr>
              <a:t>dpendence</a:t>
            </a:r>
            <a:r>
              <a:rPr lang="en-US" sz="2400" kern="0" dirty="0" smtClean="0">
                <a:solidFill>
                  <a:prstClr val="black"/>
                </a:solidFill>
                <a:latin typeface="Georgia"/>
                <a:cs typeface="Georgia"/>
              </a:rPr>
              <a:t> on </a:t>
            </a:r>
            <a:r>
              <a:rPr lang="en-US" sz="2400" i="1" kern="0" dirty="0" err="1">
                <a:solidFill>
                  <a:prstClr val="black"/>
                </a:solidFill>
                <a:latin typeface="Symbol" charset="2"/>
                <a:cs typeface="Symbol" charset="2"/>
              </a:rPr>
              <a:t>n</a:t>
            </a:r>
            <a:r>
              <a:rPr lang="en-US" sz="2400" i="1" kern="0" baseline="-25000" dirty="0" err="1">
                <a:solidFill>
                  <a:prstClr val="black"/>
                </a:solidFill>
                <a:cs typeface="Garamond"/>
              </a:rPr>
              <a:t>ex</a:t>
            </a:r>
            <a:r>
              <a:rPr lang="en-US" sz="2400" kern="0" dirty="0" smtClean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endParaRPr lang="en-US" sz="2400" kern="0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57201" y="5365079"/>
            <a:ext cx="4745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75000"/>
              <a:buFont typeface="Arial"/>
              <a:buChar char="•"/>
              <a:defRPr/>
            </a:pPr>
            <a:r>
              <a:rPr lang="en-US" sz="2400" kern="0" dirty="0" smtClean="0">
                <a:solidFill>
                  <a:prstClr val="black"/>
                </a:solidFill>
                <a:latin typeface="Georgia"/>
                <a:cs typeface="Georgia"/>
              </a:rPr>
              <a:t>Stokes strong, anti-Stokes weak for vibrational levels</a:t>
            </a:r>
            <a:endParaRPr lang="en-US" sz="2400" kern="0" dirty="0">
              <a:solidFill>
                <a:srgbClr val="00000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373007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 animBg="1"/>
      <p:bldP spid="3" grpId="0"/>
      <p:bldP spid="15" grpId="0"/>
      <p:bldP spid="19" grpId="0"/>
      <p:bldP spid="22" grpId="0"/>
      <p:bldP spid="27" grpId="0"/>
      <p:bldP spid="26" grpId="0"/>
      <p:bldP spid="28" grpId="0"/>
      <p:bldP spid="32" grpId="0"/>
      <p:bldP spid="37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17172" y="119531"/>
            <a:ext cx="5662706" cy="78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Rotational</a:t>
            </a:r>
            <a:r>
              <a:rPr kumimoji="0" lang="en-US" sz="48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Raman Spectroscopy: CO</a:t>
            </a:r>
            <a:r>
              <a:rPr kumimoji="0" lang="en-US" sz="2400" b="1" i="0" u="sng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2</a:t>
            </a:r>
            <a:endParaRPr kumimoji="0" lang="en-US" sz="2400" b="1" i="0" u="sng" strike="noStrike" kern="1200" cap="none" spc="0" normalizeH="0" baseline="-25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graphicFrame>
        <p:nvGraphicFramePr>
          <p:cNvPr id="40963" name="Object 3"/>
          <p:cNvGraphicFramePr>
            <a:graphicFrameLocks/>
          </p:cNvGraphicFramePr>
          <p:nvPr/>
        </p:nvGraphicFramePr>
        <p:xfrm>
          <a:off x="36816" y="1372305"/>
          <a:ext cx="6240193" cy="477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6" name="Paint Shop Pro Image" r:id="rId3" imgW="11217992" imgH="9375610" progId="">
                  <p:embed/>
                </p:oleObj>
              </mc:Choice>
              <mc:Fallback>
                <p:oleObj name="Paint Shop Pro Image" r:id="rId3" imgW="11217992" imgH="937561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6" y="1372305"/>
                        <a:ext cx="6240193" cy="4774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036407" y="3717731"/>
            <a:ext cx="3827550" cy="492472"/>
            <a:chOff x="3980617" y="2206479"/>
            <a:chExt cx="3827550" cy="492472"/>
          </a:xfrm>
        </p:grpSpPr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6512964" y="2229347"/>
            <a:ext cx="1295203" cy="469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47" name="Equation" r:id="rId5" imgW="672808" imgH="203112" progId="Equation.3">
                    <p:embed/>
                  </p:oleObj>
                </mc:Choice>
                <mc:Fallback>
                  <p:oleObj name="Equation" r:id="rId5" imgW="67280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2964" y="2229347"/>
                          <a:ext cx="1295203" cy="469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3980617" y="2206479"/>
              <a:ext cx="2381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2400" dirty="0" smtClean="0">
                  <a:solidFill>
                    <a:srgbClr val="0000FF"/>
                  </a:solidFill>
                  <a:latin typeface="Georgia"/>
                </a:rPr>
                <a:t>Selection Rule:</a:t>
              </a:r>
              <a:endParaRPr lang="en-US" sz="2400" dirty="0">
                <a:solidFill>
                  <a:srgbClr val="0000FF"/>
                </a:solidFill>
                <a:latin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068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Transition Moment Integral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18" y="4876130"/>
            <a:ext cx="835356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Georgia"/>
                <a:cs typeface="Georgia"/>
              </a:rPr>
              <a:t>Can be evaluated analytically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Georgia"/>
                <a:cs typeface="Georgia"/>
              </a:rPr>
              <a:t>Often simplified by symmetry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Georgia"/>
                <a:cs typeface="Georgia"/>
              </a:rPr>
              <a:t>Gives rise to selection rules if </a:t>
            </a:r>
            <a:r>
              <a:rPr lang="en-US" sz="2400" b="1" dirty="0" smtClean="0">
                <a:latin typeface="Georgia"/>
                <a:cs typeface="Georgia"/>
              </a:rPr>
              <a:t>recursion formulae </a:t>
            </a:r>
            <a:r>
              <a:rPr lang="en-US" sz="2400" dirty="0" smtClean="0">
                <a:latin typeface="Georgia"/>
                <a:cs typeface="Georgia"/>
              </a:rPr>
              <a:t>exist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72795"/>
              </p:ext>
            </p:extLst>
          </p:nvPr>
        </p:nvGraphicFramePr>
        <p:xfrm>
          <a:off x="1792524" y="1846343"/>
          <a:ext cx="18994932" cy="123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Document" r:id="rId5" imgW="5486400" imgH="355600" progId="Word.Document.12">
                  <p:embed/>
                </p:oleObj>
              </mc:Choice>
              <mc:Fallback>
                <p:oleObj name="Document" r:id="rId5" imgW="5486400" imgH="35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2524" y="1846343"/>
                        <a:ext cx="18994932" cy="1231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6335059" y="1120588"/>
            <a:ext cx="1778000" cy="14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427695" y="3915149"/>
            <a:ext cx="1778000" cy="14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261412" y="1135529"/>
            <a:ext cx="29882" cy="277962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3182471" y="2151529"/>
            <a:ext cx="567764" cy="791883"/>
          </a:xfrm>
          <a:prstGeom prst="wedgeRoundRectCallout">
            <a:avLst>
              <a:gd name="adj1" fmla="val 558115"/>
              <a:gd name="adj2" fmla="val 171934"/>
              <a:gd name="adj3" fmla="val 16667"/>
            </a:avLst>
          </a:prstGeom>
          <a:solidFill>
            <a:srgbClr val="008000">
              <a:alpha val="20000"/>
            </a:srgbClr>
          </a:solidFill>
          <a:ln>
            <a:solidFill>
              <a:srgbClr val="CCFFCC">
                <a:alpha val="2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2318883" y="2154519"/>
            <a:ext cx="567764" cy="791883"/>
          </a:xfrm>
          <a:prstGeom prst="wedgeRoundRectCallout">
            <a:avLst>
              <a:gd name="adj1" fmla="val 750221"/>
              <a:gd name="adj2" fmla="val -177122"/>
              <a:gd name="adj3" fmla="val 16667"/>
            </a:avLst>
          </a:prstGeom>
          <a:solidFill>
            <a:srgbClr val="FFFF00">
              <a:alpha val="30000"/>
            </a:srgbClr>
          </a:solidFill>
          <a:ln>
            <a:solidFill>
              <a:srgbClr val="CCFFCC">
                <a:alpha val="2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igure 12-22.jpg                                               0002E20Aprojects                       B63F1671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24" y="3896105"/>
            <a:ext cx="4104160" cy="246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The chemical bond as a simple harmonic oscillator 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849" y="5309419"/>
            <a:ext cx="408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SHO:</a:t>
            </a:r>
            <a:r>
              <a:rPr lang="en-US" sz="2400" dirty="0" smtClean="0">
                <a:latin typeface="Georgia"/>
                <a:cs typeface="Georgia"/>
              </a:rPr>
              <a:t> a good approximation </a:t>
            </a:r>
          </a:p>
          <a:p>
            <a:r>
              <a:rPr lang="en-US" sz="2400" dirty="0" smtClean="0">
                <a:latin typeface="Georgia"/>
                <a:cs typeface="Georgia"/>
              </a:rPr>
              <a:t>for small displacements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8147" y="988380"/>
            <a:ext cx="332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Parabolic potential: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067850"/>
              </p:ext>
            </p:extLst>
          </p:nvPr>
        </p:nvGraphicFramePr>
        <p:xfrm>
          <a:off x="6638925" y="858838"/>
          <a:ext cx="16906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5" name="Equation" r:id="rId5" imgW="800100" imgH="393700" progId="Equation.3">
                  <p:embed/>
                </p:oleObj>
              </mc:Choice>
              <mc:Fallback>
                <p:oleObj name="Equation" r:id="rId5" imgW="800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8925" y="858838"/>
                        <a:ext cx="1690688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48939" y="1681178"/>
            <a:ext cx="374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Schrödinger equation: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927120"/>
              </p:ext>
            </p:extLst>
          </p:nvPr>
        </p:nvGraphicFramePr>
        <p:xfrm>
          <a:off x="4908550" y="2249488"/>
          <a:ext cx="33258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6" name="Equation" r:id="rId7" imgW="1574800" imgH="469900" progId="Equation.3">
                  <p:embed/>
                </p:oleObj>
              </mc:Choice>
              <mc:Fallback>
                <p:oleObj name="Equation" r:id="rId7" imgW="1574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8550" y="2249488"/>
                        <a:ext cx="3325813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2" descr="figure 12-16.jpg                                               0002E20Aprojects                       B63F1671: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3" y="1008668"/>
            <a:ext cx="2429842" cy="372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24473" y="3210133"/>
            <a:ext cx="3895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Boundary condition: </a:t>
            </a:r>
          </a:p>
          <a:p>
            <a:r>
              <a:rPr lang="en-US" sz="2400" b="1" dirty="0">
                <a:latin typeface="Georgia"/>
                <a:ea typeface="Lucida Grande"/>
                <a:cs typeface="Georgia"/>
              </a:rPr>
              <a:t>	</a:t>
            </a:r>
            <a:r>
              <a:rPr lang="en-US" sz="2400" b="1" dirty="0" smtClean="0">
                <a:latin typeface="Georgia"/>
                <a:ea typeface="Lucida Grande"/>
                <a:cs typeface="Georgia"/>
              </a:rPr>
              <a:t>		   </a:t>
            </a:r>
            <a:r>
              <a:rPr lang="en-US" sz="2400" i="1" dirty="0" err="1" smtClean="0">
                <a:latin typeface="Symbol" charset="2"/>
                <a:ea typeface="Lucida Grande"/>
                <a:cs typeface="Symbol" charset="2"/>
              </a:rPr>
              <a:t>ψ</a:t>
            </a:r>
            <a:r>
              <a:rPr lang="en-US" sz="2400" dirty="0" smtClean="0">
                <a:latin typeface="Symbol" charset="2"/>
                <a:ea typeface="Lucida Grande"/>
                <a:cs typeface="Symbol" charset="2"/>
              </a:rPr>
              <a:t> = 0</a:t>
            </a:r>
            <a:r>
              <a:rPr lang="en-US" sz="2400" dirty="0" smtClean="0">
                <a:latin typeface="Georgia"/>
                <a:ea typeface="Lucida Grande"/>
                <a:cs typeface="Georgia"/>
              </a:rPr>
              <a:t> at </a:t>
            </a:r>
            <a:r>
              <a:rPr lang="en-US" sz="2400" i="1" dirty="0" smtClean="0">
                <a:latin typeface="Georgia"/>
                <a:ea typeface="Lucida Grande"/>
                <a:cs typeface="Georgia"/>
              </a:rPr>
              <a:t>x</a:t>
            </a:r>
            <a:r>
              <a:rPr lang="en-US" sz="2400" dirty="0" smtClean="0">
                <a:latin typeface="Georgia"/>
                <a:ea typeface="Lucida Grande"/>
                <a:cs typeface="Georgia"/>
              </a:rPr>
              <a:t> = </a:t>
            </a:r>
            <a:r>
              <a:rPr lang="en-US" sz="2400" u="sng" dirty="0" smtClean="0">
                <a:latin typeface="Georgia"/>
                <a:ea typeface="Lucida Grande"/>
                <a:cs typeface="Georgia"/>
              </a:rPr>
              <a:t>+</a:t>
            </a:r>
            <a:r>
              <a:rPr lang="en-US" sz="2400" dirty="0" smtClean="0">
                <a:latin typeface="Georgia"/>
                <a:ea typeface="Lucida Grande"/>
                <a:cs typeface="Georgia"/>
              </a:rPr>
              <a:t> </a:t>
            </a:r>
            <a:r>
              <a:rPr lang="en-US" sz="2400" dirty="0">
                <a:latin typeface="Georgia"/>
                <a:ea typeface="Lucida Grande"/>
                <a:cs typeface="Georgia"/>
              </a:rPr>
              <a:t>∞</a:t>
            </a:r>
            <a:r>
              <a:rPr lang="en-US" sz="2400" dirty="0" smtClean="0">
                <a:latin typeface="Georgia"/>
                <a:ea typeface="Lucida Grande"/>
                <a:cs typeface="Georgia"/>
              </a:rPr>
              <a:t> </a:t>
            </a:r>
            <a:endParaRPr lang="en-US" sz="2400" dirty="0">
              <a:latin typeface="Georgia"/>
              <a:cs typeface="Georgia"/>
            </a:endParaRPr>
          </a:p>
        </p:txBody>
      </p:sp>
      <p:pic>
        <p:nvPicPr>
          <p:cNvPr id="10" name="Picture 2" descr="figure 12-17.jpg                                               0002E20Aprojects                       B63F1671: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9" y="954811"/>
            <a:ext cx="2592256" cy="388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23563" y="4164013"/>
            <a:ext cx="259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rgbClr val="0000FF"/>
                </a:solidFill>
                <a:latin typeface="Georgia"/>
                <a:cs typeface="Georgia"/>
              </a:rPr>
              <a:t>E</a:t>
            </a:r>
            <a:r>
              <a:rPr lang="en-US" sz="2400" b="1" i="1" baseline="-25000" dirty="0" err="1" smtClean="0">
                <a:solidFill>
                  <a:srgbClr val="0000FF"/>
                </a:solidFill>
                <a:latin typeface="Georgia"/>
                <a:cs typeface="Georgia"/>
              </a:rPr>
              <a:t>v</a:t>
            </a:r>
            <a:r>
              <a:rPr lang="en-US" sz="2400" b="1" dirty="0" smtClean="0">
                <a:solidFill>
                  <a:srgbClr val="0000FF"/>
                </a:solidFill>
                <a:latin typeface="Georgia"/>
                <a:cs typeface="Georgia"/>
              </a:rPr>
              <a:t> = (</a:t>
            </a:r>
            <a:r>
              <a:rPr lang="en-US" sz="2400" b="1" i="1" dirty="0" smtClean="0">
                <a:solidFill>
                  <a:srgbClr val="0000FF"/>
                </a:solidFill>
                <a:latin typeface="Georgia"/>
                <a:cs typeface="Georgia"/>
              </a:rPr>
              <a:t>v </a:t>
            </a:r>
            <a:r>
              <a:rPr lang="en-US" sz="2400" b="1" dirty="0" smtClean="0">
                <a:solidFill>
                  <a:srgbClr val="0000FF"/>
                </a:solidFill>
                <a:latin typeface="Georgia"/>
                <a:cs typeface="Georgia"/>
              </a:rPr>
              <a:t>+ ½)</a:t>
            </a:r>
            <a:r>
              <a:rPr lang="en-US" sz="2400" b="1" i="1" dirty="0" err="1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ħω</a:t>
            </a:r>
            <a:endParaRPr lang="en-US" sz="2400" b="1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181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69748" y="4176713"/>
            <a:ext cx="2165336" cy="1169488"/>
          </a:xfrm>
          <a:prstGeom prst="roundRect">
            <a:avLst/>
          </a:prstGeom>
          <a:solidFill>
            <a:schemeClr val="bg1">
              <a:lumMod val="7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figure 12-17.jpg                                               0002E20Aprojects                       B63F1671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9" y="954811"/>
            <a:ext cx="2592256" cy="388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 flipV="1">
            <a:off x="645172" y="4933420"/>
            <a:ext cx="2107790" cy="675499"/>
          </a:xfrm>
          <a:prstGeom prst="wedgeRoundRectCallout">
            <a:avLst>
              <a:gd name="adj1" fmla="val 4808"/>
              <a:gd name="adj2" fmla="val 174500"/>
              <a:gd name="adj3" fmla="val 16667"/>
            </a:avLst>
          </a:prstGeom>
          <a:solidFill>
            <a:srgbClr val="CCFFCC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54444" y="2160809"/>
            <a:ext cx="729628" cy="599018"/>
          </a:xfrm>
          <a:prstGeom prst="rightArrow">
            <a:avLst/>
          </a:prstGeom>
          <a:solidFill>
            <a:srgbClr val="FF66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810140" y="1603109"/>
            <a:ext cx="729628" cy="599018"/>
          </a:xfrm>
          <a:prstGeom prst="rightArrow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The chemical bond as a simple harmonic oscillator 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69748" y="846548"/>
            <a:ext cx="4944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Georgia"/>
                <a:cs typeface="Georgia"/>
              </a:rPr>
              <a:t>v   </a:t>
            </a:r>
            <a:r>
              <a:rPr lang="en-US" sz="2400" dirty="0" smtClean="0">
                <a:latin typeface="Georgia"/>
                <a:cs typeface="Georgia"/>
              </a:rPr>
              <a:t> = Vibrational quantum number </a:t>
            </a:r>
          </a:p>
          <a:p>
            <a:r>
              <a:rPr lang="en-US" sz="2400" dirty="0">
                <a:latin typeface="Georgia"/>
                <a:cs typeface="Georgia"/>
              </a:rPr>
              <a:t> </a:t>
            </a:r>
            <a:r>
              <a:rPr lang="en-US" sz="2400" dirty="0" smtClean="0">
                <a:latin typeface="Georgia"/>
                <a:cs typeface="Georgia"/>
              </a:rPr>
              <a:t>     = 0, 1, 2, 3, …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0039"/>
              </p:ext>
            </p:extLst>
          </p:nvPr>
        </p:nvGraphicFramePr>
        <p:xfrm>
          <a:off x="3933034" y="1603108"/>
          <a:ext cx="1309479" cy="112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5" name="Equation" r:id="rId5" imgW="533400" imgH="457200" progId="Equation.3">
                  <p:embed/>
                </p:oleObj>
              </mc:Choice>
              <mc:Fallback>
                <p:oleObj name="Equation" r:id="rId5" imgW="533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3034" y="1603108"/>
                        <a:ext cx="1309479" cy="1122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49050" y="1643638"/>
            <a:ext cx="2193780" cy="46166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Force constant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76074" y="2241868"/>
            <a:ext cx="2134869" cy="461665"/>
          </a:xfrm>
          <a:prstGeom prst="rect">
            <a:avLst/>
          </a:prstGeom>
          <a:solidFill>
            <a:srgbClr val="FF66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Reduced mass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8404" y="2807089"/>
            <a:ext cx="165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latin typeface="Georgia"/>
                <a:cs typeface="Georgia"/>
              </a:rPr>
              <a:t>E</a:t>
            </a:r>
            <a:r>
              <a:rPr lang="en-US" sz="2400" i="1" baseline="-25000" dirty="0" smtClean="0">
                <a:solidFill>
                  <a:srgbClr val="0000FF"/>
                </a:solidFill>
                <a:latin typeface="Georgia"/>
                <a:cs typeface="Georgia"/>
              </a:rPr>
              <a:t>v+1</a:t>
            </a:r>
            <a:r>
              <a:rPr lang="en-US" sz="2400" dirty="0" smtClean="0">
                <a:solidFill>
                  <a:srgbClr val="0000FF"/>
                </a:solidFill>
                <a:latin typeface="Georgia"/>
                <a:cs typeface="Georgia"/>
              </a:rPr>
              <a:t> – </a:t>
            </a:r>
            <a:r>
              <a:rPr lang="en-US" sz="2400" i="1" dirty="0" err="1" smtClean="0">
                <a:solidFill>
                  <a:srgbClr val="0000FF"/>
                </a:solidFill>
                <a:latin typeface="Georgia"/>
                <a:cs typeface="Georgia"/>
              </a:rPr>
              <a:t>E</a:t>
            </a:r>
            <a:r>
              <a:rPr lang="en-US" sz="2400" i="1" baseline="-25000" dirty="0" err="1" smtClean="0">
                <a:solidFill>
                  <a:srgbClr val="0000FF"/>
                </a:solidFill>
                <a:latin typeface="Georgia"/>
                <a:cs typeface="Georgia"/>
              </a:rPr>
              <a:t>v</a:t>
            </a:r>
            <a:r>
              <a:rPr lang="en-US" sz="2400" i="1" baseline="-2500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Georgia"/>
                <a:cs typeface="Georgia"/>
              </a:rPr>
              <a:t>=</a:t>
            </a:r>
            <a:endParaRPr lang="en-US" sz="2400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1577" y="2815017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0000FF"/>
                </a:solidFill>
                <a:latin typeface="Symbol" charset="2"/>
                <a:ea typeface="Lucida Grande"/>
                <a:cs typeface="Symbol" charset="2"/>
              </a:rPr>
              <a:t>ħω</a:t>
            </a:r>
            <a:endParaRPr lang="en-US" sz="2400" dirty="0">
              <a:solidFill>
                <a:srgbClr val="0000FF"/>
              </a:solidFill>
              <a:latin typeface="Symbol" charset="2"/>
              <a:cs typeface="Symbol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843" y="5052684"/>
            <a:ext cx="204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latin typeface="Georgia"/>
                <a:cs typeface="Georgia"/>
              </a:rPr>
              <a:t>E</a:t>
            </a:r>
            <a:r>
              <a:rPr lang="en-US" sz="2400" b="1" i="1" baseline="-25000" dirty="0" err="1" smtClean="0">
                <a:latin typeface="Georgia"/>
                <a:cs typeface="Georgia"/>
              </a:rPr>
              <a:t>v</a:t>
            </a:r>
            <a:r>
              <a:rPr lang="en-US" sz="2400" b="1" i="1" baseline="-25000" dirty="0" smtClean="0">
                <a:latin typeface="Georgia"/>
                <a:cs typeface="Georgia"/>
              </a:rPr>
              <a:t>=0</a:t>
            </a:r>
            <a:r>
              <a:rPr lang="en-US" sz="2400" b="1" dirty="0" smtClean="0">
                <a:latin typeface="Georgia"/>
                <a:cs typeface="Georgia"/>
              </a:rPr>
              <a:t> = ½</a:t>
            </a:r>
            <a:r>
              <a:rPr lang="en-US" sz="2400" b="1" i="1" dirty="0" smtClean="0">
                <a:latin typeface="Lucida Grande"/>
                <a:ea typeface="Lucida Grande"/>
                <a:cs typeface="Lucida Grande"/>
              </a:rPr>
              <a:t>ħω</a:t>
            </a:r>
            <a:endParaRPr lang="en-US" sz="2400" b="1" dirty="0"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893" y="5687059"/>
            <a:ext cx="3077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Zero point energy</a:t>
            </a:r>
            <a:endParaRPr lang="en-US" sz="2400" b="1" dirty="0">
              <a:latin typeface="Georgia"/>
              <a:cs typeface="Georgi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2257" y="326397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= </a:t>
            </a:r>
            <a:r>
              <a:rPr lang="en-US" sz="2400" i="1" dirty="0" err="1" smtClean="0">
                <a:solidFill>
                  <a:srgbClr val="0000FF"/>
                </a:solidFill>
                <a:latin typeface="Georgia"/>
                <a:ea typeface="Lucida Grande"/>
                <a:cs typeface="Georgia"/>
              </a:rPr>
              <a:t>h</a:t>
            </a:r>
            <a:r>
              <a:rPr lang="en-US" sz="2400" i="1" dirty="0" err="1" smtClean="0">
                <a:solidFill>
                  <a:srgbClr val="0000FF"/>
                </a:solidFill>
                <a:latin typeface="Symbol" charset="2"/>
                <a:ea typeface="Lucida Grande"/>
                <a:cs typeface="Symbol" charset="2"/>
              </a:rPr>
              <a:t>ω</a:t>
            </a:r>
            <a:r>
              <a:rPr lang="en-US" sz="2400" i="1" dirty="0" smtClean="0">
                <a:solidFill>
                  <a:srgbClr val="0000FF"/>
                </a:solidFill>
                <a:latin typeface="Georgia"/>
                <a:ea typeface="Lucida Grande"/>
                <a:cs typeface="Georgia"/>
              </a:rPr>
              <a:t>/2</a:t>
            </a:r>
            <a:r>
              <a:rPr lang="en-US" sz="2400" i="1" dirty="0" smtClean="0">
                <a:solidFill>
                  <a:srgbClr val="0000FF"/>
                </a:solidFill>
                <a:latin typeface="Symbol" charset="2"/>
                <a:ea typeface="Lucida Grande"/>
                <a:cs typeface="Symbol" charset="2"/>
              </a:rPr>
              <a:t>π</a:t>
            </a:r>
            <a:endParaRPr lang="en-US" sz="2400" dirty="0">
              <a:solidFill>
                <a:srgbClr val="0000FF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8263" y="328854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= </a:t>
            </a:r>
            <a:r>
              <a:rPr lang="en-US" sz="2400" i="1" dirty="0" err="1" smtClean="0">
                <a:solidFill>
                  <a:srgbClr val="0000FF"/>
                </a:solidFill>
                <a:latin typeface="Georgia"/>
                <a:ea typeface="Lucida Grande"/>
                <a:cs typeface="Georgia"/>
              </a:rPr>
              <a:t>h</a:t>
            </a:r>
            <a:r>
              <a:rPr lang="en-US" sz="2400" i="1" dirty="0" err="1" smtClean="0">
                <a:solidFill>
                  <a:srgbClr val="0000FF"/>
                </a:solidFill>
                <a:latin typeface="Symbol" charset="2"/>
                <a:ea typeface="Lucida Grande"/>
                <a:cs typeface="Symbol" charset="2"/>
              </a:rPr>
              <a:t>n</a:t>
            </a:r>
            <a:endParaRPr lang="en-US" sz="2400" dirty="0">
              <a:solidFill>
                <a:srgbClr val="0000FF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99773"/>
              </p:ext>
            </p:extLst>
          </p:nvPr>
        </p:nvGraphicFramePr>
        <p:xfrm>
          <a:off x="3871086" y="4222251"/>
          <a:ext cx="18049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6" name="Equation" r:id="rId7" imgW="736600" imgH="457200" progId="Equation.3">
                  <p:embed/>
                </p:oleObj>
              </mc:Choice>
              <mc:Fallback>
                <p:oleObj name="Equation" r:id="rId7" imgW="736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71086" y="4222251"/>
                        <a:ext cx="1804988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583284"/>
              </p:ext>
            </p:extLst>
          </p:nvPr>
        </p:nvGraphicFramePr>
        <p:xfrm>
          <a:off x="6753549" y="4176713"/>
          <a:ext cx="19605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7" name="Equation" r:id="rId9" imgW="800100" imgH="457200" progId="Equation.3">
                  <p:embed/>
                </p:oleObj>
              </mc:Choice>
              <mc:Fallback>
                <p:oleObj name="Equation" r:id="rId9" imgW="800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53549" y="4176713"/>
                        <a:ext cx="1960563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767061" y="4615060"/>
            <a:ext cx="2905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651572" y="4180503"/>
            <a:ext cx="2165336" cy="116948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769748" y="4176713"/>
            <a:ext cx="2165336" cy="1169488"/>
          </a:xfrm>
          <a:prstGeom prst="roundRect">
            <a:avLst/>
          </a:prstGeom>
          <a:solidFill>
            <a:schemeClr val="bg1">
              <a:lumMod val="75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54444" y="2160809"/>
            <a:ext cx="729628" cy="599018"/>
          </a:xfrm>
          <a:prstGeom prst="rightArrow">
            <a:avLst/>
          </a:prstGeom>
          <a:solidFill>
            <a:srgbClr val="FF66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810140" y="1603109"/>
            <a:ext cx="729628" cy="599018"/>
          </a:xfrm>
          <a:prstGeom prst="rightArrow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Spectrum of a harmonic oscillator 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69748" y="846548"/>
            <a:ext cx="4944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Georgia"/>
                <a:cs typeface="Georgia"/>
              </a:rPr>
              <a:t>v   </a:t>
            </a:r>
            <a:r>
              <a:rPr lang="en-US" sz="2400" dirty="0" smtClean="0">
                <a:latin typeface="Georgia"/>
                <a:cs typeface="Georgia"/>
              </a:rPr>
              <a:t> = Vibrational quantum number </a:t>
            </a:r>
          </a:p>
          <a:p>
            <a:r>
              <a:rPr lang="en-US" sz="2400" dirty="0">
                <a:latin typeface="Georgia"/>
                <a:cs typeface="Georgia"/>
              </a:rPr>
              <a:t> </a:t>
            </a:r>
            <a:r>
              <a:rPr lang="en-US" sz="2400" dirty="0" smtClean="0">
                <a:latin typeface="Georgia"/>
                <a:cs typeface="Georgia"/>
              </a:rPr>
              <a:t>     = 0, 1, 2, 3, …</a:t>
            </a:r>
            <a:endParaRPr lang="en-US" sz="2400" dirty="0">
              <a:latin typeface="Georgia"/>
              <a:cs typeface="Georgi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41922"/>
              </p:ext>
            </p:extLst>
          </p:nvPr>
        </p:nvGraphicFramePr>
        <p:xfrm>
          <a:off x="3933034" y="1603108"/>
          <a:ext cx="1309479" cy="112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2" name="Equation" r:id="rId4" imgW="533400" imgH="457200" progId="Equation.3">
                  <p:embed/>
                </p:oleObj>
              </mc:Choice>
              <mc:Fallback>
                <p:oleObj name="Equation" r:id="rId4" imgW="533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3034" y="1603108"/>
                        <a:ext cx="1309479" cy="1122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49050" y="1643638"/>
            <a:ext cx="2193780" cy="461665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Force constant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76074" y="2241868"/>
            <a:ext cx="2134869" cy="461665"/>
          </a:xfrm>
          <a:prstGeom prst="rect">
            <a:avLst/>
          </a:prstGeom>
          <a:solidFill>
            <a:srgbClr val="FF6600">
              <a:alpha val="2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eorgia"/>
                <a:cs typeface="Georgia"/>
              </a:rPr>
              <a:t>Reduced mass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08404" y="2807089"/>
            <a:ext cx="1651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latin typeface="Georgia"/>
                <a:cs typeface="Georgia"/>
              </a:rPr>
              <a:t>E</a:t>
            </a:r>
            <a:r>
              <a:rPr lang="en-US" sz="2400" i="1" baseline="-25000" dirty="0" smtClean="0">
                <a:solidFill>
                  <a:srgbClr val="0000FF"/>
                </a:solidFill>
                <a:latin typeface="Georgia"/>
                <a:cs typeface="Georgia"/>
              </a:rPr>
              <a:t>v+1</a:t>
            </a:r>
            <a:r>
              <a:rPr lang="en-US" sz="2400" dirty="0" smtClean="0">
                <a:solidFill>
                  <a:srgbClr val="0000FF"/>
                </a:solidFill>
                <a:latin typeface="Georgia"/>
                <a:cs typeface="Georgia"/>
              </a:rPr>
              <a:t> – </a:t>
            </a:r>
            <a:r>
              <a:rPr lang="en-US" sz="2400" i="1" dirty="0" err="1" smtClean="0">
                <a:solidFill>
                  <a:srgbClr val="0000FF"/>
                </a:solidFill>
                <a:latin typeface="Georgia"/>
                <a:cs typeface="Georgia"/>
              </a:rPr>
              <a:t>E</a:t>
            </a:r>
            <a:r>
              <a:rPr lang="en-US" sz="2400" i="1" baseline="-25000" dirty="0" err="1" smtClean="0">
                <a:solidFill>
                  <a:srgbClr val="0000FF"/>
                </a:solidFill>
                <a:latin typeface="Georgia"/>
                <a:cs typeface="Georgia"/>
              </a:rPr>
              <a:t>v</a:t>
            </a:r>
            <a:r>
              <a:rPr lang="en-US" sz="2400" i="1" baseline="-25000" dirty="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Georgia"/>
                <a:cs typeface="Georgia"/>
              </a:rPr>
              <a:t>=</a:t>
            </a:r>
            <a:endParaRPr lang="en-US" sz="2400" dirty="0">
              <a:solidFill>
                <a:srgbClr val="0000FF"/>
              </a:solidFill>
              <a:latin typeface="Georgia"/>
              <a:cs typeface="Georgi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01577" y="2815017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0000FF"/>
                </a:solidFill>
                <a:latin typeface="Symbol" charset="2"/>
                <a:ea typeface="Lucida Grande"/>
                <a:cs typeface="Symbol" charset="2"/>
              </a:rPr>
              <a:t>ħω</a:t>
            </a:r>
            <a:endParaRPr lang="en-US" sz="2400" dirty="0">
              <a:solidFill>
                <a:srgbClr val="0000FF"/>
              </a:solidFill>
              <a:latin typeface="Symbol" charset="2"/>
              <a:cs typeface="Symbol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52257" y="326397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= </a:t>
            </a:r>
            <a:r>
              <a:rPr lang="en-US" sz="2400" i="1" dirty="0" err="1" smtClean="0">
                <a:solidFill>
                  <a:srgbClr val="0000FF"/>
                </a:solidFill>
                <a:latin typeface="Georgia"/>
                <a:ea typeface="Lucida Grande"/>
                <a:cs typeface="Georgia"/>
              </a:rPr>
              <a:t>h</a:t>
            </a:r>
            <a:r>
              <a:rPr lang="en-US" sz="2400" i="1" dirty="0" err="1" smtClean="0">
                <a:solidFill>
                  <a:srgbClr val="0000FF"/>
                </a:solidFill>
                <a:latin typeface="Symbol" charset="2"/>
                <a:ea typeface="Lucida Grande"/>
                <a:cs typeface="Symbol" charset="2"/>
              </a:rPr>
              <a:t>ω</a:t>
            </a:r>
            <a:r>
              <a:rPr lang="en-US" sz="2400" i="1" dirty="0" smtClean="0">
                <a:solidFill>
                  <a:srgbClr val="0000FF"/>
                </a:solidFill>
                <a:latin typeface="Georgia"/>
                <a:ea typeface="Lucida Grande"/>
                <a:cs typeface="Georgia"/>
              </a:rPr>
              <a:t>/2</a:t>
            </a:r>
            <a:r>
              <a:rPr lang="en-US" sz="2400" i="1" dirty="0" smtClean="0">
                <a:solidFill>
                  <a:srgbClr val="0000FF"/>
                </a:solidFill>
                <a:latin typeface="Symbol" charset="2"/>
                <a:ea typeface="Lucida Grande"/>
                <a:cs typeface="Symbol" charset="2"/>
              </a:rPr>
              <a:t>π</a:t>
            </a:r>
            <a:endParaRPr lang="en-US" sz="2400" dirty="0">
              <a:solidFill>
                <a:srgbClr val="0000FF"/>
              </a:solidFill>
              <a:latin typeface="Symbol" charset="2"/>
              <a:cs typeface="Symbol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8263" y="328854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latin typeface="Lucida Grande"/>
                <a:ea typeface="Lucida Grande"/>
                <a:cs typeface="Lucida Grande"/>
              </a:rPr>
              <a:t>= </a:t>
            </a:r>
            <a:r>
              <a:rPr lang="en-US" sz="2400" i="1" dirty="0" err="1" smtClean="0">
                <a:solidFill>
                  <a:srgbClr val="0000FF"/>
                </a:solidFill>
                <a:latin typeface="Georgia"/>
                <a:ea typeface="Lucida Grande"/>
                <a:cs typeface="Georgia"/>
              </a:rPr>
              <a:t>h</a:t>
            </a:r>
            <a:r>
              <a:rPr lang="en-US" sz="2400" i="1" dirty="0" err="1" smtClean="0">
                <a:solidFill>
                  <a:srgbClr val="0000FF"/>
                </a:solidFill>
                <a:latin typeface="Symbol" charset="2"/>
                <a:ea typeface="Lucida Grande"/>
                <a:cs typeface="Symbol" charset="2"/>
              </a:rPr>
              <a:t>n</a:t>
            </a:r>
            <a:endParaRPr lang="en-US" sz="2400" dirty="0">
              <a:solidFill>
                <a:srgbClr val="0000FF"/>
              </a:solidFill>
              <a:latin typeface="Symbol" charset="2"/>
              <a:cs typeface="Symbol" charset="2"/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458064"/>
              </p:ext>
            </p:extLst>
          </p:nvPr>
        </p:nvGraphicFramePr>
        <p:xfrm>
          <a:off x="3871086" y="4222251"/>
          <a:ext cx="18049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3" name="Equation" r:id="rId6" imgW="736600" imgH="457200" progId="Equation.3">
                  <p:embed/>
                </p:oleObj>
              </mc:Choice>
              <mc:Fallback>
                <p:oleObj name="Equation" r:id="rId6" imgW="736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1086" y="4222251"/>
                        <a:ext cx="1804988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491589"/>
              </p:ext>
            </p:extLst>
          </p:nvPr>
        </p:nvGraphicFramePr>
        <p:xfrm>
          <a:off x="6753549" y="4176713"/>
          <a:ext cx="1960563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24" name="Equation" r:id="rId8" imgW="800100" imgH="457200" progId="Equation.3">
                  <p:embed/>
                </p:oleObj>
              </mc:Choice>
              <mc:Fallback>
                <p:oleObj name="Equation" r:id="rId8" imgW="800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53549" y="4176713"/>
                        <a:ext cx="1960563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767061" y="4615060"/>
            <a:ext cx="29054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651572" y="4180503"/>
            <a:ext cx="2165336" cy="116948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657622" y="1002905"/>
            <a:ext cx="0" cy="23454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eorgia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657622" y="3348314"/>
            <a:ext cx="3078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eorgia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06422" y="3611815"/>
            <a:ext cx="29033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dirty="0" smtClean="0">
                <a:solidFill>
                  <a:srgbClr val="990033"/>
                </a:solidFill>
                <a:latin typeface="Georgia"/>
              </a:rPr>
              <a:t>Energy of transition</a:t>
            </a:r>
            <a:endParaRPr lang="en-AU" dirty="0">
              <a:solidFill>
                <a:srgbClr val="990033"/>
              </a:solidFill>
              <a:latin typeface="Georgia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 rot="16200000">
            <a:off x="-485795" y="1890083"/>
            <a:ext cx="14042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dirty="0" smtClean="0">
                <a:solidFill>
                  <a:srgbClr val="990033"/>
                </a:solidFill>
                <a:latin typeface="Georgia"/>
              </a:rPr>
              <a:t>Intensity</a:t>
            </a:r>
            <a:endParaRPr lang="en-AU" dirty="0">
              <a:solidFill>
                <a:srgbClr val="990033"/>
              </a:solidFill>
              <a:latin typeface="Georgia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2145109" y="3224489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Georgi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350" y="3336574"/>
            <a:ext cx="3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Georgia"/>
              </a:rPr>
              <a:t>0</a:t>
            </a:r>
            <a:endParaRPr lang="en-US" dirty="0">
              <a:latin typeface="Georgi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97562" y="3337310"/>
            <a:ext cx="7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Georgia"/>
              </a:rPr>
              <a:t>1000</a:t>
            </a:r>
            <a:endParaRPr lang="en-US" dirty="0">
              <a:latin typeface="Georgi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56554" y="3319088"/>
            <a:ext cx="738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Georgia"/>
              </a:rPr>
              <a:t>2000</a:t>
            </a:r>
            <a:endParaRPr lang="en-US" dirty="0">
              <a:latin typeface="Georgi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34502" y="3319824"/>
            <a:ext cx="73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latin typeface="Georgia"/>
              </a:rPr>
              <a:t>3000</a:t>
            </a:r>
            <a:endParaRPr lang="en-US" dirty="0">
              <a:latin typeface="Georgia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141500" y="1188878"/>
            <a:ext cx="0" cy="2148433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729628" y="1188878"/>
            <a:ext cx="2567211" cy="2040507"/>
          </a:xfrm>
          <a:custGeom>
            <a:avLst/>
            <a:gdLst>
              <a:gd name="connsiteX0" fmla="*/ 0 w 2567211"/>
              <a:gd name="connsiteY0" fmla="*/ 2026496 h 2040507"/>
              <a:gd name="connsiteX1" fmla="*/ 13511 w 2567211"/>
              <a:gd name="connsiteY1" fmla="*/ 1958946 h 2040507"/>
              <a:gd name="connsiteX2" fmla="*/ 40535 w 2567211"/>
              <a:gd name="connsiteY2" fmla="*/ 1931926 h 2040507"/>
              <a:gd name="connsiteX3" fmla="*/ 54046 w 2567211"/>
              <a:gd name="connsiteY3" fmla="*/ 1891396 h 2040507"/>
              <a:gd name="connsiteX4" fmla="*/ 108093 w 2567211"/>
              <a:gd name="connsiteY4" fmla="*/ 1999476 h 2040507"/>
              <a:gd name="connsiteX5" fmla="*/ 148628 w 2567211"/>
              <a:gd name="connsiteY5" fmla="*/ 2026496 h 2040507"/>
              <a:gd name="connsiteX6" fmla="*/ 243209 w 2567211"/>
              <a:gd name="connsiteY6" fmla="*/ 1972456 h 2040507"/>
              <a:gd name="connsiteX7" fmla="*/ 283744 w 2567211"/>
              <a:gd name="connsiteY7" fmla="*/ 1972456 h 2040507"/>
              <a:gd name="connsiteX8" fmla="*/ 324279 w 2567211"/>
              <a:gd name="connsiteY8" fmla="*/ 1958946 h 2040507"/>
              <a:gd name="connsiteX9" fmla="*/ 405349 w 2567211"/>
              <a:gd name="connsiteY9" fmla="*/ 2012986 h 2040507"/>
              <a:gd name="connsiteX10" fmla="*/ 459395 w 2567211"/>
              <a:gd name="connsiteY10" fmla="*/ 1999476 h 2040507"/>
              <a:gd name="connsiteX11" fmla="*/ 486419 w 2567211"/>
              <a:gd name="connsiteY11" fmla="*/ 1972456 h 2040507"/>
              <a:gd name="connsiteX12" fmla="*/ 540465 w 2567211"/>
              <a:gd name="connsiteY12" fmla="*/ 1891396 h 2040507"/>
              <a:gd name="connsiteX13" fmla="*/ 567488 w 2567211"/>
              <a:gd name="connsiteY13" fmla="*/ 1931926 h 2040507"/>
              <a:gd name="connsiteX14" fmla="*/ 581000 w 2567211"/>
              <a:gd name="connsiteY14" fmla="*/ 1972456 h 2040507"/>
              <a:gd name="connsiteX15" fmla="*/ 675581 w 2567211"/>
              <a:gd name="connsiteY15" fmla="*/ 1958946 h 2040507"/>
              <a:gd name="connsiteX16" fmla="*/ 729628 w 2567211"/>
              <a:gd name="connsiteY16" fmla="*/ 1985966 h 2040507"/>
              <a:gd name="connsiteX17" fmla="*/ 770163 w 2567211"/>
              <a:gd name="connsiteY17" fmla="*/ 2012986 h 2040507"/>
              <a:gd name="connsiteX18" fmla="*/ 783675 w 2567211"/>
              <a:gd name="connsiteY18" fmla="*/ 1972456 h 2040507"/>
              <a:gd name="connsiteX19" fmla="*/ 878256 w 2567211"/>
              <a:gd name="connsiteY19" fmla="*/ 2012986 h 2040507"/>
              <a:gd name="connsiteX20" fmla="*/ 918791 w 2567211"/>
              <a:gd name="connsiteY20" fmla="*/ 1999476 h 2040507"/>
              <a:gd name="connsiteX21" fmla="*/ 959326 w 2567211"/>
              <a:gd name="connsiteY21" fmla="*/ 1972456 h 2040507"/>
              <a:gd name="connsiteX22" fmla="*/ 1053907 w 2567211"/>
              <a:gd name="connsiteY22" fmla="*/ 1985966 h 2040507"/>
              <a:gd name="connsiteX23" fmla="*/ 1080931 w 2567211"/>
              <a:gd name="connsiteY23" fmla="*/ 2012986 h 2040507"/>
              <a:gd name="connsiteX24" fmla="*/ 1175512 w 2567211"/>
              <a:gd name="connsiteY24" fmla="*/ 1985966 h 2040507"/>
              <a:gd name="connsiteX25" fmla="*/ 1297117 w 2567211"/>
              <a:gd name="connsiteY25" fmla="*/ 1999476 h 2040507"/>
              <a:gd name="connsiteX26" fmla="*/ 1324140 w 2567211"/>
              <a:gd name="connsiteY26" fmla="*/ 1742786 h 2040507"/>
              <a:gd name="connsiteX27" fmla="*/ 1337652 w 2567211"/>
              <a:gd name="connsiteY27" fmla="*/ 1702256 h 2040507"/>
              <a:gd name="connsiteX28" fmla="*/ 1351163 w 2567211"/>
              <a:gd name="connsiteY28" fmla="*/ 1648216 h 2040507"/>
              <a:gd name="connsiteX29" fmla="*/ 1364675 w 2567211"/>
              <a:gd name="connsiteY29" fmla="*/ 378279 h 2040507"/>
              <a:gd name="connsiteX30" fmla="*/ 1378187 w 2567211"/>
              <a:gd name="connsiteY30" fmla="*/ 297219 h 2040507"/>
              <a:gd name="connsiteX31" fmla="*/ 1391698 w 2567211"/>
              <a:gd name="connsiteY31" fmla="*/ 0 h 2040507"/>
              <a:gd name="connsiteX32" fmla="*/ 1405210 w 2567211"/>
              <a:gd name="connsiteY32" fmla="*/ 40530 h 2040507"/>
              <a:gd name="connsiteX33" fmla="*/ 1432233 w 2567211"/>
              <a:gd name="connsiteY33" fmla="*/ 216159 h 2040507"/>
              <a:gd name="connsiteX34" fmla="*/ 1445745 w 2567211"/>
              <a:gd name="connsiteY34" fmla="*/ 553909 h 2040507"/>
              <a:gd name="connsiteX35" fmla="*/ 1459256 w 2567211"/>
              <a:gd name="connsiteY35" fmla="*/ 756558 h 2040507"/>
              <a:gd name="connsiteX36" fmla="*/ 1472768 w 2567211"/>
              <a:gd name="connsiteY36" fmla="*/ 1702256 h 2040507"/>
              <a:gd name="connsiteX37" fmla="*/ 1499791 w 2567211"/>
              <a:gd name="connsiteY37" fmla="*/ 1810336 h 2040507"/>
              <a:gd name="connsiteX38" fmla="*/ 1513303 w 2567211"/>
              <a:gd name="connsiteY38" fmla="*/ 1918416 h 2040507"/>
              <a:gd name="connsiteX39" fmla="*/ 1553838 w 2567211"/>
              <a:gd name="connsiteY39" fmla="*/ 2012986 h 2040507"/>
              <a:gd name="connsiteX40" fmla="*/ 1594373 w 2567211"/>
              <a:gd name="connsiteY40" fmla="*/ 2040006 h 2040507"/>
              <a:gd name="connsiteX41" fmla="*/ 1688954 w 2567211"/>
              <a:gd name="connsiteY41" fmla="*/ 2012986 h 2040507"/>
              <a:gd name="connsiteX42" fmla="*/ 1702466 w 2567211"/>
              <a:gd name="connsiteY42" fmla="*/ 1972456 h 2040507"/>
              <a:gd name="connsiteX43" fmla="*/ 1729489 w 2567211"/>
              <a:gd name="connsiteY43" fmla="*/ 1931926 h 2040507"/>
              <a:gd name="connsiteX44" fmla="*/ 1810559 w 2567211"/>
              <a:gd name="connsiteY44" fmla="*/ 1945436 h 2040507"/>
              <a:gd name="connsiteX45" fmla="*/ 1851094 w 2567211"/>
              <a:gd name="connsiteY45" fmla="*/ 1972456 h 2040507"/>
              <a:gd name="connsiteX46" fmla="*/ 1891629 w 2567211"/>
              <a:gd name="connsiteY46" fmla="*/ 1985966 h 2040507"/>
              <a:gd name="connsiteX47" fmla="*/ 1986210 w 2567211"/>
              <a:gd name="connsiteY47" fmla="*/ 1972456 h 2040507"/>
              <a:gd name="connsiteX48" fmla="*/ 2026745 w 2567211"/>
              <a:gd name="connsiteY48" fmla="*/ 1999476 h 2040507"/>
              <a:gd name="connsiteX49" fmla="*/ 2229420 w 2567211"/>
              <a:gd name="connsiteY49" fmla="*/ 1985966 h 2040507"/>
              <a:gd name="connsiteX50" fmla="*/ 2269955 w 2567211"/>
              <a:gd name="connsiteY50" fmla="*/ 1972456 h 2040507"/>
              <a:gd name="connsiteX51" fmla="*/ 2310489 w 2567211"/>
              <a:gd name="connsiteY51" fmla="*/ 1985966 h 2040507"/>
              <a:gd name="connsiteX52" fmla="*/ 2418583 w 2567211"/>
              <a:gd name="connsiteY52" fmla="*/ 2012986 h 2040507"/>
              <a:gd name="connsiteX53" fmla="*/ 2459117 w 2567211"/>
              <a:gd name="connsiteY53" fmla="*/ 2040006 h 2040507"/>
              <a:gd name="connsiteX54" fmla="*/ 2553699 w 2567211"/>
              <a:gd name="connsiteY54" fmla="*/ 2026496 h 2040507"/>
              <a:gd name="connsiteX55" fmla="*/ 2567211 w 2567211"/>
              <a:gd name="connsiteY55" fmla="*/ 2026496 h 204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67211" h="2040507">
                <a:moveTo>
                  <a:pt x="0" y="2026496"/>
                </a:moveTo>
                <a:cubicBezTo>
                  <a:pt x="4504" y="2003979"/>
                  <a:pt x="4465" y="1980052"/>
                  <a:pt x="13511" y="1958946"/>
                </a:cubicBezTo>
                <a:cubicBezTo>
                  <a:pt x="18529" y="1947238"/>
                  <a:pt x="33981" y="1942849"/>
                  <a:pt x="40535" y="1931926"/>
                </a:cubicBezTo>
                <a:cubicBezTo>
                  <a:pt x="47863" y="1919715"/>
                  <a:pt x="49542" y="1904906"/>
                  <a:pt x="54046" y="1891396"/>
                </a:cubicBezTo>
                <a:cubicBezTo>
                  <a:pt x="75512" y="1955785"/>
                  <a:pt x="65215" y="1965178"/>
                  <a:pt x="108093" y="1999476"/>
                </a:cubicBezTo>
                <a:cubicBezTo>
                  <a:pt x="120774" y="2009619"/>
                  <a:pt x="135116" y="2017489"/>
                  <a:pt x="148628" y="2026496"/>
                </a:cubicBezTo>
                <a:cubicBezTo>
                  <a:pt x="211682" y="1931925"/>
                  <a:pt x="175652" y="1927424"/>
                  <a:pt x="243209" y="1972456"/>
                </a:cubicBezTo>
                <a:cubicBezTo>
                  <a:pt x="267499" y="2045315"/>
                  <a:pt x="242387" y="2005537"/>
                  <a:pt x="283744" y="1972456"/>
                </a:cubicBezTo>
                <a:cubicBezTo>
                  <a:pt x="294866" y="1963560"/>
                  <a:pt x="310767" y="1963449"/>
                  <a:pt x="324279" y="1958946"/>
                </a:cubicBezTo>
                <a:cubicBezTo>
                  <a:pt x="348652" y="1983316"/>
                  <a:pt x="366241" y="2012986"/>
                  <a:pt x="405349" y="2012986"/>
                </a:cubicBezTo>
                <a:cubicBezTo>
                  <a:pt x="423919" y="2012986"/>
                  <a:pt x="441380" y="2003979"/>
                  <a:pt x="459395" y="1999476"/>
                </a:cubicBezTo>
                <a:cubicBezTo>
                  <a:pt x="468403" y="1990469"/>
                  <a:pt x="478775" y="1982646"/>
                  <a:pt x="486419" y="1972456"/>
                </a:cubicBezTo>
                <a:cubicBezTo>
                  <a:pt x="505906" y="1946477"/>
                  <a:pt x="540465" y="1891396"/>
                  <a:pt x="540465" y="1891396"/>
                </a:cubicBezTo>
                <a:cubicBezTo>
                  <a:pt x="549473" y="1904906"/>
                  <a:pt x="560226" y="1917403"/>
                  <a:pt x="567488" y="1931926"/>
                </a:cubicBezTo>
                <a:cubicBezTo>
                  <a:pt x="573857" y="1944663"/>
                  <a:pt x="567184" y="1969002"/>
                  <a:pt x="581000" y="1972456"/>
                </a:cubicBezTo>
                <a:cubicBezTo>
                  <a:pt x="611896" y="1980179"/>
                  <a:pt x="644054" y="1963449"/>
                  <a:pt x="675581" y="1958946"/>
                </a:cubicBezTo>
                <a:cubicBezTo>
                  <a:pt x="749541" y="1934296"/>
                  <a:pt x="691699" y="1938561"/>
                  <a:pt x="729628" y="1985966"/>
                </a:cubicBezTo>
                <a:cubicBezTo>
                  <a:pt x="739773" y="1998645"/>
                  <a:pt x="756651" y="2003979"/>
                  <a:pt x="770163" y="2012986"/>
                </a:cubicBezTo>
                <a:cubicBezTo>
                  <a:pt x="774667" y="1999476"/>
                  <a:pt x="770452" y="1977744"/>
                  <a:pt x="783675" y="1972456"/>
                </a:cubicBezTo>
                <a:cubicBezTo>
                  <a:pt x="810940" y="1961551"/>
                  <a:pt x="859464" y="2000460"/>
                  <a:pt x="878256" y="2012986"/>
                </a:cubicBezTo>
                <a:cubicBezTo>
                  <a:pt x="891768" y="2008483"/>
                  <a:pt x="906052" y="2005845"/>
                  <a:pt x="918791" y="1999476"/>
                </a:cubicBezTo>
                <a:cubicBezTo>
                  <a:pt x="933315" y="1992215"/>
                  <a:pt x="943168" y="1974072"/>
                  <a:pt x="959326" y="1972456"/>
                </a:cubicBezTo>
                <a:cubicBezTo>
                  <a:pt x="991015" y="1969287"/>
                  <a:pt x="1022380" y="1981463"/>
                  <a:pt x="1053907" y="1985966"/>
                </a:cubicBezTo>
                <a:cubicBezTo>
                  <a:pt x="1062915" y="1994973"/>
                  <a:pt x="1068366" y="2010892"/>
                  <a:pt x="1080931" y="2012986"/>
                </a:cubicBezTo>
                <a:cubicBezTo>
                  <a:pt x="1092241" y="2014871"/>
                  <a:pt x="1160735" y="1990891"/>
                  <a:pt x="1175512" y="1985966"/>
                </a:cubicBezTo>
                <a:cubicBezTo>
                  <a:pt x="1270094" y="2017489"/>
                  <a:pt x="1229559" y="2021993"/>
                  <a:pt x="1297117" y="1999476"/>
                </a:cubicBezTo>
                <a:cubicBezTo>
                  <a:pt x="1336300" y="1881936"/>
                  <a:pt x="1295339" y="2016359"/>
                  <a:pt x="1324140" y="1742786"/>
                </a:cubicBezTo>
                <a:cubicBezTo>
                  <a:pt x="1325631" y="1728623"/>
                  <a:pt x="1333739" y="1715949"/>
                  <a:pt x="1337652" y="1702256"/>
                </a:cubicBezTo>
                <a:cubicBezTo>
                  <a:pt x="1342753" y="1684403"/>
                  <a:pt x="1346659" y="1666229"/>
                  <a:pt x="1351163" y="1648216"/>
                </a:cubicBezTo>
                <a:cubicBezTo>
                  <a:pt x="1355667" y="1224904"/>
                  <a:pt x="1356209" y="801531"/>
                  <a:pt x="1364675" y="378279"/>
                </a:cubicBezTo>
                <a:cubicBezTo>
                  <a:pt x="1365223" y="350892"/>
                  <a:pt x="1376235" y="324542"/>
                  <a:pt x="1378187" y="297219"/>
                </a:cubicBezTo>
                <a:cubicBezTo>
                  <a:pt x="1385254" y="198296"/>
                  <a:pt x="1387194" y="99073"/>
                  <a:pt x="1391698" y="0"/>
                </a:cubicBezTo>
                <a:cubicBezTo>
                  <a:pt x="1396202" y="13510"/>
                  <a:pt x="1402120" y="26628"/>
                  <a:pt x="1405210" y="40530"/>
                </a:cubicBezTo>
                <a:cubicBezTo>
                  <a:pt x="1412706" y="74259"/>
                  <a:pt x="1427925" y="186007"/>
                  <a:pt x="1432233" y="216159"/>
                </a:cubicBezTo>
                <a:cubicBezTo>
                  <a:pt x="1436737" y="328742"/>
                  <a:pt x="1440118" y="441376"/>
                  <a:pt x="1445745" y="553909"/>
                </a:cubicBezTo>
                <a:cubicBezTo>
                  <a:pt x="1449126" y="621524"/>
                  <a:pt x="1457663" y="688877"/>
                  <a:pt x="1459256" y="756558"/>
                </a:cubicBezTo>
                <a:cubicBezTo>
                  <a:pt x="1466673" y="1071736"/>
                  <a:pt x="1460650" y="1387224"/>
                  <a:pt x="1472768" y="1702256"/>
                </a:cubicBezTo>
                <a:cubicBezTo>
                  <a:pt x="1474195" y="1739364"/>
                  <a:pt x="1495184" y="1773487"/>
                  <a:pt x="1499791" y="1810336"/>
                </a:cubicBezTo>
                <a:cubicBezTo>
                  <a:pt x="1504295" y="1846363"/>
                  <a:pt x="1507333" y="1882603"/>
                  <a:pt x="1513303" y="1918416"/>
                </a:cubicBezTo>
                <a:cubicBezTo>
                  <a:pt x="1519505" y="1955623"/>
                  <a:pt x="1526351" y="1985503"/>
                  <a:pt x="1553838" y="2012986"/>
                </a:cubicBezTo>
                <a:cubicBezTo>
                  <a:pt x="1565321" y="2024468"/>
                  <a:pt x="1580861" y="2030999"/>
                  <a:pt x="1594373" y="2040006"/>
                </a:cubicBezTo>
                <a:cubicBezTo>
                  <a:pt x="1594840" y="2039889"/>
                  <a:pt x="1682493" y="2019446"/>
                  <a:pt x="1688954" y="2012986"/>
                </a:cubicBezTo>
                <a:cubicBezTo>
                  <a:pt x="1699025" y="2002917"/>
                  <a:pt x="1696097" y="1985193"/>
                  <a:pt x="1702466" y="1972456"/>
                </a:cubicBezTo>
                <a:cubicBezTo>
                  <a:pt x="1709728" y="1957933"/>
                  <a:pt x="1720481" y="1945436"/>
                  <a:pt x="1729489" y="1931926"/>
                </a:cubicBezTo>
                <a:cubicBezTo>
                  <a:pt x="1756512" y="1936429"/>
                  <a:pt x="1784569" y="1936774"/>
                  <a:pt x="1810559" y="1945436"/>
                </a:cubicBezTo>
                <a:cubicBezTo>
                  <a:pt x="1825964" y="1950570"/>
                  <a:pt x="1836570" y="1965195"/>
                  <a:pt x="1851094" y="1972456"/>
                </a:cubicBezTo>
                <a:cubicBezTo>
                  <a:pt x="1863833" y="1978825"/>
                  <a:pt x="1878117" y="1981463"/>
                  <a:pt x="1891629" y="1985966"/>
                </a:cubicBezTo>
                <a:cubicBezTo>
                  <a:pt x="1923156" y="1981463"/>
                  <a:pt x="1954521" y="1969287"/>
                  <a:pt x="1986210" y="1972456"/>
                </a:cubicBezTo>
                <a:cubicBezTo>
                  <a:pt x="2002368" y="1974072"/>
                  <a:pt x="2010532" y="1998575"/>
                  <a:pt x="2026745" y="1999476"/>
                </a:cubicBezTo>
                <a:cubicBezTo>
                  <a:pt x="2094349" y="2003231"/>
                  <a:pt x="2161862" y="1990469"/>
                  <a:pt x="2229420" y="1985966"/>
                </a:cubicBezTo>
                <a:cubicBezTo>
                  <a:pt x="2242932" y="1981463"/>
                  <a:pt x="2255713" y="1972456"/>
                  <a:pt x="2269955" y="1972456"/>
                </a:cubicBezTo>
                <a:cubicBezTo>
                  <a:pt x="2284197" y="1972456"/>
                  <a:pt x="2296672" y="1982512"/>
                  <a:pt x="2310489" y="1985966"/>
                </a:cubicBezTo>
                <a:lnTo>
                  <a:pt x="2418583" y="2012986"/>
                </a:lnTo>
                <a:cubicBezTo>
                  <a:pt x="2432094" y="2021993"/>
                  <a:pt x="2442959" y="2038390"/>
                  <a:pt x="2459117" y="2040006"/>
                </a:cubicBezTo>
                <a:cubicBezTo>
                  <a:pt x="2490806" y="2043175"/>
                  <a:pt x="2522098" y="2030446"/>
                  <a:pt x="2553699" y="2026496"/>
                </a:cubicBezTo>
                <a:cubicBezTo>
                  <a:pt x="2558168" y="2025937"/>
                  <a:pt x="2562707" y="2026496"/>
                  <a:pt x="2567211" y="202649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24879" y="4222251"/>
            <a:ext cx="2584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IR Spectrum:</a:t>
            </a:r>
          </a:p>
          <a:p>
            <a:r>
              <a:rPr lang="en-US" sz="2400" b="1" dirty="0">
                <a:latin typeface="Georgia"/>
                <a:cs typeface="Georgia"/>
              </a:rPr>
              <a:t>	</a:t>
            </a:r>
            <a:r>
              <a:rPr lang="en-US" sz="2400" dirty="0" smtClean="0">
                <a:latin typeface="Georgia"/>
                <a:cs typeface="Georgia"/>
              </a:rPr>
              <a:t>Bond strength 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1521" y="5673282"/>
            <a:ext cx="7052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Polyatomic molecule: </a:t>
            </a:r>
            <a:r>
              <a:rPr lang="en-US" sz="2400" dirty="0" smtClean="0">
                <a:latin typeface="Georgia"/>
                <a:cs typeface="Georgia"/>
              </a:rPr>
              <a:t>Different Bond strengths </a:t>
            </a:r>
          </a:p>
          <a:p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					</a:t>
            </a:r>
            <a:r>
              <a:rPr lang="en-US" sz="2400" dirty="0" smtClean="0">
                <a:latin typeface="Georgia"/>
                <a:cs typeface="Georgia"/>
                <a:sym typeface="Wingdings"/>
              </a:rPr>
              <a:t> Functional groups</a:t>
            </a:r>
            <a:r>
              <a:rPr lang="en-US" sz="2400" dirty="0" smtClean="0">
                <a:latin typeface="Georgia"/>
                <a:cs typeface="Georgia"/>
              </a:rPr>
              <a:t> 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>
          <a:xfrm>
            <a:off x="221903" y="1751718"/>
            <a:ext cx="2512599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ymbol" charset="2"/>
                <a:ea typeface="+mj-ea"/>
                <a:cs typeface="Symbol" charset="2"/>
              </a:rPr>
              <a:t>D</a:t>
            </a:r>
            <a:r>
              <a:rPr kumimoji="0" lang="en-US" sz="2400" b="1" i="1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v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=1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31702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68376" y="0"/>
            <a:ext cx="623332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High resolution IR spectrum of 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HCl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pic>
        <p:nvPicPr>
          <p:cNvPr id="3" name="Picture 2" descr="HCl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3" y="838125"/>
            <a:ext cx="5762625" cy="2628900"/>
          </a:xfrm>
          <a:prstGeom prst="rect">
            <a:avLst/>
          </a:prstGeom>
        </p:spPr>
      </p:pic>
      <p:pic>
        <p:nvPicPr>
          <p:cNvPr id="14" name="Picture 3" descr="c:\ch19\19_14fig_PChem.jpg"/>
          <p:cNvPicPr>
            <a:picLocks noChangeAspect="1" noChangeArrowheads="1"/>
          </p:cNvPicPr>
          <p:nvPr/>
        </p:nvPicPr>
        <p:blipFill>
          <a:blip r:embed="rId3"/>
          <a:srcRect b="7139"/>
          <a:stretch>
            <a:fillRect/>
          </a:stretch>
        </p:blipFill>
        <p:spPr bwMode="auto">
          <a:xfrm>
            <a:off x="6313077" y="748477"/>
            <a:ext cx="2611643" cy="398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HCl37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2" y="4216400"/>
            <a:ext cx="4629150" cy="240982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280399" y="3207732"/>
            <a:ext cx="4593269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Rotational</a:t>
            </a:r>
            <a:r>
              <a:rPr kumimoji="0" lang="en-US" sz="2400" b="1" i="0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 fine structure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790123" y="5589256"/>
            <a:ext cx="2962481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Isotope effect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391421" y="1526627"/>
            <a:ext cx="202674" cy="1837356"/>
          </a:xfrm>
          <a:prstGeom prst="wedgeRoundRectCallout">
            <a:avLst>
              <a:gd name="adj1" fmla="val 19167"/>
              <a:gd name="adj2" fmla="val 122059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13077" y="4824854"/>
            <a:ext cx="2512599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ymbol" charset="2"/>
                <a:ea typeface="+mj-ea"/>
                <a:cs typeface="Symbol" charset="2"/>
              </a:rPr>
              <a:t>D</a:t>
            </a:r>
            <a:r>
              <a:rPr kumimoji="0" lang="en-US" sz="2400" b="1" i="1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v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=1, 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ymbol" charset="2"/>
                <a:ea typeface="+mj-ea"/>
                <a:cs typeface="Symbol" charset="2"/>
              </a:rPr>
              <a:t>D</a:t>
            </a:r>
            <a:r>
              <a:rPr kumimoji="0" lang="en-US" sz="2400" b="1" i="1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J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=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1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21" y="4216399"/>
            <a:ext cx="5016793" cy="22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err="1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Anharmonic</a:t>
            </a: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 oscillator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 l="2439" t="20880" r="63952" b="25734"/>
          <a:stretch/>
        </p:blipFill>
        <p:spPr bwMode="auto">
          <a:xfrm>
            <a:off x="391838" y="1648134"/>
            <a:ext cx="3088451" cy="3661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03409" y="5309419"/>
            <a:ext cx="4133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SHO:</a:t>
            </a:r>
            <a:r>
              <a:rPr lang="en-US" sz="2400" dirty="0" smtClean="0">
                <a:latin typeface="Georgia"/>
                <a:cs typeface="Georgia"/>
              </a:rPr>
              <a:t> a good approximation </a:t>
            </a:r>
          </a:p>
          <a:p>
            <a:r>
              <a:rPr lang="en-US" sz="2400" b="1" dirty="0" smtClean="0">
                <a:latin typeface="Georgia"/>
                <a:cs typeface="Georgia"/>
              </a:rPr>
              <a:t>only</a:t>
            </a:r>
            <a:r>
              <a:rPr lang="en-US" sz="2400" dirty="0" smtClean="0">
                <a:latin typeface="Georgia"/>
                <a:cs typeface="Georgia"/>
              </a:rPr>
              <a:t> for small displacements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4003" y="857142"/>
            <a:ext cx="4942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The bond breaks at large displacements</a:t>
            </a:r>
          </a:p>
          <a:p>
            <a:endParaRPr lang="en-US" sz="2000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Bond dissociation energy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409" y="1066499"/>
            <a:ext cx="269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Morse potential</a:t>
            </a:r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74472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l="2930" t="16037" r="62430" b="23794"/>
          <a:stretch/>
        </p:blipFill>
        <p:spPr bwMode="auto">
          <a:xfrm>
            <a:off x="84553" y="1239293"/>
            <a:ext cx="3243159" cy="4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err="1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Anharmonic</a:t>
            </a: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 oscillator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003" y="857142"/>
            <a:ext cx="5801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The bond breaks at large displacements</a:t>
            </a:r>
          </a:p>
          <a:p>
            <a:endParaRPr lang="en-US" sz="2000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Bond dissociation energy</a:t>
            </a:r>
          </a:p>
          <a:p>
            <a:endParaRPr lang="en-US" sz="2000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Energy levels come closer for higher values of </a:t>
            </a:r>
            <a:r>
              <a:rPr lang="en-US" sz="2000" i="1" dirty="0" smtClean="0">
                <a:latin typeface="Georgia"/>
                <a:cs typeface="Georgia"/>
              </a:rPr>
              <a:t>v</a:t>
            </a:r>
          </a:p>
          <a:p>
            <a:endParaRPr lang="en-US" sz="2000" i="1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Fundamental and overtones in IR spectra</a:t>
            </a:r>
            <a:endParaRPr lang="en-US" sz="2000" dirty="0">
              <a:latin typeface="Georgia"/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409" y="5309419"/>
            <a:ext cx="4133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SHO:</a:t>
            </a:r>
            <a:r>
              <a:rPr lang="en-US" sz="2400" dirty="0" smtClean="0">
                <a:latin typeface="Georgia"/>
                <a:cs typeface="Georgia"/>
              </a:rPr>
              <a:t> a good approximation </a:t>
            </a:r>
          </a:p>
          <a:p>
            <a:r>
              <a:rPr lang="en-US" sz="2400" b="1" dirty="0" smtClean="0">
                <a:latin typeface="Georgia"/>
                <a:cs typeface="Georgia"/>
              </a:rPr>
              <a:t>only</a:t>
            </a:r>
            <a:r>
              <a:rPr lang="en-US" sz="2400" dirty="0" smtClean="0">
                <a:latin typeface="Georgia"/>
                <a:cs typeface="Georgia"/>
              </a:rPr>
              <a:t> for small displacements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409" y="1066499"/>
            <a:ext cx="269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Morse potential</a:t>
            </a:r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4143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l="2930" t="16037" r="62430" b="23794"/>
          <a:stretch/>
        </p:blipFill>
        <p:spPr bwMode="auto">
          <a:xfrm>
            <a:off x="84553" y="1239293"/>
            <a:ext cx="3243159" cy="4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905305" y="0"/>
            <a:ext cx="8220286" cy="1008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err="1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Anharmonic</a:t>
            </a:r>
            <a:r>
              <a:rPr lang="en-US" sz="2400" b="1" u="sng" dirty="0" smtClean="0">
                <a:solidFill>
                  <a:srgbClr val="0000FF"/>
                </a:solidFill>
                <a:latin typeface="Georgia"/>
                <a:ea typeface="+mj-ea"/>
                <a:cs typeface="+mj-cs"/>
              </a:rPr>
              <a:t> oscillator: Energies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4003" y="857142"/>
            <a:ext cx="58015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The bond breaks at large displacements</a:t>
            </a:r>
          </a:p>
          <a:p>
            <a:endParaRPr lang="en-US" sz="2000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Bond dissociation energy</a:t>
            </a:r>
          </a:p>
          <a:p>
            <a:endParaRPr lang="en-US" sz="2000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Energy levels come closer for higher values of </a:t>
            </a:r>
            <a:r>
              <a:rPr lang="en-US" sz="2000" i="1" dirty="0" smtClean="0">
                <a:latin typeface="Georgia"/>
                <a:cs typeface="Georgia"/>
              </a:rPr>
              <a:t>v</a:t>
            </a:r>
          </a:p>
          <a:p>
            <a:endParaRPr lang="en-US" sz="2000" i="1" dirty="0" smtClean="0">
              <a:latin typeface="Georgia"/>
              <a:cs typeface="Georgia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Georgia"/>
                <a:cs typeface="Georgia"/>
              </a:rPr>
              <a:t>Fundamental and overtones in IR spectra</a:t>
            </a:r>
            <a:endParaRPr lang="en-US" sz="2000" dirty="0">
              <a:latin typeface="Georgia"/>
              <a:cs typeface="Georgi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3409" y="5309419"/>
            <a:ext cx="4133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SHO:</a:t>
            </a:r>
            <a:r>
              <a:rPr lang="en-US" sz="2400" dirty="0" smtClean="0">
                <a:latin typeface="Georgia"/>
                <a:cs typeface="Georgia"/>
              </a:rPr>
              <a:t> a good approximation </a:t>
            </a:r>
          </a:p>
          <a:p>
            <a:r>
              <a:rPr lang="en-US" sz="2400" b="1" dirty="0" smtClean="0">
                <a:latin typeface="Georgia"/>
                <a:cs typeface="Georgia"/>
              </a:rPr>
              <a:t>only</a:t>
            </a:r>
            <a:r>
              <a:rPr lang="en-US" sz="2400" dirty="0" smtClean="0">
                <a:latin typeface="Georgia"/>
                <a:cs typeface="Georgia"/>
              </a:rPr>
              <a:t> for small displacements</a:t>
            </a:r>
            <a:endParaRPr lang="en-US" sz="2400" dirty="0">
              <a:latin typeface="Georgia"/>
              <a:cs typeface="Georg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28386" y="3434474"/>
            <a:ext cx="2217274" cy="461665"/>
            <a:chOff x="3628386" y="3434474"/>
            <a:chExt cx="2217274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3628386" y="3434474"/>
              <a:ext cx="2217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00FF"/>
                  </a:solidFill>
                  <a:latin typeface="Symbol" charset="2"/>
                  <a:cs typeface="Symbol" charset="2"/>
                </a:rPr>
                <a:t>e</a:t>
              </a:r>
              <a:r>
                <a:rPr lang="en-US" sz="2400" b="1" i="1" baseline="-25000" dirty="0" err="1" smtClean="0">
                  <a:solidFill>
                    <a:srgbClr val="0000FF"/>
                  </a:solidFill>
                  <a:latin typeface="Georgia"/>
                  <a:cs typeface="Georgia"/>
                </a:rPr>
                <a:t>v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 = (</a:t>
              </a:r>
              <a:r>
                <a:rPr lang="en-US" sz="2400" b="1" i="1" dirty="0" smtClean="0">
                  <a:solidFill>
                    <a:srgbClr val="0000FF"/>
                  </a:solidFill>
                  <a:latin typeface="Georgia"/>
                  <a:cs typeface="Georgia"/>
                </a:rPr>
                <a:t>v 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+ ½)</a:t>
              </a:r>
              <a:r>
                <a:rPr lang="en-US" sz="2400" b="1" i="1" dirty="0" smtClean="0">
                  <a:solidFill>
                    <a:srgbClr val="0000FF"/>
                  </a:solidFill>
                  <a:latin typeface="Symbol" charset="2"/>
                  <a:ea typeface="Lucida Grande"/>
                  <a:cs typeface="Symbol" charset="2"/>
                </a:rPr>
                <a:t>n</a:t>
              </a:r>
              <a:endParaRPr lang="en-US" sz="2400" b="1" dirty="0">
                <a:solidFill>
                  <a:srgbClr val="0000FF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5512748" y="3553123"/>
              <a:ext cx="175651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822859" y="3422126"/>
            <a:ext cx="2287806" cy="461665"/>
            <a:chOff x="3628386" y="3434474"/>
            <a:chExt cx="2287806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3628386" y="3434474"/>
              <a:ext cx="2287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  <a:latin typeface="Symbol" charset="2"/>
                  <a:cs typeface="Symbol" charset="2"/>
                </a:rPr>
                <a:t>- 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(</a:t>
              </a:r>
              <a:r>
                <a:rPr lang="en-US" sz="2400" b="1" i="1" dirty="0" smtClean="0">
                  <a:solidFill>
                    <a:srgbClr val="0000FF"/>
                  </a:solidFill>
                  <a:latin typeface="Georgia"/>
                  <a:cs typeface="Georgia"/>
                </a:rPr>
                <a:t>v </a:t>
              </a:r>
              <a:r>
                <a:rPr lang="en-US" sz="2400" b="1" dirty="0" smtClean="0">
                  <a:solidFill>
                    <a:srgbClr val="0000FF"/>
                  </a:solidFill>
                  <a:latin typeface="Georgia"/>
                  <a:cs typeface="Georgia"/>
                </a:rPr>
                <a:t>+ ½)</a:t>
              </a:r>
              <a:r>
                <a:rPr lang="en-US" sz="2400" b="1" baseline="30000" dirty="0" smtClean="0">
                  <a:solidFill>
                    <a:srgbClr val="0000FF"/>
                  </a:solidFill>
                  <a:latin typeface="Georgia"/>
                  <a:cs typeface="Georgia"/>
                </a:rPr>
                <a:t>2</a:t>
              </a:r>
              <a:r>
                <a:rPr lang="en-US" sz="2400" b="1" i="1" dirty="0" smtClean="0">
                  <a:solidFill>
                    <a:srgbClr val="0000FF"/>
                  </a:solidFill>
                  <a:latin typeface="Georgia"/>
                  <a:cs typeface="Georgia"/>
                </a:rPr>
                <a:t>x</a:t>
              </a:r>
              <a:r>
                <a:rPr lang="en-US" sz="2400" b="1" i="1" baseline="-25000" dirty="0" smtClean="0">
                  <a:solidFill>
                    <a:srgbClr val="0000FF"/>
                  </a:solidFill>
                  <a:latin typeface="Georgia"/>
                  <a:cs typeface="Georgia"/>
                </a:rPr>
                <a:t>e</a:t>
              </a:r>
              <a:r>
                <a:rPr lang="en-US" sz="2400" b="1" i="1" dirty="0" smtClean="0">
                  <a:solidFill>
                    <a:srgbClr val="0000FF"/>
                  </a:solidFill>
                  <a:latin typeface="Symbol" charset="2"/>
                  <a:ea typeface="Lucida Grande"/>
                  <a:cs typeface="Symbol" charset="2"/>
                </a:rPr>
                <a:t>n</a:t>
              </a:r>
              <a:endParaRPr lang="en-US" sz="2400" b="1" dirty="0">
                <a:solidFill>
                  <a:srgbClr val="0000FF"/>
                </a:solidFill>
                <a:latin typeface="Symbol" charset="2"/>
                <a:cs typeface="Symbol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580308" y="3553123"/>
              <a:ext cx="175651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03409" y="1066499"/>
            <a:ext cx="269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Georgia"/>
                <a:cs typeface="Georgia"/>
              </a:rPr>
              <a:t>Morse potential</a:t>
            </a:r>
            <a:endParaRPr lang="en-US" sz="2400" dirty="0">
              <a:latin typeface="Georgia"/>
              <a:cs typeface="Georgi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29086" y="4036191"/>
            <a:ext cx="1731673" cy="461665"/>
            <a:chOff x="3628386" y="3434474"/>
            <a:chExt cx="1731673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3628386" y="3434474"/>
              <a:ext cx="1731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x</a:t>
              </a:r>
              <a:r>
                <a:rPr lang="en-US" sz="2400" b="1" i="1" baseline="-25000" dirty="0" err="1" smtClean="0">
                  <a:solidFill>
                    <a:srgbClr val="000000"/>
                  </a:solidFill>
                  <a:latin typeface="Georgia"/>
                  <a:cs typeface="Georgia"/>
                </a:rPr>
                <a:t>e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cs typeface="Georgia"/>
                </a:rPr>
                <a:t> = </a:t>
              </a:r>
              <a:r>
                <a:rPr lang="en-US" sz="2400" b="1" i="1" dirty="0" smtClean="0">
                  <a:solidFill>
                    <a:srgbClr val="000000"/>
                  </a:solidFill>
                  <a:latin typeface="Symbol" charset="2"/>
                  <a:ea typeface="Lucida Grande"/>
                  <a:cs typeface="Symbol" charset="2"/>
                </a:rPr>
                <a:t>n/</a:t>
              </a:r>
              <a:r>
                <a:rPr lang="en-US" sz="2400" b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4</a:t>
              </a:r>
              <a:r>
                <a:rPr lang="en-US" sz="2400" b="1" i="1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D</a:t>
              </a:r>
              <a:r>
                <a:rPr lang="en-US" sz="2400" b="1" i="1" baseline="-25000" dirty="0" smtClean="0">
                  <a:solidFill>
                    <a:srgbClr val="000000"/>
                  </a:solidFill>
                  <a:latin typeface="Georgia"/>
                  <a:ea typeface="Lucida Grande"/>
                  <a:cs typeface="Georgia"/>
                </a:rPr>
                <a:t>e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391252" y="3553123"/>
              <a:ext cx="175651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4684399" y="4638273"/>
            <a:ext cx="3198070" cy="382858"/>
          </a:xfrm>
          <a:prstGeom prst="rect">
            <a:avLst/>
          </a:prstGeom>
          <a:solidFill>
            <a:srgbClr val="CCFFCC">
              <a:alpha val="60000"/>
            </a:srgb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Symbol" charset="2"/>
                <a:ea typeface="+mj-ea"/>
                <a:cs typeface="Symbol" charset="2"/>
              </a:rPr>
              <a:t>D</a:t>
            </a:r>
            <a:r>
              <a:rPr kumimoji="0" lang="en-US" sz="2400" b="1" i="1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v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=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1,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2, 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+</a:t>
            </a: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/>
                <a:ea typeface="+mj-ea"/>
                <a:cs typeface="+mj-cs"/>
              </a:rPr>
              <a:t>3,….</a:t>
            </a:r>
            <a:endParaRPr kumimoji="0" lang="en-US" sz="2400" b="1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eorgi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6483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10746</TotalTime>
  <Words>809</Words>
  <Application>Microsoft Macintosh PowerPoint</Application>
  <PresentationFormat>On-screen Show (4:3)</PresentationFormat>
  <Paragraphs>191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Paint Shop Pro Image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Spectroscopy</dc:title>
  <dc:creator>Sandip Kar</dc:creator>
  <cp:lastModifiedBy>Anindya Dutta</cp:lastModifiedBy>
  <cp:revision>259</cp:revision>
  <cp:lastPrinted>2015-11-05T17:17:10Z</cp:lastPrinted>
  <dcterms:created xsi:type="dcterms:W3CDTF">2014-11-04T18:10:20Z</dcterms:created>
  <dcterms:modified xsi:type="dcterms:W3CDTF">2017-09-21T18:34:36Z</dcterms:modified>
</cp:coreProperties>
</file>