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8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3C89-7718-4EAB-ACE0-1259FE5603BD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B1145-7FC4-41CA-AE82-6CBF70348D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7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18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6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0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16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9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3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36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MCB-Assignment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81642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–  1. To find out sequence similarity between proteins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2. To build an evolutionary relationship between species</a:t>
            </a: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You may not find each and every information about each protein.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to follow: https://www.ncbi.nlm.nih.gov/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http://www.ebi.ac.uk/Tools/msa/clustalo/</a:t>
            </a:r>
          </a:p>
        </p:txBody>
      </p:sp>
    </p:spTree>
    <p:extLst>
      <p:ext uri="{BB962C8B-B14F-4D97-AF65-F5344CB8AC3E}">
        <p14:creationId xmlns:p14="http://schemas.microsoft.com/office/powerpoint/2010/main" val="312569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901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Tutorial: D1-T5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8215" y="946735"/>
            <a:ext cx="1090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Kindly complete the following table using NCBI. Search using the Accession number provided to get the remaining details.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51194"/>
              </p:ext>
            </p:extLst>
          </p:nvPr>
        </p:nvGraphicFramePr>
        <p:xfrm>
          <a:off x="3233670" y="1246546"/>
          <a:ext cx="5598961" cy="31806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1010">
                  <a:extLst>
                    <a:ext uri="{9D8B030D-6E8A-4147-A177-3AD203B41FA5}">
                      <a16:colId xmlns:a16="http://schemas.microsoft.com/office/drawing/2014/main" val="1441998018"/>
                    </a:ext>
                  </a:extLst>
                </a:gridCol>
                <a:gridCol w="3247951">
                  <a:extLst>
                    <a:ext uri="{9D8B030D-6E8A-4147-A177-3AD203B41FA5}">
                      <a16:colId xmlns:a16="http://schemas.microsoft.com/office/drawing/2014/main" val="2398406148"/>
                    </a:ext>
                  </a:extLst>
                </a:gridCol>
              </a:tblGrid>
              <a:tr h="35340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Basic</a:t>
                      </a:r>
                      <a:r>
                        <a:rPr lang="en-IN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 Local Alignment Search Tool (BLAST)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  <a:cs typeface="Trebuchet MS"/>
                      </a:endParaRPr>
                    </a:p>
                  </a:txBody>
                  <a:tcPr marL="12700" marR="12700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  <a:cs typeface="Trebuchet MS"/>
                      </a:endParaRPr>
                    </a:p>
                  </a:txBody>
                  <a:tcPr marL="12700" marR="12700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0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  <a:latin typeface="Trebuchet MS"/>
                          <a:cs typeface="Trebuchet MS"/>
                        </a:rPr>
                        <a:t>Accession</a:t>
                      </a:r>
                      <a:r>
                        <a:rPr lang="en-IN" sz="2000" b="1" u="none" strike="noStrike" baseline="0" dirty="0">
                          <a:effectLst/>
                          <a:latin typeface="Trebuchet MS"/>
                          <a:cs typeface="Trebuchet MS"/>
                        </a:rPr>
                        <a:t> number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  <a:cs typeface="Trebuchet M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AAS55695.1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9525" marB="0" anchor="b"/>
                </a:tc>
                <a:extLst>
                  <a:ext uri="{0D108BD9-81ED-4DB2-BD59-A6C34878D82A}">
                    <a16:rowId xmlns:a16="http://schemas.microsoft.com/office/drawing/2014/main" val="3303468568"/>
                  </a:ext>
                </a:extLst>
              </a:tr>
              <a:tr h="35340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Protein Name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dirty="0"/>
                        <a:t>alpha synuclein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9525" marB="0" anchor="b"/>
                </a:tc>
                <a:extLst>
                  <a:ext uri="{0D108BD9-81ED-4DB2-BD59-A6C34878D82A}">
                    <a16:rowId xmlns:a16="http://schemas.microsoft.com/office/drawing/2014/main" val="1363605832"/>
                  </a:ext>
                </a:extLst>
              </a:tr>
              <a:tr h="353401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u="none" strike="noStrike" dirty="0">
                          <a:effectLst/>
                          <a:latin typeface="Trebuchet MS"/>
                          <a:cs typeface="Trebuchet MS"/>
                        </a:rPr>
                        <a:t>Organism Name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  <a:cs typeface="Trebuchet M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dirty="0"/>
                        <a:t>Rattus norvegicus (Norway Rat)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9525" marB="0" anchor="b"/>
                </a:tc>
                <a:extLst>
                  <a:ext uri="{0D108BD9-81ED-4DB2-BD59-A6C34878D82A}">
                    <a16:rowId xmlns:a16="http://schemas.microsoft.com/office/drawing/2014/main" val="214773678"/>
                  </a:ext>
                </a:extLst>
              </a:tr>
              <a:tr h="35340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  <a:latin typeface="Trebuchet MS"/>
                          <a:cs typeface="Trebuchet MS"/>
                        </a:rPr>
                        <a:t>Sequence Length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  <a:cs typeface="Trebuchet M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 aa</a:t>
                      </a:r>
                    </a:p>
                  </a:txBody>
                  <a:tcPr marL="12700" marR="12700" marT="9525" marB="0" anchor="b"/>
                </a:tc>
                <a:extLst>
                  <a:ext uri="{0D108BD9-81ED-4DB2-BD59-A6C34878D82A}">
                    <a16:rowId xmlns:a16="http://schemas.microsoft.com/office/drawing/2014/main" val="404230460"/>
                  </a:ext>
                </a:extLst>
              </a:tr>
              <a:tr h="353401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Uniprot</a:t>
                      </a: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 id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P37377</a:t>
                      </a:r>
                    </a:p>
                  </a:txBody>
                  <a:tcPr marL="12700" marR="12700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401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u="none" strike="noStrike" dirty="0">
                          <a:effectLst/>
                          <a:latin typeface="Trebuchet MS"/>
                          <a:cs typeface="Trebuchet MS"/>
                        </a:rPr>
                        <a:t>No. Of BLAST</a:t>
                      </a:r>
                      <a:r>
                        <a:rPr lang="en-IN" sz="2000" b="1" u="none" strike="noStrike" baseline="0" dirty="0">
                          <a:effectLst/>
                          <a:latin typeface="Trebuchet MS"/>
                          <a:cs typeface="Trebuchet MS"/>
                        </a:rPr>
                        <a:t> hits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  <a:cs typeface="Trebuchet M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12700" marR="12700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40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PDB</a:t>
                      </a:r>
                      <a:r>
                        <a:rPr lang="en-IN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 id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  <a:cs typeface="Trebuchet M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1XQ8_A</a:t>
                      </a:r>
                    </a:p>
                  </a:txBody>
                  <a:tcPr marL="12700" marR="12700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40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  <a:latin typeface="Trebuchet MS"/>
                          <a:cs typeface="Trebuchet MS"/>
                        </a:rPr>
                        <a:t>No. Of BLAST</a:t>
                      </a:r>
                      <a:r>
                        <a:rPr lang="en-IN" sz="2000" b="1" u="none" strike="noStrike" baseline="0" dirty="0">
                          <a:effectLst/>
                          <a:latin typeface="Trebuchet MS"/>
                          <a:cs typeface="Trebuchet MS"/>
                        </a:rPr>
                        <a:t> hits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  <a:cs typeface="Trebuchet M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12700" marR="12700" marT="9525" marB="0" anchor="b"/>
                </a:tc>
                <a:extLst>
                  <a:ext uri="{0D108BD9-81ED-4DB2-BD59-A6C34878D82A}">
                    <a16:rowId xmlns:a16="http://schemas.microsoft.com/office/drawing/2014/main" val="5527843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69576"/>
              </p:ext>
            </p:extLst>
          </p:nvPr>
        </p:nvGraphicFramePr>
        <p:xfrm>
          <a:off x="2149131" y="4427155"/>
          <a:ext cx="7498080" cy="23728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77883">
                  <a:extLst>
                    <a:ext uri="{9D8B030D-6E8A-4147-A177-3AD203B41FA5}">
                      <a16:colId xmlns:a16="http://schemas.microsoft.com/office/drawing/2014/main" val="1441998018"/>
                    </a:ext>
                  </a:extLst>
                </a:gridCol>
                <a:gridCol w="4820197">
                  <a:extLst>
                    <a:ext uri="{9D8B030D-6E8A-4147-A177-3AD203B41FA5}">
                      <a16:colId xmlns:a16="http://schemas.microsoft.com/office/drawing/2014/main" val="2398406148"/>
                    </a:ext>
                  </a:extLst>
                </a:gridCol>
              </a:tblGrid>
              <a:tr h="3846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Multiple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Sequence</a:t>
                      </a: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Alignment (MSA)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  <a:cs typeface="Trebuchet MS"/>
                      </a:endParaRPr>
                    </a:p>
                  </a:txBody>
                  <a:tcPr marL="12700" marR="12700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43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Accession </a:t>
                      </a:r>
                      <a:r>
                        <a:rPr lang="en-I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No.s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a) AAS55695.1, b) AAZ23150.1, c) ACX54436.1, d) </a:t>
                      </a:r>
                      <a:r>
                        <a:rPr lang="en-US" sz="1800" dirty="0"/>
                        <a:t>NP_001035916.1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 , e) NP_001029213.1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9525" marB="0" anchor="b"/>
                </a:tc>
                <a:extLst>
                  <a:ext uri="{0D108BD9-81ED-4DB2-BD59-A6C34878D82A}">
                    <a16:rowId xmlns:a16="http://schemas.microsoft.com/office/drawing/2014/main" val="3303468568"/>
                  </a:ext>
                </a:extLst>
              </a:tr>
              <a:tr h="463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Evolutionary related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a) Rattus norvegicus, b) Mus musculus, c)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Saimiri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sciureus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, d) Sus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scrofa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, e)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Bostaurus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Trebuchet MS"/>
                        <a:cs typeface="Trebuchet MS"/>
                      </a:endParaRPr>
                    </a:p>
                  </a:txBody>
                  <a:tcPr marL="12700" marR="12700" marT="9525" marB="0" anchor="b"/>
                </a:tc>
                <a:extLst>
                  <a:ext uri="{0D108BD9-81ED-4DB2-BD59-A6C34878D82A}">
                    <a16:rowId xmlns:a16="http://schemas.microsoft.com/office/drawing/2014/main" val="136360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32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191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Trebuchet MS</vt:lpstr>
      <vt:lpstr>Office Theme</vt:lpstr>
      <vt:lpstr>MCB-Assignment 2</vt:lpstr>
      <vt:lpstr>Tutorial: D1-T5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BB101 Assignment 2</dc:title>
  <dc:subject/>
  <dc:creator>SS</dc:creator>
  <cp:keywords/>
  <dc:description/>
  <cp:lastModifiedBy>Sabu John</cp:lastModifiedBy>
  <cp:revision>12</cp:revision>
  <cp:lastPrinted>2017-01-12T12:20:33Z</cp:lastPrinted>
  <dcterms:created xsi:type="dcterms:W3CDTF">2017-01-12T12:18:24Z</dcterms:created>
  <dcterms:modified xsi:type="dcterms:W3CDTF">2018-01-30T19:01:45Z</dcterms:modified>
  <cp:category/>
</cp:coreProperties>
</file>