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6" r:id="rId3"/>
    <p:sldId id="279" r:id="rId4"/>
    <p:sldId id="280" r:id="rId5"/>
    <p:sldId id="263" r:id="rId6"/>
    <p:sldId id="265" r:id="rId7"/>
    <p:sldId id="287" r:id="rId8"/>
    <p:sldId id="288" r:id="rId9"/>
    <p:sldId id="289" r:id="rId10"/>
    <p:sldId id="290" r:id="rId11"/>
    <p:sldId id="292" r:id="rId12"/>
    <p:sldId id="295"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861" autoAdjust="0"/>
  </p:normalViewPr>
  <p:slideViewPr>
    <p:cSldViewPr snapToGrid="0">
      <p:cViewPr varScale="1">
        <p:scale>
          <a:sx n="87" d="100"/>
          <a:sy n="87" d="100"/>
        </p:scale>
        <p:origin x="52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827E45-1FAA-4AFA-82FC-965127A61344}" type="datetimeFigureOut">
              <a:rPr lang="en-US" smtClean="0"/>
              <a:pPr/>
              <a:t>2/22/2018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5591FE-9F5C-4074-9EB0-E2AAA6AAAFEF}" type="slidenum">
              <a:rPr lang="en-US" smtClean="0"/>
              <a:pPr/>
              <a:t>‹#›</a:t>
            </a:fld>
            <a:endParaRPr lang="en-US"/>
          </a:p>
        </p:txBody>
      </p:sp>
    </p:spTree>
    <p:extLst>
      <p:ext uri="{BB962C8B-B14F-4D97-AF65-F5344CB8AC3E}">
        <p14:creationId xmlns:p14="http://schemas.microsoft.com/office/powerpoint/2010/main" val="4006791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5591FE-9F5C-4074-9EB0-E2AAA6AAAFEF}" type="slidenum">
              <a:rPr lang="en-US" smtClean="0"/>
              <a:pPr/>
              <a:t>1</a:t>
            </a:fld>
            <a:endParaRPr lang="en-US"/>
          </a:p>
        </p:txBody>
      </p:sp>
    </p:spTree>
    <p:extLst>
      <p:ext uri="{BB962C8B-B14F-4D97-AF65-F5344CB8AC3E}">
        <p14:creationId xmlns:p14="http://schemas.microsoft.com/office/powerpoint/2010/main" val="3928226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Type-2 Diabetes</a:t>
            </a:r>
          </a:p>
        </p:txBody>
      </p:sp>
      <p:sp>
        <p:nvSpPr>
          <p:cNvPr id="4" name="Slide Number Placeholder 3"/>
          <p:cNvSpPr>
            <a:spLocks noGrp="1"/>
          </p:cNvSpPr>
          <p:nvPr>
            <p:ph type="sldNum" sz="quarter" idx="10"/>
          </p:nvPr>
        </p:nvSpPr>
        <p:spPr/>
        <p:txBody>
          <a:bodyPr/>
          <a:lstStyle/>
          <a:p>
            <a:fld id="{865591FE-9F5C-4074-9EB0-E2AAA6AAAFEF}" type="slidenum">
              <a:rPr lang="en-US" smtClean="0"/>
              <a:pPr/>
              <a:t>3</a:t>
            </a:fld>
            <a:endParaRPr lang="en-US"/>
          </a:p>
        </p:txBody>
      </p:sp>
    </p:spTree>
    <p:extLst>
      <p:ext uri="{BB962C8B-B14F-4D97-AF65-F5344CB8AC3E}">
        <p14:creationId xmlns:p14="http://schemas.microsoft.com/office/powerpoint/2010/main" val="3241115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5591FE-9F5C-4074-9EB0-E2AAA6AAAFEF}" type="slidenum">
              <a:rPr lang="en-US" smtClean="0"/>
              <a:pPr/>
              <a:t>4</a:t>
            </a:fld>
            <a:endParaRPr lang="en-US"/>
          </a:p>
        </p:txBody>
      </p:sp>
    </p:spTree>
    <p:extLst>
      <p:ext uri="{BB962C8B-B14F-4D97-AF65-F5344CB8AC3E}">
        <p14:creationId xmlns:p14="http://schemas.microsoft.com/office/powerpoint/2010/main" val="406989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A8D2D7F-82E8-4CFD-A783-65675E270F79}" type="datetimeFigureOut">
              <a:rPr lang="en-IN" smtClean="0"/>
              <a:pPr/>
              <a:t>22-02-2018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45CFF-A16D-4278-B764-0CE01010E9E4}" type="slidenum">
              <a:rPr lang="en-IN" smtClean="0"/>
              <a:pPr/>
              <a:t>‹#›</a:t>
            </a:fld>
            <a:endParaRPr lang="en-IN"/>
          </a:p>
        </p:txBody>
      </p:sp>
    </p:spTree>
    <p:extLst>
      <p:ext uri="{BB962C8B-B14F-4D97-AF65-F5344CB8AC3E}">
        <p14:creationId xmlns:p14="http://schemas.microsoft.com/office/powerpoint/2010/main" val="78668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8D2D7F-82E8-4CFD-A783-65675E270F79}" type="datetimeFigureOut">
              <a:rPr lang="en-IN" smtClean="0"/>
              <a:pPr/>
              <a:t>22-02-2018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45CFF-A16D-4278-B764-0CE01010E9E4}" type="slidenum">
              <a:rPr lang="en-IN" smtClean="0"/>
              <a:pPr/>
              <a:t>‹#›</a:t>
            </a:fld>
            <a:endParaRPr lang="en-IN"/>
          </a:p>
        </p:txBody>
      </p:sp>
    </p:spTree>
    <p:extLst>
      <p:ext uri="{BB962C8B-B14F-4D97-AF65-F5344CB8AC3E}">
        <p14:creationId xmlns:p14="http://schemas.microsoft.com/office/powerpoint/2010/main" val="276139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8D2D7F-82E8-4CFD-A783-65675E270F79}" type="datetimeFigureOut">
              <a:rPr lang="en-IN" smtClean="0"/>
              <a:pPr/>
              <a:t>22-02-2018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45CFF-A16D-4278-B764-0CE01010E9E4}" type="slidenum">
              <a:rPr lang="en-IN" smtClean="0"/>
              <a:pPr/>
              <a:t>‹#›</a:t>
            </a:fld>
            <a:endParaRPr lang="en-IN"/>
          </a:p>
        </p:txBody>
      </p:sp>
    </p:spTree>
    <p:extLst>
      <p:ext uri="{BB962C8B-B14F-4D97-AF65-F5344CB8AC3E}">
        <p14:creationId xmlns:p14="http://schemas.microsoft.com/office/powerpoint/2010/main" val="393764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8D2D7F-82E8-4CFD-A783-65675E270F79}" type="datetimeFigureOut">
              <a:rPr lang="en-IN" smtClean="0"/>
              <a:pPr/>
              <a:t>22-02-2018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45CFF-A16D-4278-B764-0CE01010E9E4}" type="slidenum">
              <a:rPr lang="en-IN" smtClean="0"/>
              <a:pPr/>
              <a:t>‹#›</a:t>
            </a:fld>
            <a:endParaRPr lang="en-IN"/>
          </a:p>
        </p:txBody>
      </p:sp>
    </p:spTree>
    <p:extLst>
      <p:ext uri="{BB962C8B-B14F-4D97-AF65-F5344CB8AC3E}">
        <p14:creationId xmlns:p14="http://schemas.microsoft.com/office/powerpoint/2010/main" val="159288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8D2D7F-82E8-4CFD-A783-65675E270F79}" type="datetimeFigureOut">
              <a:rPr lang="en-IN" smtClean="0"/>
              <a:pPr/>
              <a:t>22-02-2018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45CFF-A16D-4278-B764-0CE01010E9E4}" type="slidenum">
              <a:rPr lang="en-IN" smtClean="0"/>
              <a:pPr/>
              <a:t>‹#›</a:t>
            </a:fld>
            <a:endParaRPr lang="en-IN"/>
          </a:p>
        </p:txBody>
      </p:sp>
    </p:spTree>
    <p:extLst>
      <p:ext uri="{BB962C8B-B14F-4D97-AF65-F5344CB8AC3E}">
        <p14:creationId xmlns:p14="http://schemas.microsoft.com/office/powerpoint/2010/main" val="3098868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A8D2D7F-82E8-4CFD-A783-65675E270F79}" type="datetimeFigureOut">
              <a:rPr lang="en-IN" smtClean="0"/>
              <a:pPr/>
              <a:t>22-02-2018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E45CFF-A16D-4278-B764-0CE01010E9E4}" type="slidenum">
              <a:rPr lang="en-IN" smtClean="0"/>
              <a:pPr/>
              <a:t>‹#›</a:t>
            </a:fld>
            <a:endParaRPr lang="en-IN"/>
          </a:p>
        </p:txBody>
      </p:sp>
    </p:spTree>
    <p:extLst>
      <p:ext uri="{BB962C8B-B14F-4D97-AF65-F5344CB8AC3E}">
        <p14:creationId xmlns:p14="http://schemas.microsoft.com/office/powerpoint/2010/main" val="168684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A8D2D7F-82E8-4CFD-A783-65675E270F79}" type="datetimeFigureOut">
              <a:rPr lang="en-IN" smtClean="0"/>
              <a:pPr/>
              <a:t>22-02-2018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E45CFF-A16D-4278-B764-0CE01010E9E4}" type="slidenum">
              <a:rPr lang="en-IN" smtClean="0"/>
              <a:pPr/>
              <a:t>‹#›</a:t>
            </a:fld>
            <a:endParaRPr lang="en-IN"/>
          </a:p>
        </p:txBody>
      </p:sp>
    </p:spTree>
    <p:extLst>
      <p:ext uri="{BB962C8B-B14F-4D97-AF65-F5344CB8AC3E}">
        <p14:creationId xmlns:p14="http://schemas.microsoft.com/office/powerpoint/2010/main" val="157071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A8D2D7F-82E8-4CFD-A783-65675E270F79}" type="datetimeFigureOut">
              <a:rPr lang="en-IN" smtClean="0"/>
              <a:pPr/>
              <a:t>22-02-2018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E45CFF-A16D-4278-B764-0CE01010E9E4}" type="slidenum">
              <a:rPr lang="en-IN" smtClean="0"/>
              <a:pPr/>
              <a:t>‹#›</a:t>
            </a:fld>
            <a:endParaRPr lang="en-IN"/>
          </a:p>
        </p:txBody>
      </p:sp>
    </p:spTree>
    <p:extLst>
      <p:ext uri="{BB962C8B-B14F-4D97-AF65-F5344CB8AC3E}">
        <p14:creationId xmlns:p14="http://schemas.microsoft.com/office/powerpoint/2010/main" val="3880176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D2D7F-82E8-4CFD-A783-65675E270F79}" type="datetimeFigureOut">
              <a:rPr lang="en-IN" smtClean="0"/>
              <a:pPr/>
              <a:t>22-02-2018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E45CFF-A16D-4278-B764-0CE01010E9E4}" type="slidenum">
              <a:rPr lang="en-IN" smtClean="0"/>
              <a:pPr/>
              <a:t>‹#›</a:t>
            </a:fld>
            <a:endParaRPr lang="en-IN"/>
          </a:p>
        </p:txBody>
      </p:sp>
    </p:spTree>
    <p:extLst>
      <p:ext uri="{BB962C8B-B14F-4D97-AF65-F5344CB8AC3E}">
        <p14:creationId xmlns:p14="http://schemas.microsoft.com/office/powerpoint/2010/main" val="92313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8D2D7F-82E8-4CFD-A783-65675E270F79}" type="datetimeFigureOut">
              <a:rPr lang="en-IN" smtClean="0"/>
              <a:pPr/>
              <a:t>22-02-2018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E45CFF-A16D-4278-B764-0CE01010E9E4}" type="slidenum">
              <a:rPr lang="en-IN" smtClean="0"/>
              <a:pPr/>
              <a:t>‹#›</a:t>
            </a:fld>
            <a:endParaRPr lang="en-IN"/>
          </a:p>
        </p:txBody>
      </p:sp>
    </p:spTree>
    <p:extLst>
      <p:ext uri="{BB962C8B-B14F-4D97-AF65-F5344CB8AC3E}">
        <p14:creationId xmlns:p14="http://schemas.microsoft.com/office/powerpoint/2010/main" val="2736105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8D2D7F-82E8-4CFD-A783-65675E270F79}" type="datetimeFigureOut">
              <a:rPr lang="en-IN" smtClean="0"/>
              <a:pPr/>
              <a:t>22-02-2018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E45CFF-A16D-4278-B764-0CE01010E9E4}" type="slidenum">
              <a:rPr lang="en-IN" smtClean="0"/>
              <a:pPr/>
              <a:t>‹#›</a:t>
            </a:fld>
            <a:endParaRPr lang="en-IN"/>
          </a:p>
        </p:txBody>
      </p:sp>
    </p:spTree>
    <p:extLst>
      <p:ext uri="{BB962C8B-B14F-4D97-AF65-F5344CB8AC3E}">
        <p14:creationId xmlns:p14="http://schemas.microsoft.com/office/powerpoint/2010/main" val="116246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D2D7F-82E8-4CFD-A783-65675E270F79}" type="datetimeFigureOut">
              <a:rPr lang="en-IN" smtClean="0"/>
              <a:pPr/>
              <a:t>22-02-2018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45CFF-A16D-4278-B764-0CE01010E9E4}" type="slidenum">
              <a:rPr lang="en-IN" smtClean="0"/>
              <a:pPr/>
              <a:t>‹#›</a:t>
            </a:fld>
            <a:endParaRPr lang="en-IN"/>
          </a:p>
        </p:txBody>
      </p:sp>
    </p:spTree>
    <p:extLst>
      <p:ext uri="{BB962C8B-B14F-4D97-AF65-F5344CB8AC3E}">
        <p14:creationId xmlns:p14="http://schemas.microsoft.com/office/powerpoint/2010/main" val="862806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6331" y="1862015"/>
            <a:ext cx="11034345" cy="2683608"/>
          </a:xfrm>
        </p:spPr>
        <p:txBody>
          <a:bodyPr>
            <a:normAutofit/>
          </a:bodyPr>
          <a:lstStyle/>
          <a:p>
            <a:r>
              <a:rPr lang="en-US" sz="5400" b="1" dirty="0">
                <a:ln w="22225">
                  <a:solidFill>
                    <a:schemeClr val="accent2"/>
                  </a:solidFill>
                  <a:prstDash val="solid"/>
                </a:ln>
                <a:solidFill>
                  <a:schemeClr val="accent2">
                    <a:lumMod val="40000"/>
                    <a:lumOff val="60000"/>
                  </a:schemeClr>
                </a:solidFill>
              </a:rPr>
              <a:t>Cell communication and cell signaling</a:t>
            </a:r>
          </a:p>
          <a:p>
            <a:r>
              <a:rPr lang="en-US" sz="5400" b="1" dirty="0">
                <a:ln w="22225">
                  <a:solidFill>
                    <a:schemeClr val="accent2"/>
                  </a:solidFill>
                  <a:prstDash val="solid"/>
                </a:ln>
                <a:solidFill>
                  <a:schemeClr val="accent2">
                    <a:lumMod val="40000"/>
                    <a:lumOff val="60000"/>
                  </a:schemeClr>
                </a:solidFill>
              </a:rPr>
              <a:t>Bacteria</a:t>
            </a:r>
          </a:p>
          <a:p>
            <a:r>
              <a:rPr lang="en-US" sz="5400" b="1" dirty="0">
                <a:ln w="22225">
                  <a:solidFill>
                    <a:schemeClr val="accent2"/>
                  </a:solidFill>
                  <a:prstDash val="solid"/>
                </a:ln>
                <a:solidFill>
                  <a:schemeClr val="accent2">
                    <a:lumMod val="40000"/>
                    <a:lumOff val="60000"/>
                  </a:schemeClr>
                </a:solidFill>
              </a:rPr>
              <a:t>GSM</a:t>
            </a:r>
            <a:endParaRPr lang="en-IN" sz="5400" b="1" dirty="0">
              <a:ln w="22225">
                <a:solidFill>
                  <a:schemeClr val="accent2"/>
                </a:solidFill>
                <a:prstDash val="solid"/>
              </a:ln>
              <a:solidFill>
                <a:schemeClr val="accent2">
                  <a:lumMod val="40000"/>
                  <a:lumOff val="60000"/>
                </a:schemeClr>
              </a:solidFill>
            </a:endParaRPr>
          </a:p>
        </p:txBody>
      </p:sp>
      <p:sp>
        <p:nvSpPr>
          <p:cNvPr id="4" name="Rectangle 3"/>
          <p:cNvSpPr/>
          <p:nvPr/>
        </p:nvSpPr>
        <p:spPr>
          <a:xfrm>
            <a:off x="0" y="0"/>
            <a:ext cx="12192000" cy="3728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0" y="6485138"/>
            <a:ext cx="12192000" cy="3728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Tutorial                                                                                              BB101                                                                                        IIT Bombay</a:t>
            </a:r>
            <a:endParaRPr lang="en-IN" dirty="0"/>
          </a:p>
        </p:txBody>
      </p:sp>
    </p:spTree>
    <p:extLst>
      <p:ext uri="{BB962C8B-B14F-4D97-AF65-F5344CB8AC3E}">
        <p14:creationId xmlns:p14="http://schemas.microsoft.com/office/powerpoint/2010/main" val="2638173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577" y="2608451"/>
            <a:ext cx="5262349" cy="1641097"/>
          </a:xfrm>
        </p:spPr>
        <p:style>
          <a:lnRef idx="2">
            <a:schemeClr val="dk1">
              <a:shade val="50000"/>
            </a:schemeClr>
          </a:lnRef>
          <a:fillRef idx="1">
            <a:schemeClr val="dk1"/>
          </a:fillRef>
          <a:effectRef idx="0">
            <a:schemeClr val="dk1"/>
          </a:effectRef>
          <a:fontRef idx="minor">
            <a:schemeClr val="lt1"/>
          </a:fontRef>
        </p:style>
        <p:txBody>
          <a:bodyPr anchor="ctr">
            <a:normAutofit/>
          </a:bodyPr>
          <a:lstStyle/>
          <a:p>
            <a:r>
              <a:rPr lang="en-IN" sz="3200" dirty="0"/>
              <a:t>How can interrupted conjugation be used to map bacterial genes?</a:t>
            </a:r>
          </a:p>
        </p:txBody>
      </p:sp>
      <p:pic>
        <p:nvPicPr>
          <p:cNvPr id="4" name="Content Placeholder 3"/>
          <p:cNvPicPr>
            <a:picLocks noGrp="1" noChangeAspect="1"/>
          </p:cNvPicPr>
          <p:nvPr>
            <p:ph idx="1"/>
          </p:nvPr>
        </p:nvPicPr>
        <p:blipFill>
          <a:blip r:embed="rId2" cstate="print"/>
          <a:stretch>
            <a:fillRect/>
          </a:stretch>
        </p:blipFill>
        <p:spPr>
          <a:xfrm>
            <a:off x="5961185" y="-8419"/>
            <a:ext cx="6230816" cy="6702645"/>
          </a:xfrm>
          <a:prstGeom prst="rect">
            <a:avLst/>
          </a:prstGeom>
        </p:spPr>
      </p:pic>
      <p:sp>
        <p:nvSpPr>
          <p:cNvPr id="5" name="Rectangle 4"/>
          <p:cNvSpPr/>
          <p:nvPr/>
        </p:nvSpPr>
        <p:spPr>
          <a:xfrm>
            <a:off x="0" y="6485138"/>
            <a:ext cx="12192000" cy="3728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Tutorial                                                                                              BB101                                                                                        IIT Bombay</a:t>
            </a:r>
            <a:endParaRPr lang="en-IN" dirty="0"/>
          </a:p>
        </p:txBody>
      </p:sp>
    </p:spTree>
    <p:extLst>
      <p:ext uri="{BB962C8B-B14F-4D97-AF65-F5344CB8AC3E}">
        <p14:creationId xmlns:p14="http://schemas.microsoft.com/office/powerpoint/2010/main" val="102287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a:t>Crosses of 3 different Hfr strains with separate samples of an F- strain are carried out, and the following mapping data are provided from the studies of interrupted conjugation:</a:t>
            </a:r>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Construct a genetic map and the distances between them.</a:t>
            </a:r>
          </a:p>
          <a:p>
            <a:endParaRPr lang="en-IN" dirty="0"/>
          </a:p>
        </p:txBody>
      </p:sp>
      <p:pic>
        <p:nvPicPr>
          <p:cNvPr id="4" name="Picture 3"/>
          <p:cNvPicPr>
            <a:picLocks noChangeAspect="1"/>
          </p:cNvPicPr>
          <p:nvPr/>
        </p:nvPicPr>
        <p:blipFill>
          <a:blip r:embed="rId2" cstate="print"/>
          <a:stretch>
            <a:fillRect/>
          </a:stretch>
        </p:blipFill>
        <p:spPr>
          <a:xfrm>
            <a:off x="2810933" y="2545588"/>
            <a:ext cx="6674696" cy="2957745"/>
          </a:xfrm>
          <a:prstGeom prst="rect">
            <a:avLst/>
          </a:prstGeom>
        </p:spPr>
      </p:pic>
      <p:sp>
        <p:nvSpPr>
          <p:cNvPr id="5"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IN" dirty="0"/>
              <a:t>Problems on Conjugation</a:t>
            </a:r>
          </a:p>
        </p:txBody>
      </p:sp>
      <p:sp>
        <p:nvSpPr>
          <p:cNvPr id="6" name="Rectangle 5"/>
          <p:cNvSpPr/>
          <p:nvPr/>
        </p:nvSpPr>
        <p:spPr>
          <a:xfrm>
            <a:off x="0" y="6485138"/>
            <a:ext cx="12192000" cy="3728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Tutorial                                                                                              BB101                                                                                        IIT Bombay</a:t>
            </a:r>
            <a:endParaRPr lang="en-IN" dirty="0"/>
          </a:p>
        </p:txBody>
      </p:sp>
    </p:spTree>
    <p:extLst>
      <p:ext uri="{BB962C8B-B14F-4D97-AF65-F5344CB8AC3E}">
        <p14:creationId xmlns:p14="http://schemas.microsoft.com/office/powerpoint/2010/main" val="117951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dirty="0"/>
              <a:t>Food-borne diseases…</a:t>
            </a:r>
          </a:p>
        </p:txBody>
      </p:sp>
      <p:sp>
        <p:nvSpPr>
          <p:cNvPr id="3" name="Content Placeholder 2"/>
          <p:cNvSpPr>
            <a:spLocks noGrp="1"/>
          </p:cNvSpPr>
          <p:nvPr>
            <p:ph idx="1"/>
          </p:nvPr>
        </p:nvSpPr>
        <p:spPr>
          <a:xfrm>
            <a:off x="838200" y="2629824"/>
            <a:ext cx="8551985" cy="2416962"/>
          </a:xfrm>
        </p:spPr>
        <p:txBody>
          <a:bodyPr>
            <a:normAutofit/>
          </a:bodyPr>
          <a:lstStyle/>
          <a:p>
            <a:pPr marL="0" indent="0">
              <a:buNone/>
            </a:pPr>
            <a:r>
              <a:rPr lang="en-US" altLang="en-US" dirty="0"/>
              <a:t>Scenario: You and your friend went for a field trip. After coming back, both of you suffered from a vomiting and stomach upset. You figured out that this was happened due to contaminated food. Your friend argued that, since the food was boiled properly , there are less chances  of having contamination in the food.</a:t>
            </a:r>
          </a:p>
        </p:txBody>
      </p:sp>
      <p:pic>
        <p:nvPicPr>
          <p:cNvPr id="5" name="Picture 2" descr="http://3.bp.blogspot.com/_kSUAPhl1GR0/SxV2Kka5WTI/AAAAAAAAAOI/_nyyvUMj_C4/s1600/Bulging+Can.JP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8899805" y="3003210"/>
            <a:ext cx="3692594" cy="24551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5399314"/>
            <a:ext cx="8785738" cy="523220"/>
          </a:xfrm>
          <a:prstGeom prst="rect">
            <a:avLst/>
          </a:prstGeom>
          <a:noFill/>
        </p:spPr>
        <p:txBody>
          <a:bodyPr wrap="none" rtlCol="0">
            <a:spAutoFit/>
          </a:bodyPr>
          <a:lstStyle/>
          <a:p>
            <a:r>
              <a:rPr lang="en-US" sz="2800" b="1" dirty="0"/>
              <a:t>How  boiled food can be responsible for a stomach upset?</a:t>
            </a:r>
          </a:p>
        </p:txBody>
      </p:sp>
      <p:sp>
        <p:nvSpPr>
          <p:cNvPr id="6" name="Rectangle 5"/>
          <p:cNvSpPr/>
          <p:nvPr/>
        </p:nvSpPr>
        <p:spPr>
          <a:xfrm>
            <a:off x="0" y="6485138"/>
            <a:ext cx="12192000" cy="3728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Tutorial                                                                                              BB101                                                                                        IIT Bombay</a:t>
            </a:r>
            <a:endParaRPr lang="en-IN" dirty="0"/>
          </a:p>
        </p:txBody>
      </p:sp>
    </p:spTree>
    <p:extLst>
      <p:ext uri="{BB962C8B-B14F-4D97-AF65-F5344CB8AC3E}">
        <p14:creationId xmlns:p14="http://schemas.microsoft.com/office/powerpoint/2010/main" val="50941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47542" y="3908424"/>
            <a:ext cx="5239658" cy="2677656"/>
          </a:xfrm>
          <a:prstGeom prst="rect">
            <a:avLst/>
          </a:prstGeom>
        </p:spPr>
        <p:txBody>
          <a:bodyPr wrap="square" numCol="1">
            <a:spAutoFit/>
          </a:bodyPr>
          <a:lstStyle/>
          <a:p>
            <a:r>
              <a:rPr lang="en-US" sz="2800" b="1" i="0" u="none" strike="noStrike" baseline="0" dirty="0">
                <a:latin typeface="Calibri,Bold"/>
              </a:rPr>
              <a:t>Endotoxin</a:t>
            </a:r>
          </a:p>
          <a:p>
            <a:r>
              <a:rPr lang="en-US" sz="2000" dirty="0">
                <a:latin typeface="Arial" panose="020B0604020202020204" pitchFamily="34" charset="0"/>
              </a:rPr>
              <a:t>• </a:t>
            </a:r>
            <a:r>
              <a:rPr lang="en-US" sz="2000" b="1" i="1" dirty="0">
                <a:latin typeface="Calibri" panose="020F0502020204030204" pitchFamily="34" charset="0"/>
              </a:rPr>
              <a:t>Heat stable to 250</a:t>
            </a:r>
            <a:r>
              <a:rPr lang="en-US" sz="2000" b="1" i="1" dirty="0">
                <a:latin typeface="Arial Narrow" panose="020B0606020202030204" pitchFamily="34" charset="0"/>
              </a:rPr>
              <a:t>º</a:t>
            </a:r>
            <a:r>
              <a:rPr lang="en-US" sz="2000" b="1" i="1" dirty="0">
                <a:latin typeface="Calibri" panose="020F0502020204030204" pitchFamily="34" charset="0"/>
              </a:rPr>
              <a:t>C</a:t>
            </a:r>
          </a:p>
          <a:p>
            <a:r>
              <a:rPr lang="en-US" sz="2000" dirty="0">
                <a:latin typeface="Arial" panose="020B0604020202020204" pitchFamily="34" charset="0"/>
              </a:rPr>
              <a:t>• </a:t>
            </a:r>
            <a:r>
              <a:rPr lang="en-US" sz="2000" b="1" i="1" dirty="0">
                <a:latin typeface="Calibri" panose="020F0502020204030204" pitchFamily="34" charset="0"/>
              </a:rPr>
              <a:t>Part of outer membrane of gram</a:t>
            </a:r>
          </a:p>
          <a:p>
            <a:r>
              <a:rPr lang="en-US" sz="2000" b="1" i="1" dirty="0">
                <a:latin typeface="Calibri" panose="020F0502020204030204" pitchFamily="34" charset="0"/>
              </a:rPr>
              <a:t>negative</a:t>
            </a:r>
            <a:r>
              <a:rPr lang="en-US" sz="2000" dirty="0">
                <a:latin typeface="Calibri" panose="020F0502020204030204" pitchFamily="34" charset="0"/>
              </a:rPr>
              <a:t> bacteria.</a:t>
            </a:r>
          </a:p>
          <a:p>
            <a:r>
              <a:rPr lang="en-US" sz="2000" dirty="0">
                <a:latin typeface="Arial" panose="020B0604020202020204" pitchFamily="34" charset="0"/>
              </a:rPr>
              <a:t>• </a:t>
            </a:r>
            <a:r>
              <a:rPr lang="en-US" sz="2000" dirty="0">
                <a:latin typeface="Calibri" panose="020F0502020204030204" pitchFamily="34" charset="0"/>
              </a:rPr>
              <a:t>Found in </a:t>
            </a:r>
            <a:r>
              <a:rPr lang="en-US" sz="2000" b="1" i="1" dirty="0">
                <a:latin typeface="Calibri" panose="020F0502020204030204" pitchFamily="34" charset="0"/>
              </a:rPr>
              <a:t>only gram negative</a:t>
            </a:r>
            <a:r>
              <a:rPr lang="en-US" sz="2000" dirty="0">
                <a:latin typeface="Calibri" panose="020F0502020204030204" pitchFamily="34" charset="0"/>
              </a:rPr>
              <a:t> bacteria;</a:t>
            </a:r>
          </a:p>
          <a:p>
            <a:r>
              <a:rPr lang="en-US" sz="2000" b="1" i="1" dirty="0">
                <a:latin typeface="Calibri" panose="020F0502020204030204" pitchFamily="34" charset="0"/>
              </a:rPr>
              <a:t>released on bacterial death and some</a:t>
            </a:r>
          </a:p>
          <a:p>
            <a:r>
              <a:rPr lang="en-US" sz="2000" b="1" i="1" dirty="0">
                <a:latin typeface="Calibri" panose="020F0502020204030204" pitchFamily="34" charset="0"/>
              </a:rPr>
              <a:t>liberated during growth</a:t>
            </a:r>
            <a:r>
              <a:rPr lang="en-US" sz="2000" dirty="0">
                <a:latin typeface="Calibri" panose="020F0502020204030204" pitchFamily="34" charset="0"/>
              </a:rPr>
              <a:t>.</a:t>
            </a:r>
          </a:p>
          <a:p>
            <a:endParaRPr lang="en-US" sz="2000" dirty="0"/>
          </a:p>
        </p:txBody>
      </p:sp>
      <p:sp>
        <p:nvSpPr>
          <p:cNvPr id="5" name="Rectangle 4"/>
          <p:cNvSpPr/>
          <p:nvPr/>
        </p:nvSpPr>
        <p:spPr>
          <a:xfrm>
            <a:off x="990599" y="4213562"/>
            <a:ext cx="5239659" cy="2062103"/>
          </a:xfrm>
          <a:prstGeom prst="rect">
            <a:avLst/>
          </a:prstGeom>
        </p:spPr>
        <p:txBody>
          <a:bodyPr wrap="square">
            <a:spAutoFit/>
          </a:bodyPr>
          <a:lstStyle/>
          <a:p>
            <a:r>
              <a:rPr lang="en-US" sz="2800" b="1" i="0" u="none" strike="noStrike" baseline="0" dirty="0">
                <a:latin typeface="Calibri,Bold"/>
              </a:rPr>
              <a:t>Exotoxin</a:t>
            </a:r>
          </a:p>
          <a:p>
            <a:r>
              <a:rPr lang="en-US" sz="2000" dirty="0">
                <a:latin typeface="Arial" panose="020B0604020202020204" pitchFamily="34" charset="0"/>
              </a:rPr>
              <a:t>• </a:t>
            </a:r>
            <a:r>
              <a:rPr lang="en-US" sz="2000" b="1" i="1" dirty="0">
                <a:latin typeface="Calibri" panose="020F0502020204030204" pitchFamily="34" charset="0"/>
              </a:rPr>
              <a:t>Heat sensitive </a:t>
            </a:r>
            <a:r>
              <a:rPr lang="en-US" sz="2000" dirty="0">
                <a:latin typeface="Calibri" panose="020F0502020204030204" pitchFamily="34" charset="0"/>
              </a:rPr>
              <a:t>and </a:t>
            </a:r>
            <a:r>
              <a:rPr lang="en-US" sz="2000" b="1" i="1" dirty="0">
                <a:latin typeface="Calibri" panose="020F0502020204030204" pitchFamily="34" charset="0"/>
              </a:rPr>
              <a:t>inactivated at 60-</a:t>
            </a:r>
          </a:p>
          <a:p>
            <a:r>
              <a:rPr lang="en-US" sz="2000" b="1" i="1" dirty="0">
                <a:latin typeface="Calibri" panose="020F0502020204030204" pitchFamily="34" charset="0"/>
              </a:rPr>
              <a:t>80</a:t>
            </a:r>
            <a:r>
              <a:rPr lang="en-US" sz="2000" b="1" i="1" dirty="0">
                <a:latin typeface="Arial Narrow" panose="020B0606020202030204" pitchFamily="34" charset="0"/>
              </a:rPr>
              <a:t>º</a:t>
            </a:r>
            <a:r>
              <a:rPr lang="en-US" sz="2000" b="1" i="1" dirty="0">
                <a:latin typeface="Calibri" panose="020F0502020204030204" pitchFamily="34" charset="0"/>
              </a:rPr>
              <a:t>C</a:t>
            </a:r>
          </a:p>
          <a:p>
            <a:r>
              <a:rPr lang="en-US" sz="2000" dirty="0">
                <a:latin typeface="Arial" panose="020B0604020202020204" pitchFamily="34" charset="0"/>
              </a:rPr>
              <a:t>• </a:t>
            </a:r>
            <a:r>
              <a:rPr lang="en-US" sz="2000" b="1" i="1" dirty="0">
                <a:latin typeface="Calibri" panose="020F0502020204030204" pitchFamily="34" charset="0"/>
              </a:rPr>
              <a:t>Excreted outside</a:t>
            </a:r>
            <a:r>
              <a:rPr lang="en-US" sz="2000" dirty="0">
                <a:latin typeface="Calibri" panose="020F0502020204030204" pitchFamily="34" charset="0"/>
              </a:rPr>
              <a:t> the living cell</a:t>
            </a:r>
          </a:p>
          <a:p>
            <a:r>
              <a:rPr lang="en-US" sz="2000" dirty="0">
                <a:latin typeface="Arial" panose="020B0604020202020204" pitchFamily="34" charset="0"/>
              </a:rPr>
              <a:t>• </a:t>
            </a:r>
            <a:r>
              <a:rPr lang="en-US" sz="2000" b="1" i="1" dirty="0">
                <a:latin typeface="Calibri" panose="020F0502020204030204" pitchFamily="34" charset="0"/>
              </a:rPr>
              <a:t>Produced by both gram positive and</a:t>
            </a:r>
          </a:p>
          <a:p>
            <a:r>
              <a:rPr lang="en-US" sz="2000" b="1" i="1" dirty="0">
                <a:latin typeface="Calibri" panose="020F0502020204030204" pitchFamily="34" charset="0"/>
              </a:rPr>
              <a:t>gram negative</a:t>
            </a:r>
            <a:r>
              <a:rPr lang="en-US" sz="2000" dirty="0">
                <a:latin typeface="Calibri" panose="020F0502020204030204" pitchFamily="34" charset="0"/>
              </a:rPr>
              <a:t> bacteria.</a:t>
            </a:r>
            <a:endParaRPr lang="en-US" sz="2000" dirty="0"/>
          </a:p>
        </p:txBody>
      </p:sp>
      <p:pic>
        <p:nvPicPr>
          <p:cNvPr id="3074" name="Picture 2" descr="Differences Between Exotoxins and Endotoxin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238" b="39428"/>
          <a:stretch/>
        </p:blipFill>
        <p:spPr bwMode="auto">
          <a:xfrm>
            <a:off x="685799" y="882452"/>
            <a:ext cx="10210801" cy="30859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82599" y="174171"/>
            <a:ext cx="2728183"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3200" dirty="0"/>
              <a:t>Bacterial toxins</a:t>
            </a:r>
          </a:p>
        </p:txBody>
      </p:sp>
      <p:sp>
        <p:nvSpPr>
          <p:cNvPr id="6" name="Rectangle 5"/>
          <p:cNvSpPr/>
          <p:nvPr/>
        </p:nvSpPr>
        <p:spPr>
          <a:xfrm>
            <a:off x="0" y="6485138"/>
            <a:ext cx="12192000" cy="3728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Tutorial                                                                                              BB101                                                                                        IIT Bombay</a:t>
            </a:r>
            <a:endParaRPr lang="en-IN" dirty="0"/>
          </a:p>
        </p:txBody>
      </p:sp>
    </p:spTree>
    <p:extLst>
      <p:ext uri="{BB962C8B-B14F-4D97-AF65-F5344CB8AC3E}">
        <p14:creationId xmlns:p14="http://schemas.microsoft.com/office/powerpoint/2010/main" val="224766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3728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Receptor tyrosine kinases (RTKs)</a:t>
            </a:r>
            <a:endParaRPr lang="en-IN" sz="2000" b="1" dirty="0"/>
          </a:p>
        </p:txBody>
      </p:sp>
      <p:sp>
        <p:nvSpPr>
          <p:cNvPr id="5" name="Rectangle 4"/>
          <p:cNvSpPr/>
          <p:nvPr/>
        </p:nvSpPr>
        <p:spPr>
          <a:xfrm>
            <a:off x="0" y="6469640"/>
            <a:ext cx="12192000" cy="3728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Tutorial                                                                                              BB101                                                                                        IIT Bombay</a:t>
            </a:r>
            <a:endParaRPr lang="en-IN" dirty="0"/>
          </a:p>
        </p:txBody>
      </p:sp>
      <p:sp>
        <p:nvSpPr>
          <p:cNvPr id="6" name="TextBox 5"/>
          <p:cNvSpPr txBox="1"/>
          <p:nvPr/>
        </p:nvSpPr>
        <p:spPr>
          <a:xfrm>
            <a:off x="2068284" y="579449"/>
            <a:ext cx="7974623" cy="707886"/>
          </a:xfrm>
          <a:prstGeom prst="rect">
            <a:avLst/>
          </a:prstGeom>
          <a:noFill/>
        </p:spPr>
        <p:txBody>
          <a:bodyPr wrap="square" rtlCol="0">
            <a:spAutoFit/>
          </a:bodyPr>
          <a:lstStyle/>
          <a:p>
            <a:r>
              <a:rPr lang="en-IN" sz="2000" b="1" dirty="0">
                <a:solidFill>
                  <a:srgbClr val="C00000"/>
                </a:solidFill>
              </a:rPr>
              <a:t>Receptor tyrosine kinases (RTKs) </a:t>
            </a:r>
            <a:r>
              <a:rPr lang="en-IN" sz="2000" dirty="0"/>
              <a:t>are the high-affinity cell surface receptors for many polypeptide </a:t>
            </a:r>
            <a:r>
              <a:rPr lang="en-IN" sz="2000" b="1" dirty="0">
                <a:solidFill>
                  <a:srgbClr val="00B050"/>
                </a:solidFill>
              </a:rPr>
              <a:t>growth factors</a:t>
            </a:r>
            <a:r>
              <a:rPr lang="en-IN" sz="2000" dirty="0"/>
              <a:t>, </a:t>
            </a:r>
            <a:r>
              <a:rPr lang="en-IN" sz="2000" b="1" dirty="0">
                <a:solidFill>
                  <a:srgbClr val="0070C0"/>
                </a:solidFill>
              </a:rPr>
              <a:t>cytokines, </a:t>
            </a:r>
            <a:r>
              <a:rPr lang="en-IN" sz="2000" dirty="0"/>
              <a:t>and </a:t>
            </a:r>
            <a:r>
              <a:rPr lang="en-IN" sz="2000" b="1" dirty="0">
                <a:solidFill>
                  <a:srgbClr val="7030A0"/>
                </a:solidFill>
              </a:rPr>
              <a:t>hormones</a:t>
            </a:r>
          </a:p>
        </p:txBody>
      </p:sp>
      <p:sp>
        <p:nvSpPr>
          <p:cNvPr id="7" name="TextBox 6"/>
          <p:cNvSpPr txBox="1"/>
          <p:nvPr/>
        </p:nvSpPr>
        <p:spPr>
          <a:xfrm>
            <a:off x="10184698" y="1535837"/>
            <a:ext cx="184731" cy="369332"/>
          </a:xfrm>
          <a:prstGeom prst="rect">
            <a:avLst/>
          </a:prstGeom>
          <a:noFill/>
        </p:spPr>
        <p:txBody>
          <a:bodyPr wrap="none" rtlCol="0">
            <a:spAutoFit/>
          </a:bodyPr>
          <a:lstStyle/>
          <a:p>
            <a:endParaRPr lang="en-IN" dirty="0"/>
          </a:p>
        </p:txBody>
      </p:sp>
      <p:sp>
        <p:nvSpPr>
          <p:cNvPr id="18" name="Oval 17"/>
          <p:cNvSpPr/>
          <p:nvPr/>
        </p:nvSpPr>
        <p:spPr>
          <a:xfrm>
            <a:off x="7095245" y="1505534"/>
            <a:ext cx="159798" cy="1745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1</a:t>
            </a:r>
            <a:endParaRPr lang="en-IN" sz="1200" b="1" dirty="0">
              <a:solidFill>
                <a:schemeClr val="tx1"/>
              </a:solidFill>
            </a:endParaRPr>
          </a:p>
        </p:txBody>
      </p:sp>
      <p:sp>
        <p:nvSpPr>
          <p:cNvPr id="19" name="Oval 18"/>
          <p:cNvSpPr/>
          <p:nvPr/>
        </p:nvSpPr>
        <p:spPr>
          <a:xfrm>
            <a:off x="7095245" y="2278784"/>
            <a:ext cx="159798" cy="1745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2</a:t>
            </a:r>
            <a:endParaRPr lang="en-IN" sz="1200" b="1" dirty="0">
              <a:solidFill>
                <a:schemeClr val="tx1"/>
              </a:solidFill>
            </a:endParaRPr>
          </a:p>
        </p:txBody>
      </p:sp>
      <p:sp>
        <p:nvSpPr>
          <p:cNvPr id="20" name="Oval 19"/>
          <p:cNvSpPr/>
          <p:nvPr/>
        </p:nvSpPr>
        <p:spPr>
          <a:xfrm>
            <a:off x="7095245" y="3757582"/>
            <a:ext cx="159798" cy="1745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3</a:t>
            </a:r>
            <a:endParaRPr lang="en-IN" sz="1200" b="1" dirty="0">
              <a:solidFill>
                <a:schemeClr val="tx1"/>
              </a:solidFill>
            </a:endParaRPr>
          </a:p>
        </p:txBody>
      </p:sp>
      <p:sp>
        <p:nvSpPr>
          <p:cNvPr id="21" name="Oval 20"/>
          <p:cNvSpPr/>
          <p:nvPr/>
        </p:nvSpPr>
        <p:spPr>
          <a:xfrm>
            <a:off x="7095245" y="4420263"/>
            <a:ext cx="159798" cy="1745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4</a:t>
            </a:r>
            <a:endParaRPr lang="en-IN" sz="1200" b="1" dirty="0">
              <a:solidFill>
                <a:schemeClr val="tx1"/>
              </a:solidFill>
            </a:endParaRPr>
          </a:p>
        </p:txBody>
      </p:sp>
      <p:sp>
        <p:nvSpPr>
          <p:cNvPr id="22" name="Oval 21"/>
          <p:cNvSpPr/>
          <p:nvPr/>
        </p:nvSpPr>
        <p:spPr>
          <a:xfrm>
            <a:off x="7095245" y="5259322"/>
            <a:ext cx="159798" cy="1745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5</a:t>
            </a:r>
            <a:endParaRPr lang="en-IN" sz="1200" b="1" dirty="0">
              <a:solidFill>
                <a:schemeClr val="tx1"/>
              </a:solidFill>
            </a:endParaRPr>
          </a:p>
        </p:txBody>
      </p:sp>
      <p:sp>
        <p:nvSpPr>
          <p:cNvPr id="17" name="TextBox 16"/>
          <p:cNvSpPr txBox="1"/>
          <p:nvPr/>
        </p:nvSpPr>
        <p:spPr>
          <a:xfrm>
            <a:off x="7285287" y="1375037"/>
            <a:ext cx="3526478" cy="707886"/>
          </a:xfrm>
          <a:prstGeom prst="rect">
            <a:avLst/>
          </a:prstGeom>
          <a:noFill/>
        </p:spPr>
        <p:txBody>
          <a:bodyPr wrap="none" rtlCol="0">
            <a:spAutoFit/>
          </a:bodyPr>
          <a:lstStyle/>
          <a:p>
            <a:r>
              <a:rPr lang="en-US" sz="2000" dirty="0"/>
              <a:t>Inactive monomers which act as</a:t>
            </a:r>
          </a:p>
          <a:p>
            <a:r>
              <a:rPr lang="en-US" sz="2000" dirty="0"/>
              <a:t>ligand</a:t>
            </a:r>
            <a:endParaRPr lang="en-IN" sz="2000" dirty="0"/>
          </a:p>
        </p:txBody>
      </p:sp>
      <p:sp>
        <p:nvSpPr>
          <p:cNvPr id="23" name="TextBox 22"/>
          <p:cNvSpPr txBox="1"/>
          <p:nvPr/>
        </p:nvSpPr>
        <p:spPr>
          <a:xfrm>
            <a:off x="7316283" y="2164867"/>
            <a:ext cx="3435656" cy="1323439"/>
          </a:xfrm>
          <a:prstGeom prst="rect">
            <a:avLst/>
          </a:prstGeom>
          <a:noFill/>
        </p:spPr>
        <p:txBody>
          <a:bodyPr wrap="square" rtlCol="0">
            <a:spAutoFit/>
          </a:bodyPr>
          <a:lstStyle/>
          <a:p>
            <a:r>
              <a:rPr lang="en-US" sz="2000" dirty="0"/>
              <a:t>Ligand binds to the receptor</a:t>
            </a:r>
            <a:r>
              <a:rPr lang="en-IN" sz="2000" dirty="0"/>
              <a:t> </a:t>
            </a:r>
            <a:r>
              <a:rPr lang="en-US" sz="2000" dirty="0"/>
              <a:t>and dimerization of the RTKs and stimulation of kinase activity </a:t>
            </a:r>
            <a:endParaRPr lang="en-IN" sz="2000" dirty="0"/>
          </a:p>
        </p:txBody>
      </p:sp>
      <p:sp>
        <p:nvSpPr>
          <p:cNvPr id="24" name="TextBox 23"/>
          <p:cNvSpPr txBox="1"/>
          <p:nvPr/>
        </p:nvSpPr>
        <p:spPr>
          <a:xfrm>
            <a:off x="7316283" y="3634862"/>
            <a:ext cx="3298980" cy="400110"/>
          </a:xfrm>
          <a:prstGeom prst="rect">
            <a:avLst/>
          </a:prstGeom>
          <a:noFill/>
        </p:spPr>
        <p:txBody>
          <a:bodyPr wrap="none" rtlCol="0">
            <a:spAutoFit/>
          </a:bodyPr>
          <a:lstStyle/>
          <a:p>
            <a:r>
              <a:rPr lang="en-US" sz="2000" dirty="0"/>
              <a:t>Auto-phosphorylation of RTKs</a:t>
            </a:r>
            <a:endParaRPr lang="en-IN" sz="2000" dirty="0"/>
          </a:p>
        </p:txBody>
      </p:sp>
      <p:sp>
        <p:nvSpPr>
          <p:cNvPr id="25" name="TextBox 24"/>
          <p:cNvSpPr txBox="1"/>
          <p:nvPr/>
        </p:nvSpPr>
        <p:spPr>
          <a:xfrm>
            <a:off x="7316283" y="4300708"/>
            <a:ext cx="4035452" cy="707886"/>
          </a:xfrm>
          <a:prstGeom prst="rect">
            <a:avLst/>
          </a:prstGeom>
          <a:noFill/>
        </p:spPr>
        <p:txBody>
          <a:bodyPr wrap="square" rtlCol="0">
            <a:spAutoFit/>
          </a:bodyPr>
          <a:lstStyle/>
          <a:p>
            <a:r>
              <a:rPr lang="en-US" sz="2000" dirty="0"/>
              <a:t>Docking of intra-cellular proteins to phosphor-tyrosine sites</a:t>
            </a:r>
            <a:endParaRPr lang="en-IN" sz="2000" dirty="0"/>
          </a:p>
        </p:txBody>
      </p:sp>
      <p:sp>
        <p:nvSpPr>
          <p:cNvPr id="26" name="TextBox 25"/>
          <p:cNvSpPr txBox="1"/>
          <p:nvPr/>
        </p:nvSpPr>
        <p:spPr>
          <a:xfrm>
            <a:off x="7316283" y="5150781"/>
            <a:ext cx="3829062" cy="707886"/>
          </a:xfrm>
          <a:prstGeom prst="rect">
            <a:avLst/>
          </a:prstGeom>
          <a:noFill/>
        </p:spPr>
        <p:txBody>
          <a:bodyPr wrap="none" rtlCol="0">
            <a:spAutoFit/>
          </a:bodyPr>
          <a:lstStyle/>
          <a:p>
            <a:r>
              <a:rPr lang="en-US" sz="2000" dirty="0"/>
              <a:t>Signal cascade to respond towards </a:t>
            </a:r>
          </a:p>
          <a:p>
            <a:r>
              <a:rPr lang="en-US" sz="2000" dirty="0"/>
              <a:t>bound ligand</a:t>
            </a:r>
            <a:endParaRPr lang="en-IN" sz="2000" dirty="0"/>
          </a:p>
        </p:txBody>
      </p:sp>
      <p:sp>
        <p:nvSpPr>
          <p:cNvPr id="31" name="TextBox 30"/>
          <p:cNvSpPr txBox="1"/>
          <p:nvPr/>
        </p:nvSpPr>
        <p:spPr>
          <a:xfrm>
            <a:off x="7316283" y="6068091"/>
            <a:ext cx="4680488" cy="369332"/>
          </a:xfrm>
          <a:prstGeom prst="rect">
            <a:avLst/>
          </a:prstGeom>
          <a:noFill/>
        </p:spPr>
        <p:txBody>
          <a:bodyPr wrap="square" rtlCol="0">
            <a:spAutoFit/>
          </a:bodyPr>
          <a:lstStyle/>
          <a:p>
            <a:r>
              <a:rPr lang="en-US" dirty="0"/>
              <a:t> </a:t>
            </a:r>
            <a:r>
              <a:rPr lang="en-US" sz="1200" dirty="0"/>
              <a:t>https://signaltransductionpathway.weebly.com/tyrosine-kinase.html</a:t>
            </a:r>
          </a:p>
        </p:txBody>
      </p:sp>
      <p:pic>
        <p:nvPicPr>
          <p:cNvPr id="27" name="Picture 2" descr="Image result for tyrosine kinase gif"/>
          <p:cNvPicPr>
            <a:picLocks noChangeAspect="1" noChangeArrowheads="1" noCrop="1"/>
          </p:cNvPicPr>
          <p:nvPr/>
        </p:nvPicPr>
        <p:blipFill>
          <a:blip r:embed="rId2" cstate="print"/>
          <a:srcRect/>
          <a:stretch>
            <a:fillRect/>
          </a:stretch>
        </p:blipFill>
        <p:spPr bwMode="auto">
          <a:xfrm>
            <a:off x="45822" y="1579418"/>
            <a:ext cx="6055050" cy="4056883"/>
          </a:xfrm>
          <a:prstGeom prst="rect">
            <a:avLst/>
          </a:prstGeom>
          <a:noFill/>
        </p:spPr>
      </p:pic>
      <p:pic>
        <p:nvPicPr>
          <p:cNvPr id="28" name="Picture 4" descr="Image result for tyrosine kinase gif"/>
          <p:cNvPicPr>
            <a:picLocks noChangeAspect="1" noChangeArrowheads="1" noCrop="1"/>
          </p:cNvPicPr>
          <p:nvPr/>
        </p:nvPicPr>
        <p:blipFill>
          <a:blip r:embed="rId3" cstate="print"/>
          <a:srcRect/>
          <a:stretch>
            <a:fillRect/>
          </a:stretch>
        </p:blipFill>
        <p:spPr bwMode="auto">
          <a:xfrm>
            <a:off x="64274" y="1564428"/>
            <a:ext cx="6077422" cy="4071873"/>
          </a:xfrm>
          <a:prstGeom prst="rect">
            <a:avLst/>
          </a:prstGeom>
          <a:noFill/>
        </p:spPr>
      </p:pic>
      <p:pic>
        <p:nvPicPr>
          <p:cNvPr id="29" name="Picture 6" descr="Related image"/>
          <p:cNvPicPr>
            <a:picLocks noChangeAspect="1" noChangeArrowheads="1"/>
          </p:cNvPicPr>
          <p:nvPr/>
        </p:nvPicPr>
        <p:blipFill>
          <a:blip r:embed="rId4" cstate="print"/>
          <a:srcRect/>
          <a:stretch>
            <a:fillRect/>
          </a:stretch>
        </p:blipFill>
        <p:spPr bwMode="auto">
          <a:xfrm>
            <a:off x="49281" y="1563292"/>
            <a:ext cx="6101493" cy="4088000"/>
          </a:xfrm>
          <a:prstGeom prst="rect">
            <a:avLst/>
          </a:prstGeom>
          <a:noFill/>
        </p:spPr>
      </p:pic>
    </p:spTree>
    <p:extLst>
      <p:ext uri="{BB962C8B-B14F-4D97-AF65-F5344CB8AC3E}">
        <p14:creationId xmlns:p14="http://schemas.microsoft.com/office/powerpoint/2010/main" val="405813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3728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Receptor tyrosine kinases (RTKs)</a:t>
            </a:r>
            <a:endParaRPr lang="en-IN" sz="2000" b="1" dirty="0"/>
          </a:p>
        </p:txBody>
      </p:sp>
      <p:sp>
        <p:nvSpPr>
          <p:cNvPr id="5" name="Rectangle 4"/>
          <p:cNvSpPr/>
          <p:nvPr/>
        </p:nvSpPr>
        <p:spPr>
          <a:xfrm>
            <a:off x="0" y="6469640"/>
            <a:ext cx="12192000" cy="3728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Tutorial                                                                                              BB101                                                                                        IIT Bombay</a:t>
            </a:r>
            <a:endParaRPr lang="en-IN" dirty="0"/>
          </a:p>
        </p:txBody>
      </p:sp>
      <p:sp>
        <p:nvSpPr>
          <p:cNvPr id="7" name="Rectangle 6"/>
          <p:cNvSpPr/>
          <p:nvPr/>
        </p:nvSpPr>
        <p:spPr>
          <a:xfrm>
            <a:off x="499671" y="958653"/>
            <a:ext cx="10233285" cy="2308324"/>
          </a:xfrm>
          <a:prstGeom prst="rect">
            <a:avLst/>
          </a:prstGeom>
        </p:spPr>
        <p:txBody>
          <a:bodyPr wrap="square">
            <a:spAutoFit/>
          </a:bodyPr>
          <a:lstStyle/>
          <a:p>
            <a:r>
              <a:rPr lang="en-US" sz="2400" dirty="0"/>
              <a:t>Insulin, a hormone secreted by the pancreas to promote glucose utilization. At the molecular level, a cell senses insulin through insulin receptors (RTKs)and reduces the blood glucose.</a:t>
            </a:r>
          </a:p>
          <a:p>
            <a:endParaRPr lang="en-US" sz="2400" dirty="0"/>
          </a:p>
          <a:p>
            <a:r>
              <a:rPr lang="en-US" sz="2400" dirty="0"/>
              <a:t>What will happen if hormone binding domain of RTK gets mutated and restrain from sending signals?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3728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Targeting RTK Signaling Pathways in Cancer</a:t>
            </a:r>
          </a:p>
        </p:txBody>
      </p:sp>
      <p:sp>
        <p:nvSpPr>
          <p:cNvPr id="5" name="Rectangle 4"/>
          <p:cNvSpPr/>
          <p:nvPr/>
        </p:nvSpPr>
        <p:spPr>
          <a:xfrm>
            <a:off x="0" y="6469640"/>
            <a:ext cx="12192000" cy="3728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Tutorial                                                                                              BB101                                                                                        IIT Bombay</a:t>
            </a:r>
            <a:endParaRPr lang="en-IN" dirty="0"/>
          </a:p>
        </p:txBody>
      </p:sp>
      <p:sp>
        <p:nvSpPr>
          <p:cNvPr id="3074" name="AutoShape 2" descr="Image result for melaton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Image result for melaton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8" name="Picture 6" descr="An external file that holds a picture, illustration, etc.&#10;Object name is cancers-07-00860-g002.jpg"/>
          <p:cNvPicPr>
            <a:picLocks noChangeAspect="1" noChangeArrowheads="1"/>
          </p:cNvPicPr>
          <p:nvPr/>
        </p:nvPicPr>
        <p:blipFill>
          <a:blip r:embed="rId3" cstate="print"/>
          <a:srcRect/>
          <a:stretch>
            <a:fillRect/>
          </a:stretch>
        </p:blipFill>
        <p:spPr bwMode="auto">
          <a:xfrm>
            <a:off x="6615976" y="415031"/>
            <a:ext cx="5576024" cy="6027938"/>
          </a:xfrm>
          <a:prstGeom prst="rect">
            <a:avLst/>
          </a:prstGeom>
          <a:noFill/>
        </p:spPr>
      </p:pic>
      <p:sp>
        <p:nvSpPr>
          <p:cNvPr id="11" name="Rectangle 10"/>
          <p:cNvSpPr/>
          <p:nvPr/>
        </p:nvSpPr>
        <p:spPr>
          <a:xfrm>
            <a:off x="76553" y="2090172"/>
            <a:ext cx="6539423" cy="2677656"/>
          </a:xfrm>
          <a:prstGeom prst="rect">
            <a:avLst/>
          </a:prstGeom>
        </p:spPr>
        <p:txBody>
          <a:bodyPr wrap="square">
            <a:spAutoFit/>
          </a:bodyPr>
          <a:lstStyle/>
          <a:p>
            <a:r>
              <a:rPr lang="en-US" sz="2400" dirty="0"/>
              <a:t>In cancer therapy, RTKs are targeted using monoclonal antibodies that prevent ligand binding and therefore the activation of downstream signaling pathways. Tyrosine kinase inhibitors act on the tyrosine kinase domain of RTK, preventing receptors’ auto-phosphorylation and inhibiting signal transduction.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8" name="Picture 2" descr="Related image"/>
          <p:cNvPicPr>
            <a:picLocks noChangeAspect="1" noChangeArrowheads="1"/>
          </p:cNvPicPr>
          <p:nvPr/>
        </p:nvPicPr>
        <p:blipFill>
          <a:blip r:embed="rId2" cstate="print"/>
          <a:srcRect/>
          <a:stretch>
            <a:fillRect/>
          </a:stretch>
        </p:blipFill>
        <p:spPr bwMode="auto">
          <a:xfrm>
            <a:off x="2651" y="1148190"/>
            <a:ext cx="6700603" cy="4415409"/>
          </a:xfrm>
          <a:prstGeom prst="rect">
            <a:avLst/>
          </a:prstGeom>
          <a:noFill/>
        </p:spPr>
      </p:pic>
      <p:sp>
        <p:nvSpPr>
          <p:cNvPr id="4" name="Rectangle 3"/>
          <p:cNvSpPr/>
          <p:nvPr/>
        </p:nvSpPr>
        <p:spPr>
          <a:xfrm>
            <a:off x="0" y="0"/>
            <a:ext cx="12192000" cy="3728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GPCRs</a:t>
            </a:r>
          </a:p>
        </p:txBody>
      </p:sp>
      <p:sp>
        <p:nvSpPr>
          <p:cNvPr id="5" name="Rectangle 4"/>
          <p:cNvSpPr/>
          <p:nvPr/>
        </p:nvSpPr>
        <p:spPr>
          <a:xfrm>
            <a:off x="0" y="6485138"/>
            <a:ext cx="12192000" cy="3728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Tutorial                                                                                              BB101                                                                                        IIT Bombay</a:t>
            </a:r>
            <a:endParaRPr lang="en-IN" dirty="0"/>
          </a:p>
        </p:txBody>
      </p:sp>
      <p:sp>
        <p:nvSpPr>
          <p:cNvPr id="7" name="TextBox 6"/>
          <p:cNvSpPr txBox="1"/>
          <p:nvPr/>
        </p:nvSpPr>
        <p:spPr>
          <a:xfrm>
            <a:off x="6096001" y="1637969"/>
            <a:ext cx="6096000" cy="3247043"/>
          </a:xfrm>
          <a:prstGeom prst="rect">
            <a:avLst/>
          </a:prstGeom>
          <a:noFill/>
        </p:spPr>
        <p:txBody>
          <a:bodyPr wrap="square" rtlCol="0">
            <a:spAutoFit/>
          </a:bodyPr>
          <a:lstStyle/>
          <a:p>
            <a:pPr marL="514350" indent="-514350">
              <a:spcAft>
                <a:spcPts val="600"/>
              </a:spcAft>
              <a:buFont typeface="+mj-lt"/>
              <a:buAutoNum type="arabicPeriod"/>
            </a:pPr>
            <a:r>
              <a:rPr lang="en-US" sz="2000" dirty="0"/>
              <a:t>Signaling molecule (ligand) binds to GPCR on the outside</a:t>
            </a:r>
          </a:p>
          <a:p>
            <a:pPr marL="514350" indent="-514350">
              <a:spcAft>
                <a:spcPts val="600"/>
              </a:spcAft>
              <a:buFont typeface="+mj-lt"/>
              <a:buAutoNum type="arabicPeriod"/>
            </a:pPr>
            <a:r>
              <a:rPr lang="en-US" sz="2000" dirty="0"/>
              <a:t>Binding induces change of shape (conformation)</a:t>
            </a:r>
          </a:p>
          <a:p>
            <a:pPr marL="514350" indent="-514350">
              <a:spcAft>
                <a:spcPts val="600"/>
              </a:spcAft>
              <a:buFont typeface="+mj-lt"/>
              <a:buAutoNum type="arabicPeriod"/>
            </a:pPr>
            <a:r>
              <a:rPr lang="en-US" sz="2000" dirty="0"/>
              <a:t>Change of shape leads to binding of G-protein on the inside</a:t>
            </a:r>
          </a:p>
          <a:p>
            <a:pPr marL="514350" indent="-514350">
              <a:spcAft>
                <a:spcPts val="600"/>
              </a:spcAft>
              <a:buFont typeface="+mj-lt"/>
              <a:buAutoNum type="arabicPeriod"/>
            </a:pPr>
            <a:r>
              <a:rPr lang="en-US" sz="2000" dirty="0"/>
              <a:t>Binding leads to exchange of GDP with GTP</a:t>
            </a:r>
          </a:p>
          <a:p>
            <a:pPr marL="514350" indent="-514350">
              <a:spcAft>
                <a:spcPts val="600"/>
              </a:spcAft>
              <a:buFont typeface="+mj-lt"/>
              <a:buAutoNum type="arabicPeriod"/>
            </a:pPr>
            <a:r>
              <a:rPr lang="en-US" sz="2000" dirty="0"/>
              <a:t>GTP binding activates the G protein</a:t>
            </a:r>
          </a:p>
          <a:p>
            <a:pPr marL="514350" indent="-514350">
              <a:spcAft>
                <a:spcPts val="600"/>
              </a:spcAft>
              <a:buFont typeface="+mj-lt"/>
              <a:buAutoNum type="arabicPeriod"/>
            </a:pPr>
            <a:r>
              <a:rPr lang="en-US" sz="2000" dirty="0"/>
              <a:t>Activated GPCR activates a series of downstream proteins to relay the information</a:t>
            </a:r>
          </a:p>
        </p:txBody>
      </p:sp>
    </p:spTree>
    <p:extLst>
      <p:ext uri="{BB962C8B-B14F-4D97-AF65-F5344CB8AC3E}">
        <p14:creationId xmlns:p14="http://schemas.microsoft.com/office/powerpoint/2010/main" val="500795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3728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a:solidFill>
                  <a:schemeClr val="bg1"/>
                </a:solidFill>
              </a:rPr>
              <a:t>Epinephrine signaling pathway </a:t>
            </a:r>
            <a:endParaRPr lang="en-IN" sz="2000" b="1" dirty="0">
              <a:solidFill>
                <a:schemeClr val="bg1"/>
              </a:solidFill>
            </a:endParaRPr>
          </a:p>
        </p:txBody>
      </p:sp>
      <p:sp>
        <p:nvSpPr>
          <p:cNvPr id="5" name="Rectangle 4"/>
          <p:cNvSpPr/>
          <p:nvPr/>
        </p:nvSpPr>
        <p:spPr>
          <a:xfrm>
            <a:off x="0" y="6485138"/>
            <a:ext cx="12192000" cy="3728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Tutorial                                                                                              BB101                                                                                        IIT Bombay</a:t>
            </a:r>
            <a:endParaRPr lang="en-IN" dirty="0"/>
          </a:p>
        </p:txBody>
      </p:sp>
      <p:pic>
        <p:nvPicPr>
          <p:cNvPr id="2050" name="Picture 2" descr="Image result for epinephrine signalin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l="2553" t="20764" r="4388" b="6073"/>
          <a:stretch/>
        </p:blipFill>
        <p:spPr bwMode="auto">
          <a:xfrm>
            <a:off x="0" y="2058714"/>
            <a:ext cx="6668890" cy="39364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82066" y="781642"/>
            <a:ext cx="184731" cy="400110"/>
          </a:xfrm>
          <a:prstGeom prst="rect">
            <a:avLst/>
          </a:prstGeom>
          <a:noFill/>
        </p:spPr>
        <p:txBody>
          <a:bodyPr wrap="none" rtlCol="0">
            <a:spAutoFit/>
          </a:bodyPr>
          <a:lstStyle/>
          <a:p>
            <a:endParaRPr lang="en-IN" sz="2000" b="1" dirty="0">
              <a:solidFill>
                <a:srgbClr val="C00000"/>
              </a:solidFill>
            </a:endParaRPr>
          </a:p>
        </p:txBody>
      </p:sp>
      <p:pic>
        <p:nvPicPr>
          <p:cNvPr id="2052" name="Picture 4" descr="Image result for epinephrine signal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1135" t="82711" r="16804" b="1436"/>
          <a:stretch/>
        </p:blipFill>
        <p:spPr bwMode="auto">
          <a:xfrm>
            <a:off x="7772364" y="4867222"/>
            <a:ext cx="950583" cy="10090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epinephrine signal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757" t="83879" r="53516" b="4863"/>
          <a:stretch/>
        </p:blipFill>
        <p:spPr bwMode="auto">
          <a:xfrm>
            <a:off x="7057075" y="3153641"/>
            <a:ext cx="1802352" cy="7359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epinephrine signal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7271" t="86272" r="37117" b="7826"/>
          <a:stretch/>
        </p:blipFill>
        <p:spPr bwMode="auto">
          <a:xfrm rot="5400000">
            <a:off x="7667883" y="4185674"/>
            <a:ext cx="1025295" cy="5725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epinephrine signal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7271" t="91945" r="44286" b="2929"/>
          <a:stretch/>
        </p:blipFill>
        <p:spPr bwMode="auto">
          <a:xfrm>
            <a:off x="7528706" y="4073171"/>
            <a:ext cx="404801" cy="36300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6559926" y="4335686"/>
            <a:ext cx="99429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8832122" y="5433134"/>
            <a:ext cx="99429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Explosion 1 12"/>
          <p:cNvSpPr/>
          <p:nvPr/>
        </p:nvSpPr>
        <p:spPr>
          <a:xfrm>
            <a:off x="9826421" y="4963481"/>
            <a:ext cx="1633491" cy="939305"/>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Energy</a:t>
            </a:r>
            <a:endParaRPr lang="en-IN" b="1" dirty="0">
              <a:solidFill>
                <a:srgbClr val="C00000"/>
              </a:solidFill>
            </a:endParaRPr>
          </a:p>
        </p:txBody>
      </p:sp>
      <p:sp>
        <p:nvSpPr>
          <p:cNvPr id="14" name="Oval 13"/>
          <p:cNvSpPr/>
          <p:nvPr/>
        </p:nvSpPr>
        <p:spPr>
          <a:xfrm>
            <a:off x="6972737" y="4118535"/>
            <a:ext cx="168676" cy="1717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7</a:t>
            </a:r>
            <a:endParaRPr lang="en-IN" sz="1100" b="1" dirty="0">
              <a:solidFill>
                <a:schemeClr val="tx1"/>
              </a:solidFill>
            </a:endParaRPr>
          </a:p>
        </p:txBody>
      </p:sp>
      <p:sp>
        <p:nvSpPr>
          <p:cNvPr id="18" name="Oval 17"/>
          <p:cNvSpPr/>
          <p:nvPr/>
        </p:nvSpPr>
        <p:spPr>
          <a:xfrm>
            <a:off x="9176357" y="5199975"/>
            <a:ext cx="168676" cy="1717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8</a:t>
            </a:r>
            <a:endParaRPr lang="en-IN" sz="1100" b="1" dirty="0">
              <a:solidFill>
                <a:schemeClr val="tx1"/>
              </a:solidFill>
            </a:endParaRPr>
          </a:p>
        </p:txBody>
      </p:sp>
      <p:sp>
        <p:nvSpPr>
          <p:cNvPr id="3" name="Rectangle 2"/>
          <p:cNvSpPr/>
          <p:nvPr/>
        </p:nvSpPr>
        <p:spPr>
          <a:xfrm>
            <a:off x="1273485" y="520215"/>
            <a:ext cx="9324457" cy="400110"/>
          </a:xfrm>
          <a:prstGeom prst="rect">
            <a:avLst/>
          </a:prstGeom>
        </p:spPr>
        <p:txBody>
          <a:bodyPr wrap="square">
            <a:spAutoFit/>
          </a:bodyPr>
          <a:lstStyle/>
          <a:p>
            <a:r>
              <a:rPr lang="en-US" sz="2000" b="1" dirty="0">
                <a:solidFill>
                  <a:srgbClr val="C00000"/>
                </a:solidFill>
              </a:rPr>
              <a:t>Epinephrine</a:t>
            </a:r>
            <a:r>
              <a:rPr lang="en-IN" sz="2000" b="1" dirty="0">
                <a:solidFill>
                  <a:srgbClr val="C00000"/>
                </a:solidFill>
              </a:rPr>
              <a:t> </a:t>
            </a:r>
            <a:r>
              <a:rPr lang="en-IN" sz="2000" dirty="0">
                <a:solidFill>
                  <a:srgbClr val="222222"/>
                </a:solidFill>
              </a:rPr>
              <a:t>also known as </a:t>
            </a:r>
            <a:r>
              <a:rPr lang="en-IN" sz="2000" b="1" dirty="0">
                <a:solidFill>
                  <a:srgbClr val="222222"/>
                </a:solidFill>
              </a:rPr>
              <a:t>adrenalin</a:t>
            </a:r>
            <a:r>
              <a:rPr lang="en-IN" sz="2000" dirty="0">
                <a:solidFill>
                  <a:srgbClr val="222222"/>
                </a:solidFill>
              </a:rPr>
              <a:t> or </a:t>
            </a:r>
            <a:r>
              <a:rPr lang="en-IN" sz="2000" b="1" dirty="0">
                <a:solidFill>
                  <a:srgbClr val="222222"/>
                </a:solidFill>
              </a:rPr>
              <a:t>adrenaline</a:t>
            </a:r>
            <a:r>
              <a:rPr lang="en-IN" sz="2000" dirty="0">
                <a:solidFill>
                  <a:srgbClr val="222222"/>
                </a:solidFill>
              </a:rPr>
              <a:t>, is a hormone and neurotransmitter</a:t>
            </a:r>
            <a:r>
              <a:rPr lang="en-IN" sz="2000" dirty="0">
                <a:solidFill>
                  <a:srgbClr val="222222"/>
                </a:solidFill>
                <a:latin typeface="Arial" panose="020B0604020202020204" pitchFamily="34" charset="0"/>
              </a:rPr>
              <a:t>. </a:t>
            </a:r>
            <a:endParaRPr lang="en-IN" sz="2000" dirty="0"/>
          </a:p>
        </p:txBody>
      </p:sp>
      <p:sp>
        <p:nvSpPr>
          <p:cNvPr id="6" name="Rectangle 5"/>
          <p:cNvSpPr/>
          <p:nvPr/>
        </p:nvSpPr>
        <p:spPr>
          <a:xfrm>
            <a:off x="2441680" y="981688"/>
            <a:ext cx="7308639" cy="1015663"/>
          </a:xfrm>
          <a:prstGeom prst="rect">
            <a:avLst/>
          </a:prstGeom>
        </p:spPr>
        <p:txBody>
          <a:bodyPr wrap="square">
            <a:spAutoFit/>
          </a:bodyPr>
          <a:lstStyle/>
          <a:p>
            <a:r>
              <a:rPr lang="en-IN" sz="2000" dirty="0">
                <a:solidFill>
                  <a:srgbClr val="222222"/>
                </a:solidFill>
              </a:rPr>
              <a:t>It plays an important role in the </a:t>
            </a:r>
            <a:r>
              <a:rPr lang="en-IN" sz="2000" b="1" dirty="0">
                <a:solidFill>
                  <a:srgbClr val="222222"/>
                </a:solidFill>
              </a:rPr>
              <a:t>fight-or-flight</a:t>
            </a:r>
            <a:r>
              <a:rPr lang="en-IN" sz="2000" dirty="0">
                <a:solidFill>
                  <a:srgbClr val="222222"/>
                </a:solidFill>
              </a:rPr>
              <a:t> response by </a:t>
            </a:r>
            <a:r>
              <a:rPr lang="en-IN" sz="2000" dirty="0">
                <a:solidFill>
                  <a:srgbClr val="FF0000"/>
                </a:solidFill>
              </a:rPr>
              <a:t>increasing blood flow to muscles, output of the heart, pupil dilation, and blood sugar</a:t>
            </a:r>
            <a:r>
              <a:rPr lang="en-IN" sz="2000" dirty="0">
                <a:solidFill>
                  <a:srgbClr val="FF0000"/>
                </a:solidFill>
                <a:latin typeface="Arial" panose="020B0604020202020204" pitchFamily="34" charset="0"/>
              </a:rPr>
              <a:t>. </a:t>
            </a:r>
            <a:endParaRPr lang="en-IN" sz="2000" dirty="0">
              <a:solidFill>
                <a:srgbClr val="FF0000"/>
              </a:solidFill>
            </a:endParaRPr>
          </a:p>
        </p:txBody>
      </p:sp>
    </p:spTree>
    <p:extLst>
      <p:ext uri="{BB962C8B-B14F-4D97-AF65-F5344CB8AC3E}">
        <p14:creationId xmlns:p14="http://schemas.microsoft.com/office/powerpoint/2010/main" val="265199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4883" y="2967335"/>
            <a:ext cx="2542234" cy="923330"/>
          </a:xfrm>
          <a:prstGeom prst="rect">
            <a:avLst/>
          </a:prstGeom>
          <a:noFill/>
        </p:spPr>
        <p:txBody>
          <a:bodyPr wrap="none" rtlCol="0">
            <a:spAutoFit/>
          </a:bodyPr>
          <a:lstStyle/>
          <a:p>
            <a:r>
              <a:rPr lang="en-US" sz="5400" b="1" dirty="0">
                <a:ln w="22225">
                  <a:solidFill>
                    <a:schemeClr val="accent2"/>
                  </a:solidFill>
                  <a:prstDash val="solid"/>
                </a:ln>
                <a:solidFill>
                  <a:schemeClr val="accent2">
                    <a:lumMod val="40000"/>
                    <a:lumOff val="60000"/>
                  </a:schemeClr>
                </a:solidFill>
              </a:rPr>
              <a:t>Bacteria</a:t>
            </a:r>
          </a:p>
        </p:txBody>
      </p:sp>
    </p:spTree>
    <p:extLst>
      <p:ext uri="{BB962C8B-B14F-4D97-AF65-F5344CB8AC3E}">
        <p14:creationId xmlns:p14="http://schemas.microsoft.com/office/powerpoint/2010/main" val="42715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IN" dirty="0"/>
              <a:t>Conjugation</a:t>
            </a:r>
          </a:p>
        </p:txBody>
      </p:sp>
      <p:sp>
        <p:nvSpPr>
          <p:cNvPr id="3" name="Content Placeholder 2"/>
          <p:cNvSpPr>
            <a:spLocks noGrp="1"/>
          </p:cNvSpPr>
          <p:nvPr>
            <p:ph idx="1"/>
          </p:nvPr>
        </p:nvSpPr>
        <p:spPr/>
        <p:txBody>
          <a:bodyPr>
            <a:normAutofit/>
          </a:bodyPr>
          <a:lstStyle/>
          <a:p>
            <a:r>
              <a:rPr lang="en-IN" sz="2200" dirty="0"/>
              <a:t>A process of DNA transfer between two prokaryotic cells by means of a physical interaction called the </a:t>
            </a:r>
            <a:r>
              <a:rPr lang="en-IN" sz="2200" b="1" u="sng" dirty="0"/>
              <a:t>conjugation bridge</a:t>
            </a:r>
            <a:r>
              <a:rPr lang="en-IN" sz="2200" dirty="0"/>
              <a:t>.</a:t>
            </a:r>
          </a:p>
          <a:p>
            <a:r>
              <a:rPr lang="en-IN" sz="2200" dirty="0"/>
              <a:t>Pilus from a donor cell attaches to another cell, it retracts pulling the two cells together, a temporary mating bridge is formed and the DNA then passes through this bridge.</a:t>
            </a:r>
          </a:p>
          <a:p>
            <a:r>
              <a:rPr lang="en-IN" sz="2200" dirty="0"/>
              <a:t>Donor cell has F (fertility) factor which allows it to undergo conjugation.</a:t>
            </a:r>
          </a:p>
        </p:txBody>
      </p:sp>
      <p:pic>
        <p:nvPicPr>
          <p:cNvPr id="4" name="Picture 3"/>
          <p:cNvPicPr>
            <a:picLocks noChangeAspect="1"/>
          </p:cNvPicPr>
          <p:nvPr/>
        </p:nvPicPr>
        <p:blipFill>
          <a:blip r:embed="rId2" cstate="print"/>
          <a:stretch>
            <a:fillRect/>
          </a:stretch>
        </p:blipFill>
        <p:spPr>
          <a:xfrm>
            <a:off x="964083" y="3843137"/>
            <a:ext cx="9851129" cy="2121057"/>
          </a:xfrm>
          <a:prstGeom prst="rect">
            <a:avLst/>
          </a:prstGeom>
        </p:spPr>
      </p:pic>
      <p:sp>
        <p:nvSpPr>
          <p:cNvPr id="5" name="Rectangle 4"/>
          <p:cNvSpPr/>
          <p:nvPr/>
        </p:nvSpPr>
        <p:spPr>
          <a:xfrm>
            <a:off x="0" y="6485138"/>
            <a:ext cx="12192000" cy="3728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Tutorial                                                                                              BB101                                                                                        IIT Bombay</a:t>
            </a:r>
            <a:endParaRPr lang="en-IN" dirty="0"/>
          </a:p>
        </p:txBody>
      </p:sp>
    </p:spTree>
    <p:extLst>
      <p:ext uri="{BB962C8B-B14F-4D97-AF65-F5344CB8AC3E}">
        <p14:creationId xmlns:p14="http://schemas.microsoft.com/office/powerpoint/2010/main" val="38702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IN" dirty="0"/>
              <a:t>Conjugation</a:t>
            </a:r>
          </a:p>
        </p:txBody>
      </p:sp>
      <p:sp>
        <p:nvSpPr>
          <p:cNvPr id="3" name="Content Placeholder 2"/>
          <p:cNvSpPr>
            <a:spLocks noGrp="1"/>
          </p:cNvSpPr>
          <p:nvPr>
            <p:ph idx="1"/>
          </p:nvPr>
        </p:nvSpPr>
        <p:spPr>
          <a:xfrm>
            <a:off x="838200" y="1825625"/>
            <a:ext cx="10515600" cy="4591651"/>
          </a:xfrm>
        </p:spPr>
        <p:txBody>
          <a:bodyPr>
            <a:normAutofit lnSpcReduction="10000"/>
          </a:bodyPr>
          <a:lstStyle/>
          <a:p>
            <a:r>
              <a:rPr lang="en-IN" sz="2400" dirty="0"/>
              <a:t>HFr cell – Bacterial cell that contains a portion of the F plasmid within its chromosome.</a:t>
            </a:r>
          </a:p>
          <a:p>
            <a:endParaRPr lang="en-IN" sz="2400" dirty="0"/>
          </a:p>
          <a:p>
            <a:endParaRPr lang="en-IN" sz="2400" dirty="0"/>
          </a:p>
          <a:p>
            <a:endParaRPr lang="en-IN" sz="2400" dirty="0"/>
          </a:p>
          <a:p>
            <a:endParaRPr lang="en-IN" sz="2400" dirty="0"/>
          </a:p>
          <a:p>
            <a:endParaRPr lang="en-IN" sz="2400" dirty="0"/>
          </a:p>
          <a:p>
            <a:r>
              <a:rPr lang="en-IN" sz="2400" dirty="0"/>
              <a:t>Homologous regions between HFr and F- chromosome may be exchanged producing a recombinant bacteria.</a:t>
            </a:r>
          </a:p>
          <a:p>
            <a:r>
              <a:rPr lang="en-IN" sz="2400" dirty="0"/>
              <a:t>R plasmids – Confer antibiotic resistance. Natural selection causes bacteria containing R plasmids to survive in presence of antibiotic pressure.</a:t>
            </a:r>
          </a:p>
          <a:p>
            <a:endParaRPr lang="en-IN" dirty="0"/>
          </a:p>
        </p:txBody>
      </p:sp>
      <p:pic>
        <p:nvPicPr>
          <p:cNvPr id="4" name="Picture 3"/>
          <p:cNvPicPr>
            <a:picLocks noChangeAspect="1"/>
          </p:cNvPicPr>
          <p:nvPr/>
        </p:nvPicPr>
        <p:blipFill>
          <a:blip r:embed="rId2" cstate="print"/>
          <a:stretch>
            <a:fillRect/>
          </a:stretch>
        </p:blipFill>
        <p:spPr>
          <a:xfrm>
            <a:off x="838200" y="2461846"/>
            <a:ext cx="10515600" cy="2145323"/>
          </a:xfrm>
          <a:prstGeom prst="rect">
            <a:avLst/>
          </a:prstGeom>
        </p:spPr>
      </p:pic>
      <p:sp>
        <p:nvSpPr>
          <p:cNvPr id="5" name="Rectangle 4"/>
          <p:cNvSpPr/>
          <p:nvPr/>
        </p:nvSpPr>
        <p:spPr>
          <a:xfrm>
            <a:off x="0" y="6485138"/>
            <a:ext cx="12192000" cy="3728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Tutorial                                                                                              BB101                                                                                        IIT Bombay</a:t>
            </a:r>
            <a:endParaRPr lang="en-IN" dirty="0"/>
          </a:p>
        </p:txBody>
      </p:sp>
    </p:spTree>
    <p:extLst>
      <p:ext uri="{BB962C8B-B14F-4D97-AF65-F5344CB8AC3E}">
        <p14:creationId xmlns:p14="http://schemas.microsoft.com/office/powerpoint/2010/main" val="917194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1194</TotalTime>
  <Words>644</Words>
  <Application>Microsoft Office PowerPoint</Application>
  <PresentationFormat>Widescreen</PresentationFormat>
  <Paragraphs>94</Paragraphs>
  <Slides>13</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Narrow</vt:lpstr>
      <vt:lpstr>Calibri</vt:lpstr>
      <vt:lpstr>Calibri Light</vt:lpstr>
      <vt:lpstr>Calibri,Bold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Conjugation</vt:lpstr>
      <vt:lpstr>Conjugation</vt:lpstr>
      <vt:lpstr>How can interrupted conjugation be used to map bacterial genes?</vt:lpstr>
      <vt:lpstr>Problems on Conjugation</vt:lpstr>
      <vt:lpstr>Food-borne diseases…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vanillin</dc:creator>
  <cp:lastModifiedBy>Sabu John</cp:lastModifiedBy>
  <cp:revision>101</cp:revision>
  <dcterms:created xsi:type="dcterms:W3CDTF">2018-01-05T12:04:29Z</dcterms:created>
  <dcterms:modified xsi:type="dcterms:W3CDTF">2018-02-22T14:35:35Z</dcterms:modified>
</cp:coreProperties>
</file>