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59" r:id="rId3"/>
    <p:sldId id="260" r:id="rId4"/>
    <p:sldId id="261" r:id="rId5"/>
    <p:sldId id="262" r:id="rId6"/>
    <p:sldId id="263" r:id="rId7"/>
    <p:sldId id="257" r:id="rId8"/>
    <p:sldId id="264" r:id="rId9"/>
    <p:sldId id="270" r:id="rId10"/>
    <p:sldId id="265" r:id="rId11"/>
    <p:sldId id="267" r:id="rId12"/>
    <p:sldId id="268" r:id="rId13"/>
    <p:sldId id="272" r:id="rId14"/>
    <p:sldId id="271"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5524" autoAdjust="0"/>
  </p:normalViewPr>
  <p:slideViewPr>
    <p:cSldViewPr>
      <p:cViewPr>
        <p:scale>
          <a:sx n="100" d="100"/>
          <a:sy n="100" d="100"/>
        </p:scale>
        <p:origin x="91" y="-59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656965-271E-4218-AD6A-9DC2444C46A6}" type="datetimeFigureOut">
              <a:rPr lang="en-US" smtClean="0"/>
              <a:t>2/25/2018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10A5E9-D978-4BD2-9579-D83130D1C52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9594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9222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3802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Because the lagging strand needs to be replicated in the </a:t>
            </a:r>
            <a:r>
              <a:rPr lang="en-US" sz="1200" b="1" i="0" kern="1200" dirty="0">
                <a:solidFill>
                  <a:schemeClr val="tx1"/>
                </a:solidFill>
                <a:latin typeface="+mn-lt"/>
                <a:ea typeface="+mn-ea"/>
                <a:cs typeface="+mn-cs"/>
              </a:rPr>
              <a:t>opposite</a:t>
            </a:r>
            <a:r>
              <a:rPr lang="en-US" sz="1200" b="0" i="0" kern="1200" dirty="0">
                <a:solidFill>
                  <a:schemeClr val="tx1"/>
                </a:solidFill>
                <a:latin typeface="+mn-lt"/>
                <a:ea typeface="+mn-ea"/>
                <a:cs typeface="+mn-cs"/>
              </a:rPr>
              <a:t> direction of the way the replication fork is proceeding. And DNA polymerase can proceed only 5' to 3'. Thus, short fragments are produced as the replication fork expands. Otherwise DNA polymerase would need to wait until the fork reached the end of the molecule to replicate the lagging strand. Nature found a beautiful solution with the Okazaki fragments that are joined by ligation.</a:t>
            </a:r>
            <a:br>
              <a:rPr lang="en-US" dirty="0"/>
            </a:br>
            <a:br>
              <a:rPr lang="en-US" dirty="0"/>
            </a:br>
            <a:endParaRPr lang="en-US" sz="1200" b="0" i="0" kern="1200" dirty="0">
              <a:solidFill>
                <a:schemeClr val="tx1"/>
              </a:solidFill>
              <a:latin typeface="+mn-lt"/>
              <a:ea typeface="+mn-ea"/>
              <a:cs typeface="+mn-cs"/>
            </a:endParaRPr>
          </a:p>
          <a:p>
            <a:br>
              <a:rPr lang="en-US" dirty="0"/>
            </a:br>
            <a:endParaRPr lang="en-US" dirty="0"/>
          </a:p>
        </p:txBody>
      </p:sp>
      <p:sp>
        <p:nvSpPr>
          <p:cNvPr id="4" name="Slide Number Placeholder 3"/>
          <p:cNvSpPr>
            <a:spLocks noGrp="1"/>
          </p:cNvSpPr>
          <p:nvPr>
            <p:ph type="sldNum" sz="quarter" idx="10"/>
          </p:nvPr>
        </p:nvSpPr>
        <p:spPr/>
        <p:txBody>
          <a:bodyPr/>
          <a:lstStyle/>
          <a:p>
            <a:fld id="{5910A5E9-D978-4BD2-9579-D83130D1C521}" type="slidenum">
              <a:rPr lang="en-US" smtClean="0"/>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0A5E9-D978-4BD2-9579-D83130D1C521}"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21"/>
        <p:cNvGrpSpPr/>
        <p:nvPr/>
      </p:nvGrpSpPr>
      <p:grpSpPr>
        <a:xfrm>
          <a:off x="0" y="0"/>
          <a:ext cx="0" cy="0"/>
          <a:chOff x="0" y="0"/>
          <a:chExt cx="0" cy="0"/>
        </a:xfrm>
      </p:grpSpPr>
      <p:sp>
        <p:nvSpPr>
          <p:cNvPr id="23" name="Shape 23"/>
          <p:cNvSpPr txBox="1">
            <a:spLocks noGrp="1"/>
          </p:cNvSpPr>
          <p:nvPr>
            <p:ph type="body" idx="1"/>
          </p:nvPr>
        </p:nvSpPr>
        <p:spPr>
          <a:xfrm>
            <a:off x="457200" y="1600204"/>
            <a:ext cx="8229600" cy="4525963"/>
          </a:xfrm>
          <a:prstGeom prst="rect">
            <a:avLst/>
          </a:prstGeom>
          <a:noFill/>
          <a:ln>
            <a:noFill/>
          </a:ln>
        </p:spPr>
        <p:txBody>
          <a:bodyPr lIns="91425" tIns="91425" rIns="91425" bIns="91425" anchor="t" anchorCtr="0"/>
          <a:lstStyle>
            <a:lvl1pPr marL="342891" marR="0" lvl="0" indent="-1396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32" marR="0" lvl="1" indent="-107948"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2971" marR="0" lvl="2" indent="-76198"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160" marR="0" lvl="3" indent="-10159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349" marR="0" lvl="4" indent="-10159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537" marR="0" lvl="5" indent="-10159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726" marR="0" lvl="6" indent="-10159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8914" marR="0" lvl="7" indent="-10159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103" marR="0" lvl="8" indent="-10159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2" y="6356354"/>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189" marR="0" lvl="1" indent="0" algn="l" rtl="0">
              <a:spcBef>
                <a:spcPts val="0"/>
              </a:spcBef>
              <a:buNone/>
              <a:defRPr sz="1800" b="0" i="0" u="none" strike="noStrike" cap="none">
                <a:solidFill>
                  <a:schemeClr val="dk1"/>
                </a:solidFill>
                <a:latin typeface="Calibri"/>
                <a:ea typeface="Calibri"/>
                <a:cs typeface="Calibri"/>
                <a:sym typeface="Calibri"/>
              </a:defRPr>
            </a:lvl2pPr>
            <a:lvl3pPr marL="914377" marR="0" lvl="2" indent="0" algn="l" rtl="0">
              <a:spcBef>
                <a:spcPts val="0"/>
              </a:spcBef>
              <a:buNone/>
              <a:defRPr sz="1800" b="0" i="0" u="none" strike="noStrike" cap="none">
                <a:solidFill>
                  <a:schemeClr val="dk1"/>
                </a:solidFill>
                <a:latin typeface="Calibri"/>
                <a:ea typeface="Calibri"/>
                <a:cs typeface="Calibri"/>
                <a:sym typeface="Calibri"/>
              </a:defRPr>
            </a:lvl3pPr>
            <a:lvl4pPr marL="1371566" marR="0" lvl="3" indent="0" algn="l" rtl="0">
              <a:spcBef>
                <a:spcPts val="0"/>
              </a:spcBef>
              <a:buNone/>
              <a:defRPr sz="1800" b="0" i="0" u="none" strike="noStrike" cap="none">
                <a:solidFill>
                  <a:schemeClr val="dk1"/>
                </a:solidFill>
                <a:latin typeface="Calibri"/>
                <a:ea typeface="Calibri"/>
                <a:cs typeface="Calibri"/>
                <a:sym typeface="Calibri"/>
              </a:defRPr>
            </a:lvl4pPr>
            <a:lvl5pPr marL="1828754" marR="0" lvl="4" indent="0" algn="l" rtl="0">
              <a:spcBef>
                <a:spcPts val="0"/>
              </a:spcBef>
              <a:buNone/>
              <a:defRPr sz="1800" b="0" i="0" u="none" strike="noStrike" cap="none">
                <a:solidFill>
                  <a:schemeClr val="dk1"/>
                </a:solidFill>
                <a:latin typeface="Calibri"/>
                <a:ea typeface="Calibri"/>
                <a:cs typeface="Calibri"/>
                <a:sym typeface="Calibri"/>
              </a:defRPr>
            </a:lvl5pPr>
            <a:lvl6pPr marL="2285943" marR="0" lvl="5" indent="0" algn="l" rtl="0">
              <a:spcBef>
                <a:spcPts val="0"/>
              </a:spcBef>
              <a:buNone/>
              <a:defRPr sz="1800" b="0" i="0" u="none" strike="noStrike" cap="none">
                <a:solidFill>
                  <a:schemeClr val="dk1"/>
                </a:solidFill>
                <a:latin typeface="Calibri"/>
                <a:ea typeface="Calibri"/>
                <a:cs typeface="Calibri"/>
                <a:sym typeface="Calibri"/>
              </a:defRPr>
            </a:lvl6pPr>
            <a:lvl7pPr marL="2743131" marR="0" lvl="6" indent="0" algn="l" rtl="0">
              <a:spcBef>
                <a:spcPts val="0"/>
              </a:spcBef>
              <a:buNone/>
              <a:defRPr sz="1800" b="0" i="0" u="none" strike="noStrike" cap="none">
                <a:solidFill>
                  <a:schemeClr val="dk1"/>
                </a:solidFill>
                <a:latin typeface="Calibri"/>
                <a:ea typeface="Calibri"/>
                <a:cs typeface="Calibri"/>
                <a:sym typeface="Calibri"/>
              </a:defRPr>
            </a:lvl7pPr>
            <a:lvl8pPr marL="3200320" marR="0" lvl="7" indent="0" algn="l" rtl="0">
              <a:spcBef>
                <a:spcPts val="0"/>
              </a:spcBef>
              <a:buNone/>
              <a:defRPr sz="1800" b="0" i="0" u="none" strike="noStrike" cap="none">
                <a:solidFill>
                  <a:schemeClr val="dk1"/>
                </a:solidFill>
                <a:latin typeface="Calibri"/>
                <a:ea typeface="Calibri"/>
                <a:cs typeface="Calibri"/>
                <a:sym typeface="Calibri"/>
              </a:defRPr>
            </a:lvl8pPr>
            <a:lvl9pPr marL="3657509"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4"/>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189" marR="0" lvl="1" indent="0" algn="l" rtl="0">
              <a:spcBef>
                <a:spcPts val="0"/>
              </a:spcBef>
              <a:buNone/>
              <a:defRPr sz="1800" b="0" i="0" u="none" strike="noStrike" cap="none">
                <a:solidFill>
                  <a:schemeClr val="dk1"/>
                </a:solidFill>
                <a:latin typeface="Calibri"/>
                <a:ea typeface="Calibri"/>
                <a:cs typeface="Calibri"/>
                <a:sym typeface="Calibri"/>
              </a:defRPr>
            </a:lvl2pPr>
            <a:lvl3pPr marL="914377" marR="0" lvl="2" indent="0" algn="l" rtl="0">
              <a:spcBef>
                <a:spcPts val="0"/>
              </a:spcBef>
              <a:buNone/>
              <a:defRPr sz="1800" b="0" i="0" u="none" strike="noStrike" cap="none">
                <a:solidFill>
                  <a:schemeClr val="dk1"/>
                </a:solidFill>
                <a:latin typeface="Calibri"/>
                <a:ea typeface="Calibri"/>
                <a:cs typeface="Calibri"/>
                <a:sym typeface="Calibri"/>
              </a:defRPr>
            </a:lvl3pPr>
            <a:lvl4pPr marL="1371566" marR="0" lvl="3" indent="0" algn="l" rtl="0">
              <a:spcBef>
                <a:spcPts val="0"/>
              </a:spcBef>
              <a:buNone/>
              <a:defRPr sz="1800" b="0" i="0" u="none" strike="noStrike" cap="none">
                <a:solidFill>
                  <a:schemeClr val="dk1"/>
                </a:solidFill>
                <a:latin typeface="Calibri"/>
                <a:ea typeface="Calibri"/>
                <a:cs typeface="Calibri"/>
                <a:sym typeface="Calibri"/>
              </a:defRPr>
            </a:lvl4pPr>
            <a:lvl5pPr marL="1828754" marR="0" lvl="4" indent="0" algn="l" rtl="0">
              <a:spcBef>
                <a:spcPts val="0"/>
              </a:spcBef>
              <a:buNone/>
              <a:defRPr sz="1800" b="0" i="0" u="none" strike="noStrike" cap="none">
                <a:solidFill>
                  <a:schemeClr val="dk1"/>
                </a:solidFill>
                <a:latin typeface="Calibri"/>
                <a:ea typeface="Calibri"/>
                <a:cs typeface="Calibri"/>
                <a:sym typeface="Calibri"/>
              </a:defRPr>
            </a:lvl5pPr>
            <a:lvl6pPr marL="2285943" marR="0" lvl="5" indent="0" algn="l" rtl="0">
              <a:spcBef>
                <a:spcPts val="0"/>
              </a:spcBef>
              <a:buNone/>
              <a:defRPr sz="1800" b="0" i="0" u="none" strike="noStrike" cap="none">
                <a:solidFill>
                  <a:schemeClr val="dk1"/>
                </a:solidFill>
                <a:latin typeface="Calibri"/>
                <a:ea typeface="Calibri"/>
                <a:cs typeface="Calibri"/>
                <a:sym typeface="Calibri"/>
              </a:defRPr>
            </a:lvl6pPr>
            <a:lvl7pPr marL="2743131" marR="0" lvl="6" indent="0" algn="l" rtl="0">
              <a:spcBef>
                <a:spcPts val="0"/>
              </a:spcBef>
              <a:buNone/>
              <a:defRPr sz="1800" b="0" i="0" u="none" strike="noStrike" cap="none">
                <a:solidFill>
                  <a:schemeClr val="dk1"/>
                </a:solidFill>
                <a:latin typeface="Calibri"/>
                <a:ea typeface="Calibri"/>
                <a:cs typeface="Calibri"/>
                <a:sym typeface="Calibri"/>
              </a:defRPr>
            </a:lvl7pPr>
            <a:lvl8pPr marL="3200320" marR="0" lvl="7" indent="0" algn="l" rtl="0">
              <a:spcBef>
                <a:spcPts val="0"/>
              </a:spcBef>
              <a:buNone/>
              <a:defRPr sz="1800" b="0" i="0" u="none" strike="noStrike" cap="none">
                <a:solidFill>
                  <a:schemeClr val="dk1"/>
                </a:solidFill>
                <a:latin typeface="Calibri"/>
                <a:ea typeface="Calibri"/>
                <a:cs typeface="Calibri"/>
                <a:sym typeface="Calibri"/>
              </a:defRPr>
            </a:lvl8pPr>
            <a:lvl9pPr marL="3657509"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2" y="6356354"/>
            <a:ext cx="2133599" cy="365125"/>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rgbClr val="888888"/>
                </a:solidFill>
                <a:ea typeface="Calibri"/>
                <a:cs typeface="Calibri"/>
                <a:sym typeface="Calibri"/>
              </a:rPr>
              <a:pPr>
                <a:buSzPct val="25000"/>
              </a:pPr>
              <a:t>‹#›</a:t>
            </a:fld>
            <a:endParaRPr lang="en-US">
              <a:solidFill>
                <a:srgbClr val="888888"/>
              </a:solidFill>
              <a:ea typeface="Calibri"/>
              <a:cs typeface="Calibri"/>
              <a:sym typeface="Calibri"/>
            </a:endParaRPr>
          </a:p>
        </p:txBody>
      </p:sp>
    </p:spTree>
    <p:extLst>
      <p:ext uri="{BB962C8B-B14F-4D97-AF65-F5344CB8AC3E}">
        <p14:creationId xmlns:p14="http://schemas.microsoft.com/office/powerpoint/2010/main" val="52934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slideLayout" Target="../slideLayouts/slideLayout8.xml"/><Relationship Id="rId1" Type="http://schemas.openxmlformats.org/officeDocument/2006/relationships/video" Target="file:///C:\Users\admin\Desktop\gsm%20ppt2\topoisomerase.mp4"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19250" y="2551837"/>
            <a:ext cx="5905500" cy="1754326"/>
          </a:xfrm>
          <a:prstGeom prst="rect">
            <a:avLst/>
          </a:prstGeom>
          <a:noFill/>
        </p:spPr>
        <p:txBody>
          <a:bodyPr wrap="square" rtlCol="0">
            <a:spAutoFit/>
          </a:bodyPr>
          <a:lstStyle/>
          <a:p>
            <a:pPr algn="ctr"/>
            <a:r>
              <a:rPr lang="en-IN" sz="5400" b="1" dirty="0">
                <a:ln w="22225">
                  <a:solidFill>
                    <a:schemeClr val="accent2"/>
                  </a:solidFill>
                  <a:prstDash val="solid"/>
                </a:ln>
                <a:solidFill>
                  <a:schemeClr val="accent2">
                    <a:lumMod val="40000"/>
                    <a:lumOff val="60000"/>
                  </a:schemeClr>
                </a:solidFill>
              </a:rPr>
              <a:t>Virus and Central Dogma</a:t>
            </a:r>
            <a:endParaRPr 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6910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Image result for DNA replication gif okazaki fragments"/>
          <p:cNvPicPr>
            <a:picLocks noChangeAspect="1" noChangeArrowheads="1"/>
          </p:cNvPicPr>
          <p:nvPr/>
        </p:nvPicPr>
        <p:blipFill>
          <a:blip r:embed="rId3"/>
          <a:srcRect/>
          <a:stretch>
            <a:fillRect/>
          </a:stretch>
        </p:blipFill>
        <p:spPr bwMode="auto">
          <a:xfrm>
            <a:off x="1981200" y="2133600"/>
            <a:ext cx="4978245" cy="3505200"/>
          </a:xfrm>
          <a:prstGeom prst="rect">
            <a:avLst/>
          </a:prstGeom>
          <a:noFill/>
        </p:spPr>
      </p:pic>
      <p:sp>
        <p:nvSpPr>
          <p:cNvPr id="3" name="Shape 184"/>
          <p:cNvSpPr txBox="1"/>
          <p:nvPr/>
        </p:nvSpPr>
        <p:spPr>
          <a:xfrm>
            <a:off x="-9830" y="83213"/>
            <a:ext cx="9143999" cy="526387"/>
          </a:xfrm>
          <a:prstGeom prst="rect">
            <a:avLst/>
          </a:prstGeom>
          <a:solidFill>
            <a:schemeClr val="dk1"/>
          </a:solidFill>
          <a:ln w="9525" cap="flat" cmpd="sng">
            <a:solidFill>
              <a:srgbClr val="97B853"/>
            </a:solidFill>
            <a:prstDash val="solid"/>
            <a:round/>
            <a:headEnd type="none" w="med" len="med"/>
            <a:tailEnd type="none" w="med" len="med"/>
          </a:ln>
          <a:effectLst>
            <a:outerShdw blurRad="39999" dist="20000" dir="5400000" rotWithShape="0">
              <a:srgbClr val="000000">
                <a:alpha val="37647"/>
              </a:srgbClr>
            </a:outerShdw>
          </a:effectLst>
        </p:spPr>
        <p:txBody>
          <a:bodyPr lIns="68575" tIns="34275" rIns="68575" bIns="34275" anchor="ctr" anchorCtr="0">
            <a:noAutofit/>
          </a:bodyPr>
          <a:lstStyle/>
          <a:p>
            <a:pPr algn="ctr">
              <a:lnSpc>
                <a:spcPct val="90000"/>
              </a:lnSpc>
              <a:buClr>
                <a:schemeClr val="lt1"/>
              </a:buClr>
              <a:buSzPct val="25000"/>
            </a:pPr>
            <a:r>
              <a:rPr lang="en-IN" sz="3600" b="1" dirty="0">
                <a:solidFill>
                  <a:schemeClr val="lt1"/>
                </a:solidFill>
                <a:latin typeface="Calibri"/>
                <a:ea typeface="Calibri"/>
                <a:cs typeface="Calibri"/>
                <a:sym typeface="Calibri"/>
              </a:rPr>
              <a:t>DNA Replication</a:t>
            </a:r>
            <a:endParaRPr lang="en-US" sz="3600" b="1" dirty="0">
              <a:solidFill>
                <a:schemeClr val="lt1"/>
              </a:solidFill>
              <a:latin typeface="Calibri"/>
              <a:ea typeface="Calibri"/>
              <a:cs typeface="Calibri"/>
              <a:sym typeface="Calibri"/>
            </a:endParaRPr>
          </a:p>
        </p:txBody>
      </p:sp>
      <p:sp>
        <p:nvSpPr>
          <p:cNvPr id="5" name="Rectangle 4"/>
          <p:cNvSpPr/>
          <p:nvPr/>
        </p:nvSpPr>
        <p:spPr>
          <a:xfrm>
            <a:off x="228600" y="762000"/>
            <a:ext cx="8686800" cy="1015663"/>
          </a:xfrm>
          <a:prstGeom prst="rect">
            <a:avLst/>
          </a:prstGeom>
        </p:spPr>
        <p:txBody>
          <a:bodyPr wrap="square">
            <a:spAutoFit/>
          </a:bodyPr>
          <a:lstStyle/>
          <a:p>
            <a:r>
              <a:rPr lang="en-IN" sz="2000" b="1" dirty="0"/>
              <a:t>Q1:</a:t>
            </a:r>
            <a:r>
              <a:rPr lang="en-US" sz="2000" b="1" dirty="0"/>
              <a:t> </a:t>
            </a:r>
            <a:r>
              <a:rPr lang="en-US" sz="2000" dirty="0"/>
              <a:t>During the replication of DNA, 2 new strands are synthesized using the 2 original strands as template. One of the strands is synthesized continuously. While the other is discontinuous. Why???</a:t>
            </a:r>
            <a:endParaRPr lang="en-IN" sz="2000" dirty="0"/>
          </a:p>
        </p:txBody>
      </p:sp>
      <p:sp>
        <p:nvSpPr>
          <p:cNvPr id="6" name="Rectangle 5"/>
          <p:cNvSpPr/>
          <p:nvPr/>
        </p:nvSpPr>
        <p:spPr>
          <a:xfrm>
            <a:off x="2286000" y="6096000"/>
            <a:ext cx="4267707" cy="369332"/>
          </a:xfrm>
          <a:prstGeom prst="rect">
            <a:avLst/>
          </a:prstGeom>
        </p:spPr>
        <p:txBody>
          <a:bodyPr wrap="none">
            <a:spAutoFit/>
          </a:bodyPr>
          <a:lstStyle/>
          <a:p>
            <a:r>
              <a:rPr lang="en-US" dirty="0"/>
              <a:t>DNA polymerase can proceed only 5' to 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lum bright="-10000"/>
          </a:blip>
          <a:srcRect l="30783" t="26562" r="27489" b="6054"/>
          <a:stretch>
            <a:fillRect/>
          </a:stretch>
        </p:blipFill>
        <p:spPr bwMode="auto">
          <a:xfrm>
            <a:off x="1447799" y="990600"/>
            <a:ext cx="6480000" cy="5883158"/>
          </a:xfrm>
          <a:prstGeom prst="rect">
            <a:avLst/>
          </a:prstGeom>
          <a:noFill/>
          <a:ln w="9525">
            <a:noFill/>
            <a:miter lim="800000"/>
            <a:headEnd/>
            <a:tailEnd/>
          </a:ln>
          <a:effectLst/>
        </p:spPr>
      </p:pic>
      <p:sp>
        <p:nvSpPr>
          <p:cNvPr id="10" name="Shape 184"/>
          <p:cNvSpPr txBox="1"/>
          <p:nvPr/>
        </p:nvSpPr>
        <p:spPr>
          <a:xfrm>
            <a:off x="-9830" y="83213"/>
            <a:ext cx="9143999" cy="526387"/>
          </a:xfrm>
          <a:prstGeom prst="rect">
            <a:avLst/>
          </a:prstGeom>
          <a:solidFill>
            <a:schemeClr val="dk1"/>
          </a:solidFill>
          <a:ln w="9525" cap="flat" cmpd="sng">
            <a:solidFill>
              <a:srgbClr val="97B853"/>
            </a:solidFill>
            <a:prstDash val="solid"/>
            <a:round/>
            <a:headEnd type="none" w="med" len="med"/>
            <a:tailEnd type="none" w="med" len="med"/>
          </a:ln>
          <a:effectLst>
            <a:outerShdw blurRad="39999" dist="20000" dir="5400000" rotWithShape="0">
              <a:srgbClr val="000000">
                <a:alpha val="37647"/>
              </a:srgbClr>
            </a:outerShdw>
          </a:effectLst>
        </p:spPr>
        <p:txBody>
          <a:bodyPr lIns="68575" tIns="34275" rIns="68575" bIns="34275" anchor="ctr" anchorCtr="0">
            <a:noAutofit/>
          </a:bodyPr>
          <a:lstStyle/>
          <a:p>
            <a:pPr algn="ctr"/>
            <a:r>
              <a:rPr lang="en-IN" sz="2800" dirty="0">
                <a:solidFill>
                  <a:schemeClr val="bg1"/>
                </a:solidFill>
                <a:latin typeface="Arial" pitchFamily="34" charset="0"/>
                <a:cs typeface="Arial" pitchFamily="34" charset="0"/>
              </a:rPr>
              <a:t>How to replicate the ends of DNA in lagging strand?</a:t>
            </a:r>
          </a:p>
        </p:txBody>
      </p:sp>
      <p:sp>
        <p:nvSpPr>
          <p:cNvPr id="11" name="Rectangle 10"/>
          <p:cNvSpPr/>
          <p:nvPr/>
        </p:nvSpPr>
        <p:spPr>
          <a:xfrm>
            <a:off x="3352800" y="609600"/>
            <a:ext cx="2426883" cy="400110"/>
          </a:xfrm>
          <a:prstGeom prst="rect">
            <a:avLst/>
          </a:prstGeom>
        </p:spPr>
        <p:txBody>
          <a:bodyPr wrap="none">
            <a:spAutoFit/>
          </a:bodyPr>
          <a:lstStyle/>
          <a:p>
            <a:r>
              <a:rPr lang="en-IN" sz="2000" dirty="0">
                <a:latin typeface="+mj-lt"/>
                <a:cs typeface="Arial" pitchFamily="34" charset="0"/>
              </a:rPr>
              <a:t>Telomeres replication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lum bright="-10000"/>
          </a:blip>
          <a:srcRect l="32430" t="20703" r="20351" b="37305"/>
          <a:stretch>
            <a:fillRect/>
          </a:stretch>
        </p:blipFill>
        <p:spPr bwMode="auto">
          <a:xfrm>
            <a:off x="1143000" y="874800"/>
            <a:ext cx="6480000" cy="3240000"/>
          </a:xfrm>
          <a:prstGeom prst="rect">
            <a:avLst/>
          </a:prstGeom>
          <a:noFill/>
          <a:ln w="9525">
            <a:noFill/>
            <a:miter lim="800000"/>
            <a:headEnd/>
            <a:tailEnd/>
          </a:ln>
          <a:effectLst/>
        </p:spPr>
      </p:pic>
      <p:sp>
        <p:nvSpPr>
          <p:cNvPr id="4" name="TextBox 3"/>
          <p:cNvSpPr txBox="1"/>
          <p:nvPr/>
        </p:nvSpPr>
        <p:spPr>
          <a:xfrm>
            <a:off x="0" y="5105400"/>
            <a:ext cx="8991600" cy="1569660"/>
          </a:xfrm>
          <a:prstGeom prst="rect">
            <a:avLst/>
          </a:prstGeom>
          <a:noFill/>
        </p:spPr>
        <p:txBody>
          <a:bodyPr wrap="square" rtlCol="0">
            <a:spAutoFit/>
          </a:bodyPr>
          <a:lstStyle/>
          <a:p>
            <a:pPr algn="ctr"/>
            <a:r>
              <a:rPr lang="en-IN" sz="2400" dirty="0">
                <a:latin typeface="+mj-lt"/>
                <a:cs typeface="Arial" pitchFamily="34" charset="0"/>
              </a:rPr>
              <a:t>Chromosome will be shortened by about 25-200 bases (A, C, G, or T)  per replication.</a:t>
            </a:r>
          </a:p>
          <a:p>
            <a:pPr algn="ctr"/>
            <a:endParaRPr lang="en-IN" sz="2400" dirty="0">
              <a:latin typeface="+mj-lt"/>
              <a:cs typeface="Arial" pitchFamily="34" charset="0"/>
            </a:endParaRPr>
          </a:p>
          <a:p>
            <a:pPr algn="ctr"/>
            <a:r>
              <a:rPr lang="en-IN" sz="2400" b="1" dirty="0">
                <a:latin typeface="+mj-lt"/>
                <a:cs typeface="Arial" pitchFamily="34" charset="0"/>
              </a:rPr>
              <a:t>IMPLICATION????</a:t>
            </a:r>
          </a:p>
        </p:txBody>
      </p:sp>
      <p:sp>
        <p:nvSpPr>
          <p:cNvPr id="5" name="Rectangle 4"/>
          <p:cNvSpPr/>
          <p:nvPr/>
        </p:nvSpPr>
        <p:spPr>
          <a:xfrm>
            <a:off x="0" y="4191000"/>
            <a:ext cx="9144000" cy="461665"/>
          </a:xfrm>
          <a:prstGeom prst="rect">
            <a:avLst/>
          </a:prstGeom>
        </p:spPr>
        <p:txBody>
          <a:bodyPr wrap="square">
            <a:spAutoFit/>
          </a:bodyPr>
          <a:lstStyle/>
          <a:p>
            <a:pPr algn="ctr"/>
            <a:r>
              <a:rPr lang="en-IN" sz="2400" b="1" dirty="0" err="1">
                <a:latin typeface="+mj-lt"/>
                <a:cs typeface="Arial" pitchFamily="34" charset="0"/>
              </a:rPr>
              <a:t>Ques</a:t>
            </a:r>
            <a:r>
              <a:rPr lang="en-IN" sz="2400" dirty="0">
                <a:latin typeface="+mj-lt"/>
                <a:cs typeface="Arial" pitchFamily="34" charset="0"/>
              </a:rPr>
              <a:t>: What will happen if there telomeres are not synthesized?</a:t>
            </a:r>
          </a:p>
        </p:txBody>
      </p:sp>
      <p:sp>
        <p:nvSpPr>
          <p:cNvPr id="6" name="Shape 184"/>
          <p:cNvSpPr txBox="1"/>
          <p:nvPr/>
        </p:nvSpPr>
        <p:spPr>
          <a:xfrm>
            <a:off x="-9830" y="83213"/>
            <a:ext cx="9143999" cy="526387"/>
          </a:xfrm>
          <a:prstGeom prst="rect">
            <a:avLst/>
          </a:prstGeom>
          <a:solidFill>
            <a:schemeClr val="dk1"/>
          </a:solidFill>
          <a:ln w="9525" cap="flat" cmpd="sng">
            <a:solidFill>
              <a:srgbClr val="97B853"/>
            </a:solidFill>
            <a:prstDash val="solid"/>
            <a:round/>
            <a:headEnd type="none" w="med" len="med"/>
            <a:tailEnd type="none" w="med" len="med"/>
          </a:ln>
          <a:effectLst>
            <a:outerShdw blurRad="39999" dist="20000" dir="5400000" rotWithShape="0">
              <a:srgbClr val="000000">
                <a:alpha val="37647"/>
              </a:srgbClr>
            </a:outerShdw>
          </a:effectLst>
        </p:spPr>
        <p:txBody>
          <a:bodyPr lIns="68575" tIns="34275" rIns="68575" bIns="34275" anchor="ctr" anchorCtr="0">
            <a:noAutofit/>
          </a:bodyPr>
          <a:lstStyle/>
          <a:p>
            <a:pPr algn="ctr"/>
            <a:r>
              <a:rPr lang="en-IN" sz="2800" dirty="0">
                <a:solidFill>
                  <a:schemeClr val="bg1"/>
                </a:solidFill>
                <a:latin typeface="Arial" pitchFamily="34" charset="0"/>
                <a:cs typeface="Arial" pitchFamily="34" charset="0"/>
              </a:rPr>
              <a:t>How to replicate the ends of DNA in lagging strand?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4"/>
          <p:cNvSpPr txBox="1"/>
          <p:nvPr/>
        </p:nvSpPr>
        <p:spPr>
          <a:xfrm>
            <a:off x="-9830" y="83213"/>
            <a:ext cx="9143999" cy="526387"/>
          </a:xfrm>
          <a:prstGeom prst="rect">
            <a:avLst/>
          </a:prstGeom>
          <a:solidFill>
            <a:schemeClr val="dk1"/>
          </a:solidFill>
          <a:ln w="9525" cap="flat" cmpd="sng">
            <a:solidFill>
              <a:srgbClr val="97B853"/>
            </a:solidFill>
            <a:prstDash val="solid"/>
            <a:round/>
            <a:headEnd type="none" w="med" len="med"/>
            <a:tailEnd type="none" w="med" len="med"/>
          </a:ln>
          <a:effectLst>
            <a:outerShdw blurRad="39999" dist="20000" dir="5400000" rotWithShape="0">
              <a:srgbClr val="000000">
                <a:alpha val="37647"/>
              </a:srgbClr>
            </a:outerShdw>
          </a:effectLst>
        </p:spPr>
        <p:txBody>
          <a:bodyPr lIns="68575" tIns="34275" rIns="68575" bIns="34275" anchor="ctr" anchorCtr="0">
            <a:noAutofit/>
          </a:bodyPr>
          <a:lstStyle/>
          <a:p>
            <a:pPr algn="ctr"/>
            <a:r>
              <a:rPr lang="en-IN" sz="2800" dirty="0">
                <a:solidFill>
                  <a:schemeClr val="bg1"/>
                </a:solidFill>
                <a:latin typeface="Arial" pitchFamily="34" charset="0"/>
                <a:cs typeface="Arial" pitchFamily="34" charset="0"/>
              </a:rPr>
              <a:t>Proof Reading Activity</a:t>
            </a:r>
          </a:p>
        </p:txBody>
      </p:sp>
      <p:pic>
        <p:nvPicPr>
          <p:cNvPr id="29698" name="Picture 2" descr="Image result for Why PCR products are required to sequence- Proof reading activity"/>
          <p:cNvPicPr>
            <a:picLocks noChangeAspect="1" noChangeArrowheads="1"/>
          </p:cNvPicPr>
          <p:nvPr/>
        </p:nvPicPr>
        <p:blipFill>
          <a:blip r:embed="rId2"/>
          <a:srcRect l="17391" r="20000"/>
          <a:stretch>
            <a:fillRect/>
          </a:stretch>
        </p:blipFill>
        <p:spPr bwMode="auto">
          <a:xfrm>
            <a:off x="1905000" y="1676400"/>
            <a:ext cx="5486400" cy="4635799"/>
          </a:xfrm>
          <a:prstGeom prst="rect">
            <a:avLst/>
          </a:prstGeom>
          <a:noFill/>
        </p:spPr>
      </p:pic>
      <p:sp>
        <p:nvSpPr>
          <p:cNvPr id="4" name="TextBox 3"/>
          <p:cNvSpPr txBox="1"/>
          <p:nvPr/>
        </p:nvSpPr>
        <p:spPr>
          <a:xfrm>
            <a:off x="0" y="838200"/>
            <a:ext cx="9144000" cy="369332"/>
          </a:xfrm>
          <a:prstGeom prst="rect">
            <a:avLst/>
          </a:prstGeom>
          <a:noFill/>
        </p:spPr>
        <p:txBody>
          <a:bodyPr wrap="square" rtlCol="0">
            <a:spAutoFit/>
          </a:bodyPr>
          <a:lstStyle/>
          <a:p>
            <a:pPr algn="ctr"/>
            <a:r>
              <a:rPr lang="en-IN" dirty="0"/>
              <a:t>Why PCR products are required to be sequenced?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36937"/>
            <a:ext cx="7664406" cy="1015663"/>
          </a:xfrm>
          <a:prstGeom prst="rect">
            <a:avLst/>
          </a:prstGeom>
          <a:noFill/>
        </p:spPr>
        <p:txBody>
          <a:bodyPr wrap="none" rtlCol="0">
            <a:spAutoFit/>
          </a:bodyPr>
          <a:lstStyle/>
          <a:p>
            <a:r>
              <a:rPr lang="en-IN" sz="2000" b="1" dirty="0">
                <a:latin typeface="Arial" pitchFamily="34" charset="0"/>
                <a:cs typeface="Arial" pitchFamily="34" charset="0"/>
              </a:rPr>
              <a:t>DNA Polymerase</a:t>
            </a:r>
            <a:r>
              <a:rPr lang="en-IN" sz="2000" dirty="0">
                <a:latin typeface="Arial" pitchFamily="34" charset="0"/>
                <a:cs typeface="Arial" pitchFamily="34" charset="0"/>
              </a:rPr>
              <a:t>: It is an enzyme that catalyze template-directed</a:t>
            </a:r>
          </a:p>
          <a:p>
            <a:r>
              <a:rPr lang="en-IN" sz="2000" dirty="0">
                <a:latin typeface="Arial" pitchFamily="34" charset="0"/>
                <a:cs typeface="Arial" pitchFamily="34" charset="0"/>
              </a:rPr>
              <a:t> DNA synthesis.</a:t>
            </a:r>
          </a:p>
          <a:p>
            <a:endParaRPr lang="en-IN" sz="2000" dirty="0">
              <a:latin typeface="Arial" pitchFamily="34" charset="0"/>
              <a:cs typeface="Arial" pitchFamily="34" charset="0"/>
            </a:endParaRPr>
          </a:p>
        </p:txBody>
      </p:sp>
      <p:pic>
        <p:nvPicPr>
          <p:cNvPr id="4098" name="Picture 2"/>
          <p:cNvPicPr>
            <a:picLocks noChangeAspect="1" noChangeArrowheads="1"/>
          </p:cNvPicPr>
          <p:nvPr/>
        </p:nvPicPr>
        <p:blipFill>
          <a:blip r:embed="rId3"/>
          <a:srcRect l="25805" t="21043" r="27525" b="41406"/>
          <a:stretch>
            <a:fillRect/>
          </a:stretch>
        </p:blipFill>
        <p:spPr bwMode="auto">
          <a:xfrm>
            <a:off x="609600" y="1371600"/>
            <a:ext cx="7623745" cy="3448736"/>
          </a:xfrm>
          <a:prstGeom prst="rect">
            <a:avLst/>
          </a:prstGeom>
          <a:noFill/>
          <a:ln w="9525">
            <a:noFill/>
            <a:miter lim="800000"/>
            <a:headEnd/>
            <a:tailEnd/>
          </a:ln>
          <a:effectLst/>
        </p:spPr>
      </p:pic>
      <p:sp>
        <p:nvSpPr>
          <p:cNvPr id="5" name="TextBox 4"/>
          <p:cNvSpPr txBox="1"/>
          <p:nvPr/>
        </p:nvSpPr>
        <p:spPr>
          <a:xfrm>
            <a:off x="819096" y="5214950"/>
            <a:ext cx="7715304" cy="1323439"/>
          </a:xfrm>
          <a:prstGeom prst="rect">
            <a:avLst/>
          </a:prstGeom>
          <a:noFill/>
        </p:spPr>
        <p:txBody>
          <a:bodyPr wrap="square" rtlCol="0">
            <a:spAutoFit/>
          </a:bodyPr>
          <a:lstStyle/>
          <a:p>
            <a:r>
              <a:rPr lang="en-IN" sz="2000" b="1" dirty="0">
                <a:latin typeface="Arial" pitchFamily="34" charset="0"/>
                <a:cs typeface="Arial" pitchFamily="34" charset="0"/>
              </a:rPr>
              <a:t> Proof reading activity: </a:t>
            </a:r>
            <a:r>
              <a:rPr lang="en-IN" sz="2000" dirty="0">
                <a:latin typeface="Arial" pitchFamily="34" charset="0"/>
                <a:cs typeface="Arial" pitchFamily="34" charset="0"/>
              </a:rPr>
              <a:t>It allows the enzyme to check each nucleotide during DNA synthesis and excise mismatched nucleotides in the 3´ to 5´ direction. </a:t>
            </a:r>
          </a:p>
          <a:p>
            <a:endParaRPr lang="en-IN" sz="2000" dirty="0"/>
          </a:p>
        </p:txBody>
      </p:sp>
      <p:sp>
        <p:nvSpPr>
          <p:cNvPr id="6" name="Shape 184"/>
          <p:cNvSpPr txBox="1"/>
          <p:nvPr/>
        </p:nvSpPr>
        <p:spPr>
          <a:xfrm>
            <a:off x="-9830" y="83213"/>
            <a:ext cx="9143999" cy="526387"/>
          </a:xfrm>
          <a:prstGeom prst="rect">
            <a:avLst/>
          </a:prstGeom>
          <a:solidFill>
            <a:schemeClr val="dk1"/>
          </a:solidFill>
          <a:ln w="9525" cap="flat" cmpd="sng">
            <a:solidFill>
              <a:srgbClr val="97B853"/>
            </a:solidFill>
            <a:prstDash val="solid"/>
            <a:round/>
            <a:headEnd type="none" w="med" len="med"/>
            <a:tailEnd type="none" w="med" len="med"/>
          </a:ln>
          <a:effectLst>
            <a:outerShdw blurRad="39999" dist="20000" dir="5400000" rotWithShape="0">
              <a:srgbClr val="000000">
                <a:alpha val="37647"/>
              </a:srgbClr>
            </a:outerShdw>
          </a:effectLst>
        </p:spPr>
        <p:txBody>
          <a:bodyPr lIns="68575" tIns="34275" rIns="68575" bIns="34275" anchor="ctr" anchorCtr="0">
            <a:noAutofit/>
          </a:bodyPr>
          <a:lstStyle/>
          <a:p>
            <a:pPr algn="ctr"/>
            <a:r>
              <a:rPr lang="en-IN" sz="2800" dirty="0">
                <a:solidFill>
                  <a:schemeClr val="bg1"/>
                </a:solidFill>
                <a:latin typeface="Arial" pitchFamily="34" charset="0"/>
                <a:cs typeface="Arial" pitchFamily="34" charset="0"/>
              </a:rPr>
              <a:t>DNA Polymerase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4" descr="Image result for gif: helicase"/>
          <p:cNvPicPr>
            <a:picLocks noChangeAspect="1" noChangeArrowheads="1" noCrop="1"/>
          </p:cNvPicPr>
          <p:nvPr/>
        </p:nvPicPr>
        <p:blipFill>
          <a:blip r:embed="rId3"/>
          <a:srcRect/>
          <a:stretch>
            <a:fillRect/>
          </a:stretch>
        </p:blipFill>
        <p:spPr bwMode="auto">
          <a:xfrm>
            <a:off x="304800" y="2667000"/>
            <a:ext cx="4199467" cy="2362200"/>
          </a:xfrm>
          <a:prstGeom prst="rect">
            <a:avLst/>
          </a:prstGeom>
          <a:noFill/>
        </p:spPr>
      </p:pic>
      <p:sp>
        <p:nvSpPr>
          <p:cNvPr id="4" name="Rectangle 3"/>
          <p:cNvSpPr/>
          <p:nvPr/>
        </p:nvSpPr>
        <p:spPr>
          <a:xfrm>
            <a:off x="228600" y="1219200"/>
            <a:ext cx="4495800" cy="1015663"/>
          </a:xfrm>
          <a:prstGeom prst="rect">
            <a:avLst/>
          </a:prstGeom>
        </p:spPr>
        <p:txBody>
          <a:bodyPr wrap="square">
            <a:spAutoFit/>
          </a:bodyPr>
          <a:lstStyle/>
          <a:p>
            <a:r>
              <a:rPr lang="en-IN" sz="2000" b="1" dirty="0" err="1"/>
              <a:t>Helicase</a:t>
            </a:r>
            <a:r>
              <a:rPr lang="en-IN" sz="2000" b="1" dirty="0"/>
              <a:t>: </a:t>
            </a:r>
            <a:r>
              <a:rPr lang="en-IN" sz="2000" dirty="0"/>
              <a:t>An enzyme that unwinds the double helix by breaking the hydrogen bonds between the adjacent bases.</a:t>
            </a:r>
          </a:p>
        </p:txBody>
      </p:sp>
      <p:sp>
        <p:nvSpPr>
          <p:cNvPr id="5" name="Shape 184"/>
          <p:cNvSpPr txBox="1"/>
          <p:nvPr/>
        </p:nvSpPr>
        <p:spPr>
          <a:xfrm>
            <a:off x="-9830" y="83213"/>
            <a:ext cx="9143999" cy="526387"/>
          </a:xfrm>
          <a:prstGeom prst="rect">
            <a:avLst/>
          </a:prstGeom>
          <a:solidFill>
            <a:schemeClr val="dk1"/>
          </a:solidFill>
          <a:ln w="9525" cap="flat" cmpd="sng">
            <a:solidFill>
              <a:srgbClr val="97B853"/>
            </a:solidFill>
            <a:prstDash val="solid"/>
            <a:round/>
            <a:headEnd type="none" w="med" len="med"/>
            <a:tailEnd type="none" w="med" len="med"/>
          </a:ln>
          <a:effectLst>
            <a:outerShdw blurRad="39999" dist="20000" dir="5400000" rotWithShape="0">
              <a:srgbClr val="000000">
                <a:alpha val="37647"/>
              </a:srgbClr>
            </a:outerShdw>
          </a:effectLst>
        </p:spPr>
        <p:txBody>
          <a:bodyPr lIns="68575" tIns="34275" rIns="68575" bIns="34275" anchor="ctr" anchorCtr="0">
            <a:noAutofit/>
          </a:bodyPr>
          <a:lstStyle/>
          <a:p>
            <a:pPr algn="ctr"/>
            <a:r>
              <a:rPr lang="en-IN" sz="2800" dirty="0" err="1">
                <a:solidFill>
                  <a:schemeClr val="bg1"/>
                </a:solidFill>
                <a:latin typeface="Arial" pitchFamily="34" charset="0"/>
                <a:cs typeface="Arial" pitchFamily="34" charset="0"/>
              </a:rPr>
              <a:t>Helicase</a:t>
            </a:r>
            <a:r>
              <a:rPr lang="en-IN" sz="2800" dirty="0">
                <a:solidFill>
                  <a:schemeClr val="bg1"/>
                </a:solidFill>
                <a:latin typeface="Arial" pitchFamily="34" charset="0"/>
                <a:cs typeface="Arial" pitchFamily="34" charset="0"/>
              </a:rPr>
              <a:t> and </a:t>
            </a:r>
            <a:r>
              <a:rPr lang="en-IN" sz="2800" dirty="0" err="1">
                <a:solidFill>
                  <a:schemeClr val="bg1"/>
                </a:solidFill>
                <a:latin typeface="Arial" pitchFamily="34" charset="0"/>
                <a:cs typeface="Arial" pitchFamily="34" charset="0"/>
              </a:rPr>
              <a:t>Topoisomerase</a:t>
            </a:r>
            <a:endParaRPr lang="en-IN" sz="2800" dirty="0">
              <a:solidFill>
                <a:schemeClr val="bg1"/>
              </a:solidFill>
              <a:latin typeface="Arial" pitchFamily="34" charset="0"/>
              <a:cs typeface="Arial" pitchFamily="34" charset="0"/>
            </a:endParaRPr>
          </a:p>
        </p:txBody>
      </p:sp>
      <p:pic>
        <p:nvPicPr>
          <p:cNvPr id="10" name="topoisomerase.mp4">
            <a:hlinkClick r:id="" action="ppaction://media"/>
          </p:cNvPr>
          <p:cNvPicPr>
            <a:picLocks noGrp="1" noRot="1" noChangeAspect="1"/>
          </p:cNvPicPr>
          <p:nvPr>
            <p:ph idx="1"/>
            <a:videoFile r:link="rId1"/>
          </p:nvPr>
        </p:nvPicPr>
        <p:blipFill>
          <a:blip r:embed="rId4"/>
          <a:stretch>
            <a:fillRect/>
          </a:stretch>
        </p:blipFill>
        <p:spPr>
          <a:xfrm>
            <a:off x="5334000" y="2590800"/>
            <a:ext cx="3505200" cy="2628900"/>
          </a:xfrm>
          <a:prstGeom prst="rect">
            <a:avLst/>
          </a:prstGeom>
        </p:spPr>
      </p:pic>
      <p:sp>
        <p:nvSpPr>
          <p:cNvPr id="11" name="Rectangle 10"/>
          <p:cNvSpPr/>
          <p:nvPr/>
        </p:nvSpPr>
        <p:spPr>
          <a:xfrm>
            <a:off x="4800600" y="1143000"/>
            <a:ext cx="4343400" cy="1015663"/>
          </a:xfrm>
          <a:prstGeom prst="rect">
            <a:avLst/>
          </a:prstGeom>
        </p:spPr>
        <p:txBody>
          <a:bodyPr wrap="square">
            <a:spAutoFit/>
          </a:bodyPr>
          <a:lstStyle/>
          <a:p>
            <a:r>
              <a:rPr lang="en-US" sz="2000" b="1" dirty="0" err="1">
                <a:latin typeface="+mj-lt"/>
              </a:rPr>
              <a:t>Topoisomerase</a:t>
            </a:r>
            <a:r>
              <a:rPr lang="en-US" sz="2000" b="1" dirty="0">
                <a:latin typeface="+mj-lt"/>
              </a:rPr>
              <a:t>: </a:t>
            </a:r>
            <a:r>
              <a:rPr lang="en-US" sz="2000" dirty="0">
                <a:latin typeface="+mj-lt"/>
              </a:rPr>
              <a:t> An enzyme that participates in the over-winding or under-winding of DNA.</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0"/>
                                        </p:tgtEl>
                                      </p:cBhvr>
                                    </p:cmd>
                                  </p:childTnLst>
                                </p:cTn>
                              </p:par>
                            </p:childTnLst>
                          </p:cTn>
                        </p:par>
                      </p:childTnLst>
                    </p:cTn>
                  </p:par>
                </p:childTnLst>
              </p:cTn>
              <p:nextCondLst>
                <p:cond evt="onClick" delay="0">
                  <p:tgtEl>
                    <p:spTgt spid="10"/>
                  </p:tgtEl>
                </p:cond>
              </p:nextCondLst>
            </p:seq>
            <p:video>
              <p:cMediaNode>
                <p:cTn id="7" fill="hold" display="0">
                  <p:stCondLst>
                    <p:cond delay="indefinite"/>
                  </p:stCondLst>
                  <p:endCondLst>
                    <p:cond evt="onNext" delay="0">
                      <p:tgtEl>
                        <p:sldTgt/>
                      </p:tgtEl>
                    </p:cond>
                    <p:cond evt="onPrev" delay="0">
                      <p:tgtEl>
                        <p:sldTgt/>
                      </p:tgtEl>
                    </p:cond>
                  </p:endCondLst>
                </p:cTn>
                <p:tgtEl>
                  <p:spTgt spid="10"/>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33473" y="1104900"/>
            <a:ext cx="4400696" cy="4648200"/>
          </a:xfrm>
        </p:spPr>
        <p:txBody>
          <a:bodyPr>
            <a:normAutofit fontScale="92500" lnSpcReduction="20000"/>
          </a:bodyPr>
          <a:lstStyle/>
          <a:p>
            <a:pPr marL="660383" indent="-457189">
              <a:buFont typeface="+mj-lt"/>
              <a:buAutoNum type="arabicPeriod"/>
            </a:pPr>
            <a:r>
              <a:rPr lang="en-IN" sz="2400" b="1" dirty="0"/>
              <a:t>Visual detection </a:t>
            </a:r>
            <a:r>
              <a:rPr lang="en-IN" sz="2400" dirty="0"/>
              <a:t>– </a:t>
            </a:r>
            <a:r>
              <a:rPr lang="en-IN" sz="2400" b="1" i="1" dirty="0"/>
              <a:t>plaque formation </a:t>
            </a:r>
          </a:p>
          <a:p>
            <a:pPr marL="660383" indent="-457189">
              <a:buFont typeface="+mj-lt"/>
              <a:buAutoNum type="arabicPeriod"/>
            </a:pPr>
            <a:endParaRPr lang="en-IN" sz="2400" dirty="0"/>
          </a:p>
          <a:p>
            <a:pPr marL="660383" indent="-457189">
              <a:buFont typeface="+mj-lt"/>
              <a:buAutoNum type="arabicPeriod"/>
            </a:pPr>
            <a:endParaRPr lang="en-IN" sz="2400" dirty="0"/>
          </a:p>
          <a:p>
            <a:pPr marL="660383" indent="-457189">
              <a:buFont typeface="+mj-lt"/>
              <a:buAutoNum type="arabicPeriod"/>
            </a:pPr>
            <a:endParaRPr lang="en-IN" sz="2400" dirty="0"/>
          </a:p>
          <a:p>
            <a:pPr marL="660383" indent="-457189">
              <a:buFont typeface="+mj-lt"/>
              <a:buAutoNum type="arabicPeriod"/>
            </a:pPr>
            <a:endParaRPr lang="en-IN" sz="2400" dirty="0"/>
          </a:p>
          <a:p>
            <a:pPr marL="660383" indent="-457189">
              <a:buFont typeface="+mj-lt"/>
              <a:buAutoNum type="arabicPeriod"/>
            </a:pPr>
            <a:endParaRPr lang="en-IN" sz="2400" dirty="0"/>
          </a:p>
          <a:p>
            <a:pPr marL="660383" indent="-457189">
              <a:buFont typeface="+mj-lt"/>
              <a:buAutoNum type="arabicPeriod"/>
            </a:pPr>
            <a:endParaRPr lang="en-IN" sz="2400" dirty="0"/>
          </a:p>
          <a:p>
            <a:pPr marL="660383" indent="-457189">
              <a:buFont typeface="+mj-lt"/>
              <a:buAutoNum type="arabicPeriod"/>
            </a:pPr>
            <a:endParaRPr lang="en-IN" sz="2400" dirty="0"/>
          </a:p>
          <a:p>
            <a:pPr marL="660383" indent="-457189">
              <a:buFont typeface="+mj-lt"/>
              <a:buAutoNum type="arabicPeriod"/>
            </a:pPr>
            <a:endParaRPr lang="en-IN" sz="2400" dirty="0"/>
          </a:p>
          <a:p>
            <a:pPr marL="660383" indent="-457189">
              <a:buFont typeface="+mj-lt"/>
              <a:buAutoNum type="arabicPeriod"/>
            </a:pPr>
            <a:r>
              <a:rPr lang="en-IN" sz="2400" b="1" i="1" dirty="0"/>
              <a:t>Polymerase chain reaction (PCR)</a:t>
            </a:r>
          </a:p>
          <a:p>
            <a:pPr marL="946127" lvl="1" indent="-342891">
              <a:buFont typeface="Arial" panose="020B0604020202020204" pitchFamily="34" charset="0"/>
              <a:buChar char="•"/>
            </a:pPr>
            <a:r>
              <a:rPr lang="en-IN" sz="2000" dirty="0"/>
              <a:t>PCR or RT-PCR</a:t>
            </a:r>
          </a:p>
        </p:txBody>
      </p:sp>
      <p:sp>
        <p:nvSpPr>
          <p:cNvPr id="5" name="Shape 184"/>
          <p:cNvSpPr txBox="1"/>
          <p:nvPr/>
        </p:nvSpPr>
        <p:spPr>
          <a:xfrm>
            <a:off x="-9830" y="7014"/>
            <a:ext cx="9143999" cy="526387"/>
          </a:xfrm>
          <a:prstGeom prst="rect">
            <a:avLst/>
          </a:prstGeom>
          <a:solidFill>
            <a:schemeClr val="dk1"/>
          </a:solidFill>
          <a:ln w="9525" cap="flat" cmpd="sng">
            <a:solidFill>
              <a:srgbClr val="97B853"/>
            </a:solidFill>
            <a:prstDash val="solid"/>
            <a:round/>
            <a:headEnd type="none" w="med" len="med"/>
            <a:tailEnd type="none" w="med" len="med"/>
          </a:ln>
          <a:effectLst>
            <a:outerShdw blurRad="39999" dist="20000" dir="5400000" rotWithShape="0">
              <a:srgbClr val="000000">
                <a:alpha val="37647"/>
              </a:srgbClr>
            </a:outerShdw>
          </a:effectLst>
        </p:spPr>
        <p:txBody>
          <a:bodyPr lIns="68575" tIns="34275" rIns="68575" bIns="34275" anchor="ctr" anchorCtr="0">
            <a:noAutofit/>
          </a:bodyPr>
          <a:lstStyle/>
          <a:p>
            <a:pPr algn="ctr">
              <a:lnSpc>
                <a:spcPct val="90000"/>
              </a:lnSpc>
              <a:buClr>
                <a:schemeClr val="lt1"/>
              </a:buClr>
              <a:buSzPct val="25000"/>
            </a:pPr>
            <a:r>
              <a:rPr lang="en-US" sz="3600" b="1" dirty="0">
                <a:solidFill>
                  <a:schemeClr val="lt1"/>
                </a:solidFill>
                <a:latin typeface="Calibri"/>
                <a:ea typeface="Calibri"/>
                <a:cs typeface="Calibri"/>
                <a:sym typeface="Calibri"/>
              </a:rPr>
              <a:t>Detection methods for viruses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905000"/>
            <a:ext cx="3717175" cy="2271607"/>
          </a:xfrm>
          <a:prstGeom prst="rect">
            <a:avLst/>
          </a:prstGeom>
        </p:spPr>
      </p:pic>
      <p:pic>
        <p:nvPicPr>
          <p:cNvPr id="6" name="Picture 5"/>
          <p:cNvPicPr>
            <a:picLocks noChangeAspect="1"/>
          </p:cNvPicPr>
          <p:nvPr/>
        </p:nvPicPr>
        <p:blipFill rotWithShape="1">
          <a:blip r:embed="rId4"/>
          <a:srcRect l="2705" r="3747"/>
          <a:stretch/>
        </p:blipFill>
        <p:spPr>
          <a:xfrm>
            <a:off x="5527" y="914400"/>
            <a:ext cx="4727946" cy="5257800"/>
          </a:xfrm>
          <a:prstGeom prst="rect">
            <a:avLst/>
          </a:prstGeom>
        </p:spPr>
      </p:pic>
    </p:spTree>
    <p:extLst>
      <p:ext uri="{BB962C8B-B14F-4D97-AF65-F5344CB8AC3E}">
        <p14:creationId xmlns:p14="http://schemas.microsoft.com/office/powerpoint/2010/main" val="66098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20000" contrast="40000"/>
          </a:blip>
          <a:stretch>
            <a:fillRect/>
          </a:stretch>
        </p:blipFill>
        <p:spPr>
          <a:xfrm>
            <a:off x="4870327" y="1304340"/>
            <a:ext cx="3753277" cy="2250704"/>
          </a:xfrm>
          <a:prstGeom prst="rect">
            <a:avLst/>
          </a:prstGeom>
        </p:spPr>
      </p:pic>
      <p:sp>
        <p:nvSpPr>
          <p:cNvPr id="5" name="Rectangle 4"/>
          <p:cNvSpPr/>
          <p:nvPr/>
        </p:nvSpPr>
        <p:spPr>
          <a:xfrm>
            <a:off x="5175613" y="3749354"/>
            <a:ext cx="3968387" cy="923330"/>
          </a:xfrm>
          <a:prstGeom prst="rect">
            <a:avLst/>
          </a:prstGeom>
        </p:spPr>
        <p:txBody>
          <a:bodyPr wrap="square">
            <a:spAutoFit/>
          </a:bodyPr>
          <a:lstStyle/>
          <a:p>
            <a:pPr marL="214313" indent="-214313">
              <a:buFont typeface="Arial" panose="020B0604020202020204" pitchFamily="34" charset="0"/>
              <a:buChar char="•"/>
            </a:pPr>
            <a:r>
              <a:rPr lang="en-US" sz="1350" dirty="0">
                <a:solidFill>
                  <a:srgbClr val="231F20"/>
                </a:solidFill>
                <a:latin typeface="OfficinaSans-Book"/>
              </a:rPr>
              <a:t>The </a:t>
            </a:r>
            <a:r>
              <a:rPr lang="en-US" sz="1350" b="1" i="1" dirty="0">
                <a:solidFill>
                  <a:srgbClr val="231F20"/>
                </a:solidFill>
                <a:latin typeface="OfficinaSans-Book"/>
              </a:rPr>
              <a:t>eclipse period </a:t>
            </a:r>
            <a:r>
              <a:rPr lang="en-US" sz="1350" dirty="0">
                <a:solidFill>
                  <a:srgbClr val="231F20"/>
                </a:solidFill>
                <a:latin typeface="OfficinaSans-Book"/>
              </a:rPr>
              <a:t>is the </a:t>
            </a:r>
            <a:r>
              <a:rPr lang="en-US" sz="1350" i="1" dirty="0">
                <a:solidFill>
                  <a:srgbClr val="231F20"/>
                </a:solidFill>
                <a:latin typeface="OfficinaSans-Book"/>
              </a:rPr>
              <a:t>period during which no intracellular infectious virus can be recovered</a:t>
            </a:r>
            <a:endParaRPr lang="en-US" sz="1350" dirty="0">
              <a:solidFill>
                <a:srgbClr val="231F20"/>
              </a:solidFill>
              <a:latin typeface="OfficinaSans-Book"/>
            </a:endParaRPr>
          </a:p>
          <a:p>
            <a:pPr marL="214313" indent="-214313">
              <a:buFont typeface="Arial" panose="020B0604020202020204" pitchFamily="34" charset="0"/>
              <a:buChar char="•"/>
            </a:pPr>
            <a:r>
              <a:rPr lang="en-US" sz="1350" dirty="0">
                <a:solidFill>
                  <a:srgbClr val="231F20"/>
                </a:solidFill>
                <a:latin typeface="OfficinaSans-Book"/>
              </a:rPr>
              <a:t>The </a:t>
            </a:r>
            <a:r>
              <a:rPr lang="en-US" sz="1350" b="1" dirty="0">
                <a:solidFill>
                  <a:srgbClr val="231F20"/>
                </a:solidFill>
                <a:latin typeface="OfficinaSans-Book"/>
              </a:rPr>
              <a:t>burst size </a:t>
            </a:r>
            <a:r>
              <a:rPr lang="en-US" sz="1350" dirty="0">
                <a:solidFill>
                  <a:srgbClr val="231F20"/>
                </a:solidFill>
                <a:latin typeface="OfficinaSans-Book"/>
              </a:rPr>
              <a:t>is the </a:t>
            </a:r>
            <a:r>
              <a:rPr lang="en-US" sz="1350" i="1" dirty="0">
                <a:solidFill>
                  <a:srgbClr val="231F20"/>
                </a:solidFill>
                <a:latin typeface="OfficinaSans-Book"/>
              </a:rPr>
              <a:t>average yield of infectious virus per cell</a:t>
            </a:r>
            <a:endParaRPr lang="en-US" sz="1350" dirty="0"/>
          </a:p>
        </p:txBody>
      </p:sp>
      <p:sp>
        <p:nvSpPr>
          <p:cNvPr id="6" name="Rectangle 5"/>
          <p:cNvSpPr/>
          <p:nvPr/>
        </p:nvSpPr>
        <p:spPr>
          <a:xfrm>
            <a:off x="5181600" y="4724400"/>
            <a:ext cx="3654335" cy="3077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00" b="1" dirty="0">
                <a:solidFill>
                  <a:srgbClr val="231F20"/>
                </a:solidFill>
                <a:latin typeface="Times-Roman"/>
              </a:rPr>
              <a:t>Burst size </a:t>
            </a:r>
            <a:r>
              <a:rPr lang="en-US" sz="1400" b="1" dirty="0">
                <a:solidFill>
                  <a:srgbClr val="231F20"/>
                </a:solidFill>
                <a:latin typeface="MTSYN"/>
              </a:rPr>
              <a:t>= </a:t>
            </a:r>
            <a:r>
              <a:rPr lang="en-US" sz="1400" b="1" dirty="0">
                <a:solidFill>
                  <a:srgbClr val="231F20"/>
                </a:solidFill>
                <a:latin typeface="Times-Roman"/>
              </a:rPr>
              <a:t>final virus titre / initial virus titre</a:t>
            </a:r>
            <a:endParaRPr lang="en-US" sz="1400" b="1" dirty="0"/>
          </a:p>
        </p:txBody>
      </p:sp>
      <p:pic>
        <p:nvPicPr>
          <p:cNvPr id="1026" name="Picture 2" descr="Fig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370" y="1268162"/>
            <a:ext cx="3509011" cy="19553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98327" y="3749353"/>
            <a:ext cx="4572000" cy="923330"/>
          </a:xfrm>
          <a:prstGeom prst="rect">
            <a:avLst/>
          </a:prstGeom>
        </p:spPr>
        <p:txBody>
          <a:bodyPr>
            <a:spAutoFit/>
          </a:bodyPr>
          <a:lstStyle/>
          <a:p>
            <a:pPr marL="214313" indent="-214313">
              <a:buFont typeface="Arial" panose="020B0604020202020204" pitchFamily="34" charset="0"/>
              <a:buChar char="•"/>
            </a:pPr>
            <a:r>
              <a:rPr lang="en-US" sz="1350" b="1" i="1" dirty="0">
                <a:solidFill>
                  <a:srgbClr val="222222"/>
                </a:solidFill>
                <a:latin typeface="Lora"/>
              </a:rPr>
              <a:t>Lag phase</a:t>
            </a:r>
          </a:p>
          <a:p>
            <a:pPr marL="214313" indent="-214313">
              <a:buFont typeface="Arial" panose="020B0604020202020204" pitchFamily="34" charset="0"/>
              <a:buChar char="•"/>
            </a:pPr>
            <a:r>
              <a:rPr lang="en-US" sz="1350" b="1" i="1" dirty="0">
                <a:solidFill>
                  <a:srgbClr val="222222"/>
                </a:solidFill>
                <a:latin typeface="Lora"/>
              </a:rPr>
              <a:t>Log phase </a:t>
            </a:r>
          </a:p>
          <a:p>
            <a:pPr marL="214313" indent="-214313">
              <a:buFont typeface="Arial" panose="020B0604020202020204" pitchFamily="34" charset="0"/>
              <a:buChar char="•"/>
            </a:pPr>
            <a:r>
              <a:rPr lang="en-US" sz="1350" b="1" i="1" dirty="0">
                <a:solidFill>
                  <a:srgbClr val="222222"/>
                </a:solidFill>
                <a:latin typeface="Lora"/>
              </a:rPr>
              <a:t>Stationary phase</a:t>
            </a:r>
          </a:p>
          <a:p>
            <a:pPr marL="214313" indent="-214313">
              <a:buFont typeface="Arial" panose="020B0604020202020204" pitchFamily="34" charset="0"/>
              <a:buChar char="•"/>
            </a:pPr>
            <a:r>
              <a:rPr lang="en-US" sz="1350" b="1" i="1" dirty="0">
                <a:solidFill>
                  <a:srgbClr val="222222"/>
                </a:solidFill>
                <a:latin typeface="Lora"/>
              </a:rPr>
              <a:t>Dead</a:t>
            </a:r>
            <a:endParaRPr lang="en-US" sz="1350" b="1" i="1" dirty="0"/>
          </a:p>
        </p:txBody>
      </p:sp>
      <p:sp>
        <p:nvSpPr>
          <p:cNvPr id="10" name="TextBox 9"/>
          <p:cNvSpPr txBox="1"/>
          <p:nvPr/>
        </p:nvSpPr>
        <p:spPr>
          <a:xfrm>
            <a:off x="1447800" y="898830"/>
            <a:ext cx="1764650" cy="369332"/>
          </a:xfrm>
          <a:prstGeom prst="rect">
            <a:avLst/>
          </a:prstGeom>
          <a:noFill/>
        </p:spPr>
        <p:txBody>
          <a:bodyPr wrap="none" rtlCol="0">
            <a:spAutoFit/>
          </a:bodyPr>
          <a:lstStyle/>
          <a:p>
            <a:r>
              <a:rPr lang="en-US" b="1" dirty="0"/>
              <a:t>Bacterial growth</a:t>
            </a:r>
          </a:p>
        </p:txBody>
      </p:sp>
      <p:sp>
        <p:nvSpPr>
          <p:cNvPr id="11" name="TextBox 10"/>
          <p:cNvSpPr txBox="1"/>
          <p:nvPr/>
        </p:nvSpPr>
        <p:spPr>
          <a:xfrm>
            <a:off x="6549391" y="920096"/>
            <a:ext cx="1413207" cy="369332"/>
          </a:xfrm>
          <a:prstGeom prst="rect">
            <a:avLst/>
          </a:prstGeom>
          <a:noFill/>
        </p:spPr>
        <p:txBody>
          <a:bodyPr wrap="none" rtlCol="0">
            <a:spAutoFit/>
          </a:bodyPr>
          <a:lstStyle/>
          <a:p>
            <a:r>
              <a:rPr lang="en-US" b="1" dirty="0"/>
              <a:t>Virus growth</a:t>
            </a:r>
          </a:p>
        </p:txBody>
      </p:sp>
      <p:sp>
        <p:nvSpPr>
          <p:cNvPr id="12" name="Shape 184"/>
          <p:cNvSpPr txBox="1"/>
          <p:nvPr/>
        </p:nvSpPr>
        <p:spPr>
          <a:xfrm>
            <a:off x="-9830" y="7014"/>
            <a:ext cx="9143999" cy="526387"/>
          </a:xfrm>
          <a:prstGeom prst="rect">
            <a:avLst/>
          </a:prstGeom>
          <a:solidFill>
            <a:schemeClr val="dk1"/>
          </a:solidFill>
          <a:ln w="9525" cap="flat" cmpd="sng">
            <a:solidFill>
              <a:srgbClr val="97B853"/>
            </a:solidFill>
            <a:prstDash val="solid"/>
            <a:round/>
            <a:headEnd type="none" w="med" len="med"/>
            <a:tailEnd type="none" w="med" len="med"/>
          </a:ln>
          <a:effectLst>
            <a:outerShdw blurRad="39999" dist="20000" dir="5400000" rotWithShape="0">
              <a:srgbClr val="000000">
                <a:alpha val="37647"/>
              </a:srgbClr>
            </a:outerShdw>
          </a:effectLst>
        </p:spPr>
        <p:txBody>
          <a:bodyPr lIns="68575" tIns="34275" rIns="68575" bIns="34275" anchor="ctr" anchorCtr="0">
            <a:noAutofit/>
          </a:bodyPr>
          <a:lstStyle/>
          <a:p>
            <a:pPr algn="ctr">
              <a:lnSpc>
                <a:spcPct val="90000"/>
              </a:lnSpc>
              <a:buClr>
                <a:schemeClr val="lt1"/>
              </a:buClr>
              <a:buSzPct val="25000"/>
            </a:pPr>
            <a:r>
              <a:rPr lang="en-US" sz="3600" b="1" dirty="0">
                <a:solidFill>
                  <a:schemeClr val="lt1"/>
                </a:solidFill>
                <a:latin typeface="Calibri"/>
                <a:ea typeface="Calibri"/>
                <a:cs typeface="Calibri"/>
                <a:sym typeface="Calibri"/>
              </a:rPr>
              <a:t>Virus growth</a:t>
            </a:r>
          </a:p>
        </p:txBody>
      </p:sp>
    </p:spTree>
    <p:extLst>
      <p:ext uri="{BB962C8B-B14F-4D97-AF65-F5344CB8AC3E}">
        <p14:creationId xmlns:p14="http://schemas.microsoft.com/office/powerpoint/2010/main" val="365753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Pentagon 36"/>
          <p:cNvSpPr/>
          <p:nvPr/>
        </p:nvSpPr>
        <p:spPr>
          <a:xfrm rot="5400000">
            <a:off x="1614523" y="5726298"/>
            <a:ext cx="477670" cy="484632"/>
          </a:xfrm>
          <a:prstGeom prst="homePlate">
            <a:avLst/>
          </a:prstGeom>
          <a:solidFill>
            <a:srgbClr val="FEF35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hape 184"/>
          <p:cNvSpPr txBox="1"/>
          <p:nvPr/>
        </p:nvSpPr>
        <p:spPr>
          <a:xfrm>
            <a:off x="-9830" y="7014"/>
            <a:ext cx="9143999" cy="526387"/>
          </a:xfrm>
          <a:prstGeom prst="rect">
            <a:avLst/>
          </a:prstGeom>
          <a:solidFill>
            <a:schemeClr val="dk1"/>
          </a:solidFill>
          <a:ln w="9525" cap="flat" cmpd="sng">
            <a:solidFill>
              <a:srgbClr val="97B853"/>
            </a:solidFill>
            <a:prstDash val="solid"/>
            <a:round/>
            <a:headEnd type="none" w="med" len="med"/>
            <a:tailEnd type="none" w="med" len="med"/>
          </a:ln>
          <a:effectLst>
            <a:outerShdw blurRad="39999" dist="20000" dir="5400000" rotWithShape="0">
              <a:srgbClr val="000000">
                <a:alpha val="37647"/>
              </a:srgbClr>
            </a:outerShdw>
          </a:effectLst>
        </p:spPr>
        <p:txBody>
          <a:bodyPr lIns="68575" tIns="34275" rIns="68575" bIns="34275" anchor="ctr" anchorCtr="0">
            <a:noAutofit/>
          </a:bodyPr>
          <a:lstStyle/>
          <a:p>
            <a:pPr algn="ctr">
              <a:lnSpc>
                <a:spcPct val="90000"/>
              </a:lnSpc>
              <a:buClr>
                <a:schemeClr val="lt1"/>
              </a:buClr>
              <a:buSzPct val="25000"/>
            </a:pPr>
            <a:r>
              <a:rPr lang="en-US" sz="3600" b="1" dirty="0">
                <a:solidFill>
                  <a:schemeClr val="lt1"/>
                </a:solidFill>
                <a:ea typeface="Calibri"/>
                <a:cs typeface="Calibri"/>
                <a:sym typeface="Calibri"/>
              </a:rPr>
              <a:t>Viral Replication: Lytic </a:t>
            </a:r>
            <a:r>
              <a:rPr lang="en-US" sz="3600" b="1" i="1" dirty="0">
                <a:solidFill>
                  <a:schemeClr val="lt1"/>
                </a:solidFill>
                <a:latin typeface="Calibri"/>
                <a:ea typeface="Calibri"/>
                <a:cs typeface="Calibri"/>
                <a:sym typeface="Calibri"/>
              </a:rPr>
              <a:t>vs</a:t>
            </a:r>
            <a:r>
              <a:rPr lang="en-US" sz="3600" b="1" dirty="0">
                <a:solidFill>
                  <a:schemeClr val="lt1"/>
                </a:solidFill>
                <a:latin typeface="Calibri"/>
                <a:ea typeface="Calibri"/>
                <a:cs typeface="Calibri"/>
                <a:sym typeface="Calibri"/>
              </a:rPr>
              <a:t> Lysogenic</a:t>
            </a:r>
          </a:p>
        </p:txBody>
      </p:sp>
      <p:pic>
        <p:nvPicPr>
          <p:cNvPr id="32" name="Picture 31"/>
          <p:cNvPicPr>
            <a:picLocks noChangeAspect="1"/>
          </p:cNvPicPr>
          <p:nvPr/>
        </p:nvPicPr>
        <p:blipFill rotWithShape="1">
          <a:blip r:embed="rId3"/>
          <a:srcRect l="8777" t="20663" r="25559" b="12360"/>
          <a:stretch/>
        </p:blipFill>
        <p:spPr>
          <a:xfrm>
            <a:off x="327428" y="586852"/>
            <a:ext cx="8469482" cy="3359275"/>
          </a:xfrm>
          <a:prstGeom prst="rect">
            <a:avLst/>
          </a:prstGeom>
        </p:spPr>
      </p:pic>
      <p:sp>
        <p:nvSpPr>
          <p:cNvPr id="36" name="Pentagon 35"/>
          <p:cNvSpPr/>
          <p:nvPr/>
        </p:nvSpPr>
        <p:spPr>
          <a:xfrm rot="5400000">
            <a:off x="1193558" y="5330513"/>
            <a:ext cx="1269240" cy="484632"/>
          </a:xfrm>
          <a:prstGeom prst="homePlat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Pentagon 37"/>
          <p:cNvSpPr/>
          <p:nvPr/>
        </p:nvSpPr>
        <p:spPr>
          <a:xfrm rot="5400000">
            <a:off x="4454043" y="5202000"/>
            <a:ext cx="477670" cy="484632"/>
          </a:xfrm>
          <a:prstGeom prst="homePlate">
            <a:avLst/>
          </a:prstGeom>
          <a:gradFill flip="none" rotWithShape="1">
            <a:gsLst>
              <a:gs pos="0">
                <a:srgbClr val="FEF35E"/>
              </a:gs>
              <a:gs pos="15000">
                <a:schemeClr val="accent4">
                  <a:lumMod val="40000"/>
                  <a:lumOff val="60000"/>
                </a:schemeClr>
              </a:gs>
              <a:gs pos="56000">
                <a:schemeClr val="accent4"/>
              </a:gs>
              <a:gs pos="100000">
                <a:schemeClr val="accent4">
                  <a:lumMod val="60000"/>
                  <a:lumOff val="40000"/>
                </a:schemeClr>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Pentagon 38"/>
          <p:cNvSpPr/>
          <p:nvPr/>
        </p:nvSpPr>
        <p:spPr>
          <a:xfrm rot="5400000">
            <a:off x="4033078" y="4806215"/>
            <a:ext cx="1269240" cy="484632"/>
          </a:xfrm>
          <a:prstGeom prst="homePlat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Pentagon 39"/>
          <p:cNvSpPr/>
          <p:nvPr/>
        </p:nvSpPr>
        <p:spPr>
          <a:xfrm rot="5400000">
            <a:off x="6787224" y="5742492"/>
            <a:ext cx="477670" cy="484632"/>
          </a:xfrm>
          <a:prstGeom prst="homePlate">
            <a:avLst/>
          </a:prstGeom>
          <a:gradFill flip="none" rotWithShape="1">
            <a:gsLst>
              <a:gs pos="0">
                <a:srgbClr val="FEF35E"/>
              </a:gs>
              <a:gs pos="15000">
                <a:schemeClr val="accent4">
                  <a:lumMod val="40000"/>
                  <a:lumOff val="60000"/>
                </a:schemeClr>
              </a:gs>
              <a:gs pos="56000">
                <a:schemeClr val="accent4"/>
              </a:gs>
              <a:gs pos="100000">
                <a:schemeClr val="accent4">
                  <a:lumMod val="60000"/>
                  <a:lumOff val="40000"/>
                </a:schemeClr>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Pentagon 40"/>
          <p:cNvSpPr/>
          <p:nvPr/>
        </p:nvSpPr>
        <p:spPr>
          <a:xfrm rot="5400000">
            <a:off x="6366259" y="5346707"/>
            <a:ext cx="1269240" cy="484632"/>
          </a:xfrm>
          <a:prstGeom prst="homePlat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3" name="Straight Arrow Connector 42"/>
          <p:cNvCxnSpPr/>
          <p:nvPr/>
        </p:nvCxnSpPr>
        <p:spPr>
          <a:xfrm>
            <a:off x="5090611" y="4987116"/>
            <a:ext cx="1555845" cy="471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2659365" y="4969487"/>
            <a:ext cx="1555845" cy="471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82248" y="5684837"/>
            <a:ext cx="1970900" cy="923330"/>
          </a:xfrm>
          <a:prstGeom prst="rect">
            <a:avLst/>
          </a:prstGeom>
          <a:noFill/>
        </p:spPr>
        <p:txBody>
          <a:bodyPr wrap="square" rtlCol="0">
            <a:spAutoFit/>
          </a:bodyPr>
          <a:lstStyle/>
          <a:p>
            <a:pPr algn="ctr"/>
            <a:r>
              <a:rPr lang="en-IN" dirty="0"/>
              <a:t>Broth inoculated with bacteria (turbidity)</a:t>
            </a:r>
          </a:p>
        </p:txBody>
      </p:sp>
      <p:sp>
        <p:nvSpPr>
          <p:cNvPr id="46" name="TextBox 45"/>
          <p:cNvSpPr txBox="1"/>
          <p:nvPr/>
        </p:nvSpPr>
        <p:spPr>
          <a:xfrm>
            <a:off x="6774618" y="4413911"/>
            <a:ext cx="1082219" cy="369332"/>
          </a:xfrm>
          <a:prstGeom prst="rect">
            <a:avLst/>
          </a:prstGeom>
          <a:noFill/>
        </p:spPr>
        <p:txBody>
          <a:bodyPr wrap="none" rtlCol="0">
            <a:spAutoFit/>
          </a:bodyPr>
          <a:lstStyle/>
          <a:p>
            <a:r>
              <a:rPr lang="en-IN" dirty="0"/>
              <a:t>Lysogenic</a:t>
            </a:r>
          </a:p>
        </p:txBody>
      </p:sp>
      <p:sp>
        <p:nvSpPr>
          <p:cNvPr id="47" name="TextBox 46"/>
          <p:cNvSpPr txBox="1"/>
          <p:nvPr/>
        </p:nvSpPr>
        <p:spPr>
          <a:xfrm>
            <a:off x="1215880" y="4413911"/>
            <a:ext cx="606513" cy="369332"/>
          </a:xfrm>
          <a:prstGeom prst="rect">
            <a:avLst/>
          </a:prstGeom>
          <a:noFill/>
        </p:spPr>
        <p:txBody>
          <a:bodyPr wrap="none" rtlCol="0">
            <a:spAutoFit/>
          </a:bodyPr>
          <a:lstStyle/>
          <a:p>
            <a:r>
              <a:rPr lang="en-IN" dirty="0"/>
              <a:t>Lytic</a:t>
            </a:r>
          </a:p>
        </p:txBody>
      </p:sp>
      <p:sp>
        <p:nvSpPr>
          <p:cNvPr id="48" name="TextBox 47"/>
          <p:cNvSpPr txBox="1"/>
          <p:nvPr/>
        </p:nvSpPr>
        <p:spPr>
          <a:xfrm rot="1113372">
            <a:off x="5190759" y="4496302"/>
            <a:ext cx="1645072" cy="646331"/>
          </a:xfrm>
          <a:prstGeom prst="rect">
            <a:avLst/>
          </a:prstGeom>
          <a:noFill/>
        </p:spPr>
        <p:txBody>
          <a:bodyPr wrap="square" rtlCol="0">
            <a:spAutoFit/>
          </a:bodyPr>
          <a:lstStyle/>
          <a:p>
            <a:pPr algn="ctr"/>
            <a:r>
              <a:rPr lang="en-IN" dirty="0"/>
              <a:t>Add bacteriophage</a:t>
            </a:r>
          </a:p>
        </p:txBody>
      </p:sp>
      <p:sp>
        <p:nvSpPr>
          <p:cNvPr id="49" name="TextBox 48"/>
          <p:cNvSpPr txBox="1"/>
          <p:nvPr/>
        </p:nvSpPr>
        <p:spPr>
          <a:xfrm rot="20557997">
            <a:off x="2460710" y="4507031"/>
            <a:ext cx="1645072" cy="646331"/>
          </a:xfrm>
          <a:prstGeom prst="rect">
            <a:avLst/>
          </a:prstGeom>
          <a:noFill/>
        </p:spPr>
        <p:txBody>
          <a:bodyPr wrap="square" rtlCol="0">
            <a:spAutoFit/>
          </a:bodyPr>
          <a:lstStyle/>
          <a:p>
            <a:pPr algn="ctr"/>
            <a:r>
              <a:rPr lang="en-IN" dirty="0"/>
              <a:t>Add bacteriophage</a:t>
            </a:r>
          </a:p>
        </p:txBody>
      </p:sp>
      <p:sp>
        <p:nvSpPr>
          <p:cNvPr id="50" name="TextBox 49"/>
          <p:cNvSpPr txBox="1"/>
          <p:nvPr/>
        </p:nvSpPr>
        <p:spPr>
          <a:xfrm>
            <a:off x="107164" y="4783243"/>
            <a:ext cx="1547194" cy="1754326"/>
          </a:xfrm>
          <a:prstGeom prst="rect">
            <a:avLst/>
          </a:prstGeom>
          <a:noFill/>
        </p:spPr>
        <p:txBody>
          <a:bodyPr wrap="square" rtlCol="0">
            <a:spAutoFit/>
          </a:bodyPr>
          <a:lstStyle/>
          <a:p>
            <a:r>
              <a:rPr lang="en-IN" dirty="0"/>
              <a:t>Clear broth indicates that bacteria (turbidity) have been killed</a:t>
            </a:r>
          </a:p>
        </p:txBody>
      </p:sp>
      <p:sp>
        <p:nvSpPr>
          <p:cNvPr id="51" name="TextBox 50"/>
          <p:cNvSpPr txBox="1"/>
          <p:nvPr/>
        </p:nvSpPr>
        <p:spPr>
          <a:xfrm>
            <a:off x="7154405" y="4714116"/>
            <a:ext cx="1933231" cy="2031325"/>
          </a:xfrm>
          <a:prstGeom prst="rect">
            <a:avLst/>
          </a:prstGeom>
          <a:noFill/>
        </p:spPr>
        <p:txBody>
          <a:bodyPr wrap="square" rtlCol="0">
            <a:spAutoFit/>
          </a:bodyPr>
          <a:lstStyle/>
          <a:p>
            <a:pPr algn="r"/>
            <a:r>
              <a:rPr lang="en-IN" dirty="0"/>
              <a:t>Hazy broth indicates that bacteria (turbidity) are still alive and bacteriophage has entered lysogeny</a:t>
            </a:r>
          </a:p>
        </p:txBody>
      </p:sp>
      <p:sp>
        <p:nvSpPr>
          <p:cNvPr id="52" name="Rectangle 51"/>
          <p:cNvSpPr/>
          <p:nvPr/>
        </p:nvSpPr>
        <p:spPr>
          <a:xfrm>
            <a:off x="1328780" y="4801869"/>
            <a:ext cx="928047" cy="164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p:cNvSpPr/>
          <p:nvPr/>
        </p:nvSpPr>
        <p:spPr>
          <a:xfrm>
            <a:off x="4230587" y="4269173"/>
            <a:ext cx="928047" cy="164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p:cNvSpPr/>
          <p:nvPr/>
        </p:nvSpPr>
        <p:spPr>
          <a:xfrm>
            <a:off x="6536855" y="4883054"/>
            <a:ext cx="928047" cy="164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Shape 184"/>
          <p:cNvSpPr txBox="1"/>
          <p:nvPr/>
        </p:nvSpPr>
        <p:spPr>
          <a:xfrm>
            <a:off x="1977937" y="3959875"/>
            <a:ext cx="5168464" cy="396234"/>
          </a:xfrm>
          <a:prstGeom prst="rect">
            <a:avLst/>
          </a:prstGeom>
          <a:solidFill>
            <a:schemeClr val="dk1"/>
          </a:solidFill>
          <a:ln w="9525" cap="flat" cmpd="sng">
            <a:solidFill>
              <a:srgbClr val="97B853"/>
            </a:solidFill>
            <a:prstDash val="solid"/>
            <a:round/>
            <a:headEnd type="none" w="med" len="med"/>
            <a:tailEnd type="none" w="med" len="med"/>
          </a:ln>
          <a:effectLst>
            <a:outerShdw blurRad="39999" dist="20000" dir="5400000" rotWithShape="0">
              <a:srgbClr val="000000">
                <a:alpha val="37647"/>
              </a:srgbClr>
            </a:outerShdw>
          </a:effectLst>
        </p:spPr>
        <p:txBody>
          <a:bodyPr lIns="68575" tIns="34275" rIns="68575" bIns="34275" anchor="ctr" anchorCtr="0">
            <a:noAutofit/>
          </a:bodyPr>
          <a:lstStyle/>
          <a:p>
            <a:pPr algn="ctr">
              <a:lnSpc>
                <a:spcPct val="90000"/>
              </a:lnSpc>
              <a:buClr>
                <a:schemeClr val="lt1"/>
              </a:buClr>
              <a:buSzPct val="25000"/>
            </a:pPr>
            <a:r>
              <a:rPr lang="en-US" sz="2400" b="1" dirty="0">
                <a:solidFill>
                  <a:schemeClr val="lt1"/>
                </a:solidFill>
                <a:ea typeface="Calibri"/>
                <a:cs typeface="Calibri"/>
                <a:sym typeface="Calibri"/>
              </a:rPr>
              <a:t>How to detect lytic and lysogenic cycle?</a:t>
            </a:r>
            <a:endParaRPr lang="en-US" sz="24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96535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6" grpId="0" animBg="1"/>
      <p:bldP spid="38" grpId="0" animBg="1"/>
      <p:bldP spid="39" grpId="0" animBg="1"/>
      <p:bldP spid="40" grpId="0" animBg="1"/>
      <p:bldP spid="41" grpId="0" animBg="1"/>
      <p:bldP spid="45" grpId="0"/>
      <p:bldP spid="46" grpId="0"/>
      <p:bldP spid="47" grpId="0"/>
      <p:bldP spid="48" grpId="0"/>
      <p:bldP spid="49" grpId="0"/>
      <p:bldP spid="50" grpId="0"/>
      <p:bldP spid="51" grpId="0"/>
      <p:bldP spid="52" grpId="0" animBg="1"/>
      <p:bldP spid="53" grpId="0" animBg="1"/>
      <p:bldP spid="54" grpId="0" animBg="1"/>
      <p:bldP spid="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4"/>
          <p:cNvSpPr txBox="1"/>
          <p:nvPr/>
        </p:nvSpPr>
        <p:spPr>
          <a:xfrm>
            <a:off x="-9830" y="7014"/>
            <a:ext cx="9143999" cy="526387"/>
          </a:xfrm>
          <a:prstGeom prst="rect">
            <a:avLst/>
          </a:prstGeom>
          <a:solidFill>
            <a:schemeClr val="dk1"/>
          </a:solidFill>
          <a:ln w="9525" cap="flat" cmpd="sng">
            <a:solidFill>
              <a:srgbClr val="97B853"/>
            </a:solidFill>
            <a:prstDash val="solid"/>
            <a:round/>
            <a:headEnd type="none" w="med" len="med"/>
            <a:tailEnd type="none" w="med" len="med"/>
          </a:ln>
          <a:effectLst>
            <a:outerShdw blurRad="39999" dist="20000" dir="5400000" rotWithShape="0">
              <a:srgbClr val="000000">
                <a:alpha val="37647"/>
              </a:srgbClr>
            </a:outerShdw>
          </a:effectLst>
        </p:spPr>
        <p:txBody>
          <a:bodyPr lIns="68575" tIns="34275" rIns="68575" bIns="34275" anchor="ctr" anchorCtr="0">
            <a:noAutofit/>
          </a:bodyPr>
          <a:lstStyle/>
          <a:p>
            <a:pPr algn="ctr">
              <a:lnSpc>
                <a:spcPct val="90000"/>
              </a:lnSpc>
              <a:buClr>
                <a:schemeClr val="lt1"/>
              </a:buClr>
              <a:buSzPct val="25000"/>
            </a:pPr>
            <a:r>
              <a:rPr lang="en-US" sz="3600" b="1" dirty="0">
                <a:solidFill>
                  <a:schemeClr val="lt1"/>
                </a:solidFill>
                <a:latin typeface="Calibri"/>
                <a:ea typeface="Calibri"/>
                <a:cs typeface="Calibri"/>
                <a:sym typeface="Calibri"/>
              </a:rPr>
              <a:t>Problem</a:t>
            </a:r>
          </a:p>
        </p:txBody>
      </p:sp>
      <p:grpSp>
        <p:nvGrpSpPr>
          <p:cNvPr id="2" name="Group 7"/>
          <p:cNvGrpSpPr/>
          <p:nvPr/>
        </p:nvGrpSpPr>
        <p:grpSpPr>
          <a:xfrm>
            <a:off x="310758" y="1105966"/>
            <a:ext cx="3783570" cy="3384147"/>
            <a:chOff x="763798" y="1228795"/>
            <a:chExt cx="5149053" cy="4648201"/>
          </a:xfrm>
        </p:grpSpPr>
        <p:pic>
          <p:nvPicPr>
            <p:cNvPr id="1032" name="Picture 8" descr="One-step growth curve of phage ΦSboM-AG3. Shigella boydii C865 was used as the host and the incubation temperature was 30°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051" y="1228795"/>
              <a:ext cx="4876800" cy="46482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63798" y="1828802"/>
              <a:ext cx="544509" cy="302980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vert270" wrap="square" rtlCol="0" anchor="ctr">
              <a:spAutoFit/>
            </a:bodyPr>
            <a:lstStyle/>
            <a:p>
              <a:pPr algn="ctr"/>
              <a:r>
                <a:rPr lang="en-US" sz="1400" b="1" dirty="0"/>
                <a:t>PFU/ml</a:t>
              </a:r>
            </a:p>
          </p:txBody>
        </p:sp>
      </p:grpSp>
      <p:sp>
        <p:nvSpPr>
          <p:cNvPr id="9" name="TextBox 8"/>
          <p:cNvSpPr txBox="1"/>
          <p:nvPr/>
        </p:nvSpPr>
        <p:spPr>
          <a:xfrm>
            <a:off x="4389916" y="1459211"/>
            <a:ext cx="435363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How much is the latent period and burst size?</a:t>
            </a:r>
          </a:p>
          <a:p>
            <a:pPr marL="285750" indent="-285750">
              <a:buFont typeface="Arial" panose="020B0604020202020204" pitchFamily="34" charset="0"/>
              <a:buChar char="•"/>
            </a:pPr>
            <a:r>
              <a:rPr lang="en-US" sz="2400" dirty="0"/>
              <a:t>How much will be the burst size and latent period after second step?</a:t>
            </a:r>
          </a:p>
          <a:p>
            <a:pPr marL="285750" indent="-285750">
              <a:buFont typeface="Arial" panose="020B0604020202020204" pitchFamily="34" charset="0"/>
              <a:buChar char="•"/>
            </a:pPr>
            <a:r>
              <a:rPr lang="en-US" sz="2400" dirty="0"/>
              <a:t>How the graph will look during lysogeny?</a:t>
            </a:r>
          </a:p>
        </p:txBody>
      </p:sp>
      <p:sp>
        <p:nvSpPr>
          <p:cNvPr id="10" name="TextBox 9"/>
          <p:cNvSpPr txBox="1"/>
          <p:nvPr/>
        </p:nvSpPr>
        <p:spPr>
          <a:xfrm>
            <a:off x="4562169" y="4640239"/>
            <a:ext cx="4181383"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52min and 160</a:t>
            </a:r>
          </a:p>
          <a:p>
            <a:pPr marL="285750" indent="-285750">
              <a:buFont typeface="Arial" panose="020B0604020202020204" pitchFamily="34" charset="0"/>
              <a:buChar char="•"/>
            </a:pPr>
            <a:r>
              <a:rPr lang="en-US" sz="2400" dirty="0"/>
              <a:t>Both will be same, but final viral titer will be 25600pfu/ml </a:t>
            </a:r>
          </a:p>
        </p:txBody>
      </p:sp>
    </p:spTree>
    <p:extLst>
      <p:ext uri="{BB962C8B-B14F-4D97-AF65-F5344CB8AC3E}">
        <p14:creationId xmlns:p14="http://schemas.microsoft.com/office/powerpoint/2010/main" val="60222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84"/>
          <p:cNvSpPr txBox="1"/>
          <p:nvPr/>
        </p:nvSpPr>
        <p:spPr>
          <a:xfrm>
            <a:off x="-9830" y="7014"/>
            <a:ext cx="9143999" cy="526387"/>
          </a:xfrm>
          <a:prstGeom prst="rect">
            <a:avLst/>
          </a:prstGeom>
          <a:solidFill>
            <a:schemeClr val="dk1"/>
          </a:solidFill>
          <a:ln w="9525" cap="flat" cmpd="sng">
            <a:solidFill>
              <a:srgbClr val="97B853"/>
            </a:solidFill>
            <a:prstDash val="solid"/>
            <a:round/>
            <a:headEnd type="none" w="med" len="med"/>
            <a:tailEnd type="none" w="med" len="med"/>
          </a:ln>
          <a:effectLst>
            <a:outerShdw blurRad="39999" dist="20000" dir="5400000" rotWithShape="0">
              <a:srgbClr val="000000">
                <a:alpha val="37647"/>
              </a:srgbClr>
            </a:outerShdw>
          </a:effectLst>
        </p:spPr>
        <p:txBody>
          <a:bodyPr lIns="68575" tIns="34275" rIns="68575" bIns="34275" anchor="ctr" anchorCtr="0">
            <a:noAutofit/>
          </a:bodyPr>
          <a:lstStyle/>
          <a:p>
            <a:pPr algn="ctr">
              <a:lnSpc>
                <a:spcPct val="90000"/>
              </a:lnSpc>
              <a:buClr>
                <a:schemeClr val="lt1"/>
              </a:buClr>
              <a:buSzPct val="25000"/>
            </a:pPr>
            <a:r>
              <a:rPr lang="en-US" sz="3600" b="1" dirty="0">
                <a:solidFill>
                  <a:schemeClr val="lt1"/>
                </a:solidFill>
                <a:latin typeface="Calibri"/>
                <a:ea typeface="Calibri"/>
                <a:cs typeface="Calibri"/>
                <a:sym typeface="Calibri"/>
              </a:rPr>
              <a:t>Application of viruses</a:t>
            </a:r>
          </a:p>
        </p:txBody>
      </p:sp>
      <p:sp>
        <p:nvSpPr>
          <p:cNvPr id="7" name="Rectangle 6"/>
          <p:cNvSpPr/>
          <p:nvPr/>
        </p:nvSpPr>
        <p:spPr>
          <a:xfrm>
            <a:off x="194479" y="1811490"/>
            <a:ext cx="8799395" cy="1631216"/>
          </a:xfrm>
          <a:prstGeom prst="rect">
            <a:avLst/>
          </a:prstGeom>
        </p:spPr>
        <p:txBody>
          <a:bodyPr wrap="square">
            <a:spAutoFit/>
          </a:bodyPr>
          <a:lstStyle/>
          <a:p>
            <a:pPr marL="342900" indent="-342900">
              <a:buBlip>
                <a:blip r:embed="rId3"/>
              </a:buBlip>
            </a:pPr>
            <a:r>
              <a:rPr lang="en-IN" sz="2000" dirty="0">
                <a:ea typeface="Calibri" panose="020F0502020204030204" pitchFamily="34" charset="0"/>
              </a:rPr>
              <a:t>The coat proteins play important role in transfer of the DNA into host cell</a:t>
            </a:r>
          </a:p>
          <a:p>
            <a:pPr marL="342900" indent="-342900">
              <a:buBlip>
                <a:blip r:embed="rId3"/>
              </a:buBlip>
            </a:pPr>
            <a:r>
              <a:rPr lang="en-IN" sz="2000" dirty="0">
                <a:ea typeface="Calibri" panose="020F0502020204030204" pitchFamily="34" charset="0"/>
              </a:rPr>
              <a:t>However, DNA does not have any role in transfer. Certain parts of the viral DNA can be replaced with desired DNA</a:t>
            </a:r>
          </a:p>
          <a:p>
            <a:pPr marL="342900" indent="-342900">
              <a:buBlip>
                <a:blip r:embed="rId3"/>
              </a:buBlip>
            </a:pPr>
            <a:r>
              <a:rPr lang="en-IN" sz="2000" dirty="0"/>
              <a:t>The amount of foreign DNA that can be introduced into the viral particle depends on the volume of the head</a:t>
            </a:r>
          </a:p>
        </p:txBody>
      </p:sp>
      <p:sp>
        <p:nvSpPr>
          <p:cNvPr id="9" name="Rectangle 8"/>
          <p:cNvSpPr/>
          <p:nvPr/>
        </p:nvSpPr>
        <p:spPr>
          <a:xfrm>
            <a:off x="2515005" y="756947"/>
            <a:ext cx="4094328" cy="830997"/>
          </a:xfrm>
          <a:prstGeom prst="rect">
            <a:avLst/>
          </a:prstGeom>
          <a:solidFill>
            <a:schemeClr val="accent4">
              <a:lumMod val="20000"/>
              <a:lumOff val="80000"/>
            </a:schemeClr>
          </a:solidFill>
          <a:effectLst>
            <a:softEdge rad="76200"/>
          </a:effectLst>
        </p:spPr>
        <p:txBody>
          <a:bodyPr wrap="square" lIns="91440" tIns="45720" rIns="91440" bIns="45720">
            <a:spAutoFit/>
          </a:bodyPr>
          <a:lstStyle/>
          <a:p>
            <a:pPr algn="ctr"/>
            <a:r>
              <a:rPr lang="en-US" sz="2400" b="1" dirty="0">
                <a:ln/>
                <a:solidFill>
                  <a:schemeClr val="accent5"/>
                </a:solidFill>
                <a:effectLst>
                  <a:outerShdw blurRad="38100" dist="19050" dir="2700000" algn="tl" rotWithShape="0">
                    <a:schemeClr val="dk1">
                      <a:lumMod val="50000"/>
                      <a:alpha val="40000"/>
                    </a:schemeClr>
                  </a:outerShdw>
                </a:effectLst>
              </a:rPr>
              <a:t>Can you create a virus that carries DNA of your interest?</a:t>
            </a:r>
          </a:p>
        </p:txBody>
      </p:sp>
      <p:sp>
        <p:nvSpPr>
          <p:cNvPr id="15" name="Rectangle 14"/>
          <p:cNvSpPr/>
          <p:nvPr/>
        </p:nvSpPr>
        <p:spPr>
          <a:xfrm>
            <a:off x="162472" y="3994231"/>
            <a:ext cx="4399697" cy="2246769"/>
          </a:xfrm>
          <a:prstGeom prst="rect">
            <a:avLst/>
          </a:prstGeom>
        </p:spPr>
        <p:txBody>
          <a:bodyPr wrap="square">
            <a:spAutoFit/>
          </a:bodyPr>
          <a:lstStyle/>
          <a:p>
            <a:pPr marL="342900" indent="-342900">
              <a:buFont typeface="Arial" panose="020B0604020202020204" pitchFamily="34" charset="0"/>
              <a:buChar char="•"/>
            </a:pPr>
            <a:r>
              <a:rPr lang="en-IN" sz="2000" dirty="0"/>
              <a:t>Gene therapy using recombinant viruses can be used to cure human genetic diseases</a:t>
            </a:r>
          </a:p>
          <a:p>
            <a:pPr marL="342900" indent="-342900">
              <a:buFont typeface="Arial" panose="020B0604020202020204" pitchFamily="34" charset="0"/>
              <a:buChar char="•"/>
            </a:pPr>
            <a:r>
              <a:rPr lang="en-IN" sz="2000" dirty="0"/>
              <a:t>Viral particles enclosing a normal allele can be introduced in a person with defective allele for the same gene</a:t>
            </a:r>
          </a:p>
        </p:txBody>
      </p:sp>
      <p:grpSp>
        <p:nvGrpSpPr>
          <p:cNvPr id="2" name="Group 16"/>
          <p:cNvGrpSpPr/>
          <p:nvPr/>
        </p:nvGrpSpPr>
        <p:grpSpPr>
          <a:xfrm>
            <a:off x="4380931" y="3220872"/>
            <a:ext cx="4612943" cy="3492435"/>
            <a:chOff x="4612943" y="3521925"/>
            <a:chExt cx="4380931" cy="3191382"/>
          </a:xfrm>
        </p:grpSpPr>
        <p:pic>
          <p:nvPicPr>
            <p:cNvPr id="14" name="Picture 13"/>
            <p:cNvPicPr>
              <a:picLocks noChangeAspect="1"/>
            </p:cNvPicPr>
            <p:nvPr/>
          </p:nvPicPr>
          <p:blipFill rotWithShape="1">
            <a:blip r:embed="rId4"/>
            <a:srcRect t="916"/>
            <a:stretch/>
          </p:blipFill>
          <p:spPr>
            <a:xfrm>
              <a:off x="4612943" y="3521926"/>
              <a:ext cx="4380931" cy="3191381"/>
            </a:xfrm>
            <a:prstGeom prst="rect">
              <a:avLst/>
            </a:prstGeom>
          </p:spPr>
        </p:pic>
        <p:sp>
          <p:nvSpPr>
            <p:cNvPr id="16" name="Rectangle 15"/>
            <p:cNvSpPr/>
            <p:nvPr/>
          </p:nvSpPr>
          <p:spPr>
            <a:xfrm>
              <a:off x="5923129" y="3521925"/>
              <a:ext cx="2934268" cy="354039"/>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89765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152400" y="2057400"/>
            <a:ext cx="4230167" cy="3352800"/>
          </a:xfrm>
          <a:prstGeom prst="rect">
            <a:avLst/>
          </a:prstGeom>
          <a:noFill/>
          <a:ln w="9525">
            <a:noFill/>
            <a:miter lim="800000"/>
            <a:headEnd/>
            <a:tailEnd/>
          </a:ln>
          <a:effectLst/>
        </p:spPr>
      </p:pic>
      <p:sp>
        <p:nvSpPr>
          <p:cNvPr id="5" name="Shape 184"/>
          <p:cNvSpPr txBox="1"/>
          <p:nvPr/>
        </p:nvSpPr>
        <p:spPr>
          <a:xfrm>
            <a:off x="-9830" y="7014"/>
            <a:ext cx="9143999" cy="526387"/>
          </a:xfrm>
          <a:prstGeom prst="rect">
            <a:avLst/>
          </a:prstGeom>
          <a:solidFill>
            <a:schemeClr val="dk1"/>
          </a:solidFill>
          <a:ln w="9525" cap="flat" cmpd="sng">
            <a:solidFill>
              <a:srgbClr val="97B853"/>
            </a:solidFill>
            <a:prstDash val="solid"/>
            <a:round/>
            <a:headEnd type="none" w="med" len="med"/>
            <a:tailEnd type="none" w="med" len="med"/>
          </a:ln>
          <a:effectLst>
            <a:outerShdw blurRad="39999" dist="20000" dir="5400000" rotWithShape="0">
              <a:srgbClr val="000000">
                <a:alpha val="37647"/>
              </a:srgbClr>
            </a:outerShdw>
          </a:effectLst>
        </p:spPr>
        <p:txBody>
          <a:bodyPr lIns="68575" tIns="34275" rIns="68575" bIns="34275" anchor="ctr" anchorCtr="0">
            <a:noAutofit/>
          </a:bodyPr>
          <a:lstStyle/>
          <a:p>
            <a:pPr algn="ctr">
              <a:lnSpc>
                <a:spcPct val="90000"/>
              </a:lnSpc>
              <a:buClr>
                <a:schemeClr val="lt1"/>
              </a:buClr>
              <a:buSzPct val="25000"/>
            </a:pPr>
            <a:r>
              <a:rPr lang="en-US" sz="3600" b="1" dirty="0">
                <a:solidFill>
                  <a:schemeClr val="lt1"/>
                </a:solidFill>
                <a:latin typeface="Calibri"/>
                <a:ea typeface="Calibri"/>
                <a:cs typeface="Calibri"/>
                <a:sym typeface="Calibri"/>
              </a:rPr>
              <a:t>DNA Structure and Chargaff’s Rule</a:t>
            </a:r>
          </a:p>
        </p:txBody>
      </p:sp>
      <p:pic>
        <p:nvPicPr>
          <p:cNvPr id="2054" name="Picture 6" descr="Image result for dna structure and chargaff rule"/>
          <p:cNvPicPr>
            <a:picLocks noChangeAspect="1" noChangeArrowheads="1"/>
          </p:cNvPicPr>
          <p:nvPr/>
        </p:nvPicPr>
        <p:blipFill>
          <a:blip r:embed="rId3" cstate="print"/>
          <a:srcRect/>
          <a:stretch>
            <a:fillRect/>
          </a:stretch>
        </p:blipFill>
        <p:spPr bwMode="auto">
          <a:xfrm>
            <a:off x="6324600" y="685800"/>
            <a:ext cx="2209800" cy="1682589"/>
          </a:xfrm>
          <a:prstGeom prst="rect">
            <a:avLst/>
          </a:prstGeom>
          <a:noFill/>
        </p:spPr>
      </p:pic>
      <p:sp>
        <p:nvSpPr>
          <p:cNvPr id="8" name="Rectangle 7"/>
          <p:cNvSpPr/>
          <p:nvPr/>
        </p:nvSpPr>
        <p:spPr>
          <a:xfrm>
            <a:off x="228600" y="762000"/>
            <a:ext cx="6324600" cy="707886"/>
          </a:xfrm>
          <a:prstGeom prst="rect">
            <a:avLst/>
          </a:prstGeom>
        </p:spPr>
        <p:txBody>
          <a:bodyPr wrap="square">
            <a:spAutoFit/>
          </a:bodyPr>
          <a:lstStyle/>
          <a:p>
            <a:pPr algn="ctr"/>
            <a:r>
              <a:rPr lang="en-IN" sz="2000" dirty="0"/>
              <a:t>According to Chargaff’s rule [A]=[T] and [G]=[C]. </a:t>
            </a:r>
          </a:p>
          <a:p>
            <a:pPr algn="ctr"/>
            <a:r>
              <a:rPr lang="en-IN" sz="2000" dirty="0"/>
              <a:t> </a:t>
            </a:r>
          </a:p>
        </p:txBody>
      </p:sp>
      <p:sp>
        <p:nvSpPr>
          <p:cNvPr id="9" name="Rectangle 8"/>
          <p:cNvSpPr/>
          <p:nvPr/>
        </p:nvSpPr>
        <p:spPr>
          <a:xfrm>
            <a:off x="0" y="5562600"/>
            <a:ext cx="4572000" cy="646331"/>
          </a:xfrm>
          <a:prstGeom prst="rect">
            <a:avLst/>
          </a:prstGeom>
        </p:spPr>
        <p:txBody>
          <a:bodyPr wrap="square">
            <a:spAutoFit/>
          </a:bodyPr>
          <a:lstStyle/>
          <a:p>
            <a:pPr algn="ctr"/>
            <a:r>
              <a:rPr lang="en-IN" dirty="0"/>
              <a:t>Double stranded nucleotide sequence follow Chargaff’s rule because of base pairing pattern.</a:t>
            </a:r>
          </a:p>
        </p:txBody>
      </p:sp>
      <p:sp>
        <p:nvSpPr>
          <p:cNvPr id="10" name="Rectangle 9"/>
          <p:cNvSpPr/>
          <p:nvPr/>
        </p:nvSpPr>
        <p:spPr>
          <a:xfrm>
            <a:off x="4572000" y="2667000"/>
            <a:ext cx="4343400" cy="1323439"/>
          </a:xfrm>
          <a:prstGeom prst="rect">
            <a:avLst/>
          </a:prstGeom>
        </p:spPr>
        <p:txBody>
          <a:bodyPr wrap="square">
            <a:spAutoFit/>
          </a:bodyPr>
          <a:lstStyle/>
          <a:p>
            <a:r>
              <a:rPr lang="en-IN" sz="2000" b="1" dirty="0"/>
              <a:t>Numerical: </a:t>
            </a:r>
            <a:r>
              <a:rPr lang="en-IN" sz="2000" dirty="0"/>
              <a:t>One strand of the Double stranded DNA contains 25% A, 30%T, 20% G. What is the nucleotide composition of the other strand.</a:t>
            </a:r>
          </a:p>
        </p:txBody>
      </p:sp>
      <p:sp>
        <p:nvSpPr>
          <p:cNvPr id="12" name="Rectangle 11"/>
          <p:cNvSpPr/>
          <p:nvPr/>
        </p:nvSpPr>
        <p:spPr>
          <a:xfrm>
            <a:off x="4572000" y="4114800"/>
            <a:ext cx="4343400" cy="707886"/>
          </a:xfrm>
          <a:prstGeom prst="rect">
            <a:avLst/>
          </a:prstGeom>
        </p:spPr>
        <p:txBody>
          <a:bodyPr wrap="square">
            <a:spAutoFit/>
          </a:bodyPr>
          <a:lstStyle/>
          <a:p>
            <a:r>
              <a:rPr lang="en-IN" sz="2000" b="1" dirty="0"/>
              <a:t>Answer: </a:t>
            </a:r>
          </a:p>
          <a:p>
            <a:r>
              <a:rPr lang="en-IN" sz="2000" dirty="0"/>
              <a:t>30% A, 25% T, 25%G ,20%C</a:t>
            </a:r>
          </a:p>
        </p:txBody>
      </p:sp>
      <p:sp>
        <p:nvSpPr>
          <p:cNvPr id="13" name="Rectangle 12"/>
          <p:cNvSpPr/>
          <p:nvPr/>
        </p:nvSpPr>
        <p:spPr>
          <a:xfrm>
            <a:off x="5105400" y="5334000"/>
            <a:ext cx="3505200" cy="1015663"/>
          </a:xfrm>
          <a:prstGeom prst="rect">
            <a:avLst/>
          </a:prstGeom>
          <a:ln>
            <a:solidFill>
              <a:schemeClr val="tx1"/>
            </a:solidFill>
          </a:ln>
        </p:spPr>
        <p:txBody>
          <a:bodyPr wrap="square">
            <a:spAutoFit/>
          </a:bodyPr>
          <a:lstStyle/>
          <a:p>
            <a:pPr algn="ctr"/>
            <a:r>
              <a:rPr lang="en-IN" sz="2000" b="1" dirty="0"/>
              <a:t>What can you infer about the composition of DNA bases in the complementary strands???</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l="3014" r="26507"/>
          <a:stretch>
            <a:fillRect/>
          </a:stretch>
        </p:blipFill>
        <p:spPr bwMode="auto">
          <a:xfrm>
            <a:off x="762001" y="2057400"/>
            <a:ext cx="2895599" cy="2705100"/>
          </a:xfrm>
          <a:prstGeom prst="rect">
            <a:avLst/>
          </a:prstGeom>
          <a:noFill/>
          <a:ln w="9525">
            <a:noFill/>
            <a:miter lim="800000"/>
            <a:headEnd/>
            <a:tailEnd/>
          </a:ln>
          <a:effectLst/>
        </p:spPr>
      </p:pic>
      <p:sp>
        <p:nvSpPr>
          <p:cNvPr id="3" name="Rectangle 2"/>
          <p:cNvSpPr/>
          <p:nvPr/>
        </p:nvSpPr>
        <p:spPr>
          <a:xfrm>
            <a:off x="228600" y="762000"/>
            <a:ext cx="8686800" cy="1015663"/>
          </a:xfrm>
          <a:prstGeom prst="rect">
            <a:avLst/>
          </a:prstGeom>
        </p:spPr>
        <p:txBody>
          <a:bodyPr wrap="square">
            <a:spAutoFit/>
          </a:bodyPr>
          <a:lstStyle/>
          <a:p>
            <a:r>
              <a:rPr lang="en-IN" sz="2000" b="1" dirty="0"/>
              <a:t>Ques1: </a:t>
            </a:r>
            <a:r>
              <a:rPr lang="en-IN" sz="2000" dirty="0"/>
              <a:t>A DNA sequencing Laboratory is involved in sequencing genome of different groups of organisms. Following is the result of the base composition of whole genome of a sample; What do you infer from this data?</a:t>
            </a:r>
          </a:p>
        </p:txBody>
      </p:sp>
      <p:sp>
        <p:nvSpPr>
          <p:cNvPr id="5" name="Shape 184"/>
          <p:cNvSpPr txBox="1"/>
          <p:nvPr/>
        </p:nvSpPr>
        <p:spPr>
          <a:xfrm>
            <a:off x="-9830" y="83213"/>
            <a:ext cx="9143999" cy="526387"/>
          </a:xfrm>
          <a:prstGeom prst="rect">
            <a:avLst/>
          </a:prstGeom>
          <a:solidFill>
            <a:schemeClr val="dk1"/>
          </a:solidFill>
          <a:ln w="9525" cap="flat" cmpd="sng">
            <a:solidFill>
              <a:srgbClr val="97B853"/>
            </a:solidFill>
            <a:prstDash val="solid"/>
            <a:round/>
            <a:headEnd type="none" w="med" len="med"/>
            <a:tailEnd type="none" w="med" len="med"/>
          </a:ln>
          <a:effectLst>
            <a:outerShdw blurRad="39999" dist="20000" dir="5400000" rotWithShape="0">
              <a:srgbClr val="000000">
                <a:alpha val="37647"/>
              </a:srgbClr>
            </a:outerShdw>
          </a:effectLst>
        </p:spPr>
        <p:txBody>
          <a:bodyPr lIns="68575" tIns="34275" rIns="68575" bIns="34275" anchor="ctr" anchorCtr="0">
            <a:noAutofit/>
          </a:bodyPr>
          <a:lstStyle/>
          <a:p>
            <a:pPr algn="ctr">
              <a:lnSpc>
                <a:spcPct val="90000"/>
              </a:lnSpc>
              <a:buClr>
                <a:schemeClr val="lt1"/>
              </a:buClr>
              <a:buSzPct val="25000"/>
            </a:pPr>
            <a:r>
              <a:rPr lang="en-US" sz="3600" b="1" dirty="0">
                <a:solidFill>
                  <a:schemeClr val="lt1"/>
                </a:solidFill>
                <a:latin typeface="Calibri"/>
                <a:ea typeface="Calibri"/>
                <a:cs typeface="Calibri"/>
                <a:sym typeface="Calibri"/>
              </a:rPr>
              <a:t>DNA Structure and Chargaff Rule</a:t>
            </a:r>
          </a:p>
        </p:txBody>
      </p:sp>
      <p:sp>
        <p:nvSpPr>
          <p:cNvPr id="7" name="Rectangle 6"/>
          <p:cNvSpPr/>
          <p:nvPr/>
        </p:nvSpPr>
        <p:spPr>
          <a:xfrm>
            <a:off x="4038600" y="2286000"/>
            <a:ext cx="4876800" cy="1015663"/>
          </a:xfrm>
          <a:prstGeom prst="rect">
            <a:avLst/>
          </a:prstGeom>
        </p:spPr>
        <p:txBody>
          <a:bodyPr wrap="square">
            <a:spAutoFit/>
          </a:bodyPr>
          <a:lstStyle/>
          <a:p>
            <a:r>
              <a:rPr lang="en-IN" sz="2000" b="1" dirty="0"/>
              <a:t>Inference1: </a:t>
            </a:r>
          </a:p>
          <a:p>
            <a:r>
              <a:rPr lang="en-IN" sz="2000" dirty="0"/>
              <a:t>As Thymine is present and not </a:t>
            </a:r>
            <a:r>
              <a:rPr lang="en-IN" sz="2000" dirty="0" err="1"/>
              <a:t>Uracil</a:t>
            </a:r>
            <a:r>
              <a:rPr lang="en-IN" sz="2000" dirty="0"/>
              <a:t>.</a:t>
            </a:r>
          </a:p>
          <a:p>
            <a:r>
              <a:rPr lang="en-IN" sz="2000" dirty="0"/>
              <a:t>It’s a DNA and not RNA</a:t>
            </a:r>
          </a:p>
        </p:txBody>
      </p:sp>
      <p:sp>
        <p:nvSpPr>
          <p:cNvPr id="8" name="Rectangle 7"/>
          <p:cNvSpPr/>
          <p:nvPr/>
        </p:nvSpPr>
        <p:spPr>
          <a:xfrm>
            <a:off x="4038600" y="3505200"/>
            <a:ext cx="4876800" cy="1631216"/>
          </a:xfrm>
          <a:prstGeom prst="rect">
            <a:avLst/>
          </a:prstGeom>
        </p:spPr>
        <p:txBody>
          <a:bodyPr wrap="square">
            <a:spAutoFit/>
          </a:bodyPr>
          <a:lstStyle/>
          <a:p>
            <a:r>
              <a:rPr lang="en-IN" sz="2000" b="1" dirty="0"/>
              <a:t>Inference2:</a:t>
            </a:r>
          </a:p>
          <a:p>
            <a:r>
              <a:rPr lang="en-IN" sz="2000" dirty="0"/>
              <a:t>As [A] ≠ [T]</a:t>
            </a:r>
          </a:p>
          <a:p>
            <a:r>
              <a:rPr lang="en-IN" sz="2000" dirty="0"/>
              <a:t>     [G] ≠ [C]</a:t>
            </a:r>
          </a:p>
          <a:p>
            <a:r>
              <a:rPr lang="en-IN" sz="2000" dirty="0"/>
              <a:t>It doesn’t follow Chargaff’s Rule. </a:t>
            </a:r>
          </a:p>
          <a:p>
            <a:r>
              <a:rPr lang="en-IN" sz="2000" b="1" dirty="0"/>
              <a:t> </a:t>
            </a:r>
          </a:p>
        </p:txBody>
      </p:sp>
      <p:sp>
        <p:nvSpPr>
          <p:cNvPr id="9" name="Rectangle 8"/>
          <p:cNvSpPr/>
          <p:nvPr/>
        </p:nvSpPr>
        <p:spPr>
          <a:xfrm>
            <a:off x="228600" y="4953000"/>
            <a:ext cx="8686800" cy="400110"/>
          </a:xfrm>
          <a:prstGeom prst="rect">
            <a:avLst/>
          </a:prstGeom>
        </p:spPr>
        <p:txBody>
          <a:bodyPr wrap="square">
            <a:spAutoFit/>
          </a:bodyPr>
          <a:lstStyle/>
          <a:p>
            <a:pPr algn="ctr"/>
            <a:r>
              <a:rPr lang="en-IN" sz="2000" b="1" dirty="0"/>
              <a:t>Answer: </a:t>
            </a:r>
            <a:r>
              <a:rPr lang="en-IN" sz="2000" dirty="0"/>
              <a:t>This is single stranded DNA virus genome. </a:t>
            </a:r>
          </a:p>
        </p:txBody>
      </p:sp>
      <p:sp>
        <p:nvSpPr>
          <p:cNvPr id="10" name="Rectangle 9"/>
          <p:cNvSpPr/>
          <p:nvPr/>
        </p:nvSpPr>
        <p:spPr>
          <a:xfrm>
            <a:off x="228600" y="5638800"/>
            <a:ext cx="8686800" cy="400110"/>
          </a:xfrm>
          <a:prstGeom prst="rect">
            <a:avLst/>
          </a:prstGeom>
        </p:spPr>
        <p:txBody>
          <a:bodyPr wrap="square">
            <a:spAutoFit/>
          </a:bodyPr>
          <a:lstStyle/>
          <a:p>
            <a:r>
              <a:rPr lang="en-IN" sz="2000" b="1" dirty="0"/>
              <a:t>Ques2: </a:t>
            </a:r>
            <a:r>
              <a:rPr lang="en-IN" sz="2000" dirty="0"/>
              <a:t>What can you predict about the AT/GC Content of </a:t>
            </a:r>
            <a:r>
              <a:rPr lang="en-IN" sz="2000" dirty="0" err="1"/>
              <a:t>thermophiles</a:t>
            </a:r>
            <a:r>
              <a:rPr lang="en-IN" sz="2000" dirty="0"/>
              <a:t>?</a:t>
            </a:r>
          </a:p>
        </p:txBody>
      </p:sp>
      <p:sp>
        <p:nvSpPr>
          <p:cNvPr id="11" name="Rectangle 10"/>
          <p:cNvSpPr/>
          <p:nvPr/>
        </p:nvSpPr>
        <p:spPr>
          <a:xfrm>
            <a:off x="228600" y="6076890"/>
            <a:ext cx="2819400" cy="400110"/>
          </a:xfrm>
          <a:prstGeom prst="rect">
            <a:avLst/>
          </a:prstGeom>
        </p:spPr>
        <p:txBody>
          <a:bodyPr wrap="square">
            <a:spAutoFit/>
          </a:bodyPr>
          <a:lstStyle/>
          <a:p>
            <a:r>
              <a:rPr lang="en-IN" sz="2000" b="1" dirty="0" err="1"/>
              <a:t>Ans</a:t>
            </a:r>
            <a:r>
              <a:rPr lang="en-IN" sz="2000" b="1" dirty="0"/>
              <a:t>: </a:t>
            </a:r>
            <a:r>
              <a:rPr lang="en-IN" sz="2000" dirty="0"/>
              <a:t>More of GC content. </a:t>
            </a:r>
          </a:p>
        </p:txBody>
      </p:sp>
      <p:sp>
        <p:nvSpPr>
          <p:cNvPr id="12" name="Rectangle 11"/>
          <p:cNvSpPr/>
          <p:nvPr/>
        </p:nvSpPr>
        <p:spPr>
          <a:xfrm>
            <a:off x="5486400" y="6096000"/>
            <a:ext cx="1066800" cy="400110"/>
          </a:xfrm>
          <a:prstGeom prst="rect">
            <a:avLst/>
          </a:prstGeom>
        </p:spPr>
        <p:txBody>
          <a:bodyPr wrap="square">
            <a:spAutoFit/>
          </a:bodyPr>
          <a:lstStyle/>
          <a:p>
            <a:r>
              <a:rPr lang="en-IN" sz="2000" b="1" dirty="0"/>
              <a:t>Why???</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725031"/>
            <a:ext cx="7715304" cy="1631216"/>
          </a:xfrm>
          <a:prstGeom prst="rect">
            <a:avLst/>
          </a:prstGeom>
          <a:noFill/>
        </p:spPr>
        <p:txBody>
          <a:bodyPr wrap="square" rtlCol="0">
            <a:spAutoFit/>
          </a:bodyPr>
          <a:lstStyle/>
          <a:p>
            <a:r>
              <a:rPr lang="en-IN" sz="2000" b="1" dirty="0">
                <a:latin typeface="+mj-lt"/>
                <a:cs typeface="Arial" pitchFamily="34" charset="0"/>
              </a:rPr>
              <a:t>Q. A) DNA (DNA to DNA) --&gt; RNA --&gt; Protein</a:t>
            </a:r>
          </a:p>
          <a:p>
            <a:r>
              <a:rPr lang="en-IN" sz="2000" b="1" dirty="0">
                <a:latin typeface="+mj-lt"/>
                <a:cs typeface="Arial" pitchFamily="34" charset="0"/>
              </a:rPr>
              <a:t>     B) RNA --&gt; DNA --&gt; protein, </a:t>
            </a:r>
          </a:p>
          <a:p>
            <a:r>
              <a:rPr lang="en-IN" sz="2000" b="1" dirty="0">
                <a:latin typeface="+mj-lt"/>
                <a:cs typeface="Arial" pitchFamily="34" charset="0"/>
              </a:rPr>
              <a:t>     C) RNA --&gt; DNA --&gt; protein, </a:t>
            </a:r>
          </a:p>
          <a:p>
            <a:endParaRPr lang="en-IN" sz="2000" dirty="0">
              <a:latin typeface="+mj-lt"/>
              <a:cs typeface="Arial" pitchFamily="34" charset="0"/>
            </a:endParaRPr>
          </a:p>
          <a:p>
            <a:r>
              <a:rPr lang="en-IN" sz="2000" b="1" dirty="0">
                <a:latin typeface="+mj-lt"/>
                <a:cs typeface="Arial" pitchFamily="34" charset="0"/>
              </a:rPr>
              <a:t>Which of these are correct. Or arrange it in right order.</a:t>
            </a:r>
          </a:p>
        </p:txBody>
      </p:sp>
      <p:sp>
        <p:nvSpPr>
          <p:cNvPr id="7" name="TextBox 6"/>
          <p:cNvSpPr txBox="1"/>
          <p:nvPr/>
        </p:nvSpPr>
        <p:spPr>
          <a:xfrm>
            <a:off x="7010400" y="1676400"/>
            <a:ext cx="1109599" cy="400110"/>
          </a:xfrm>
          <a:prstGeom prst="rect">
            <a:avLst/>
          </a:prstGeom>
          <a:noFill/>
        </p:spPr>
        <p:txBody>
          <a:bodyPr wrap="none" rtlCol="0">
            <a:spAutoFit/>
          </a:bodyPr>
          <a:lstStyle/>
          <a:p>
            <a:r>
              <a:rPr lang="en-IN" sz="2000" dirty="0">
                <a:latin typeface="Arial" pitchFamily="34" charset="0"/>
                <a:cs typeface="Arial" pitchFamily="34" charset="0"/>
              </a:rPr>
              <a:t>Ans. (A)</a:t>
            </a:r>
          </a:p>
        </p:txBody>
      </p:sp>
      <p:sp>
        <p:nvSpPr>
          <p:cNvPr id="6" name="Shape 184"/>
          <p:cNvSpPr txBox="1"/>
          <p:nvPr/>
        </p:nvSpPr>
        <p:spPr>
          <a:xfrm>
            <a:off x="-9830" y="83213"/>
            <a:ext cx="9143999" cy="526387"/>
          </a:xfrm>
          <a:prstGeom prst="rect">
            <a:avLst/>
          </a:prstGeom>
          <a:solidFill>
            <a:schemeClr val="dk1"/>
          </a:solidFill>
          <a:ln w="9525" cap="flat" cmpd="sng">
            <a:solidFill>
              <a:srgbClr val="97B853"/>
            </a:solidFill>
            <a:prstDash val="solid"/>
            <a:round/>
            <a:headEnd type="none" w="med" len="med"/>
            <a:tailEnd type="none" w="med" len="med"/>
          </a:ln>
          <a:effectLst>
            <a:outerShdw blurRad="39999" dist="20000" dir="5400000" rotWithShape="0">
              <a:srgbClr val="000000">
                <a:alpha val="37647"/>
              </a:srgbClr>
            </a:outerShdw>
          </a:effectLst>
        </p:spPr>
        <p:txBody>
          <a:bodyPr lIns="68575" tIns="34275" rIns="68575" bIns="34275" anchor="ctr" anchorCtr="0">
            <a:noAutofit/>
          </a:bodyPr>
          <a:lstStyle/>
          <a:p>
            <a:pPr algn="ctr">
              <a:lnSpc>
                <a:spcPct val="90000"/>
              </a:lnSpc>
              <a:buClr>
                <a:schemeClr val="lt1"/>
              </a:buClr>
              <a:buSzPct val="25000"/>
            </a:pPr>
            <a:r>
              <a:rPr lang="en-US" sz="3600" b="1" dirty="0">
                <a:solidFill>
                  <a:schemeClr val="lt1"/>
                </a:solidFill>
                <a:latin typeface="Calibri"/>
                <a:ea typeface="Calibri"/>
                <a:cs typeface="Calibri"/>
                <a:sym typeface="Calibri"/>
              </a:rPr>
              <a:t>Central Dogma</a:t>
            </a:r>
          </a:p>
        </p:txBody>
      </p:sp>
      <p:pic>
        <p:nvPicPr>
          <p:cNvPr id="31746" name="Picture 2" descr="Image result for central dogma"/>
          <p:cNvPicPr>
            <a:picLocks noChangeAspect="1" noChangeArrowheads="1"/>
          </p:cNvPicPr>
          <p:nvPr/>
        </p:nvPicPr>
        <p:blipFill>
          <a:blip r:embed="rId2"/>
          <a:srcRect/>
          <a:stretch>
            <a:fillRect/>
          </a:stretch>
        </p:blipFill>
        <p:spPr bwMode="auto">
          <a:xfrm>
            <a:off x="1600200" y="2895600"/>
            <a:ext cx="6711566" cy="3429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738</Words>
  <Application>Microsoft Office PowerPoint</Application>
  <PresentationFormat>On-screen Show (4:3)</PresentationFormat>
  <Paragraphs>101</Paragraphs>
  <Slides>15</Slides>
  <Notes>5</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Lora</vt:lpstr>
      <vt:lpstr>MTSYN</vt:lpstr>
      <vt:lpstr>OfficinaSans-Book</vt:lpstr>
      <vt:lpstr>Times-Roman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Sabu John</cp:lastModifiedBy>
  <cp:revision>7</cp:revision>
  <dcterms:created xsi:type="dcterms:W3CDTF">2006-08-16T00:00:00Z</dcterms:created>
  <dcterms:modified xsi:type="dcterms:W3CDTF">2018-02-25T15:09:02Z</dcterms:modified>
</cp:coreProperties>
</file>