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90" r:id="rId3"/>
    <p:sldId id="291" r:id="rId4"/>
    <p:sldId id="292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86" r:id="rId14"/>
    <p:sldId id="287" r:id="rId15"/>
    <p:sldId id="288" r:id="rId16"/>
    <p:sldId id="289" r:id="rId17"/>
    <p:sldId id="257" r:id="rId18"/>
    <p:sldId id="258" r:id="rId19"/>
    <p:sldId id="259" r:id="rId20"/>
    <p:sldId id="260" r:id="rId21"/>
    <p:sldId id="261" r:id="rId22"/>
    <p:sldId id="263" r:id="rId23"/>
    <p:sldId id="264" r:id="rId24"/>
    <p:sldId id="293" r:id="rId25"/>
    <p:sldId id="262" r:id="rId26"/>
    <p:sldId id="283" r:id="rId27"/>
    <p:sldId id="284" r:id="rId28"/>
    <p:sldId id="285" r:id="rId29"/>
    <p:sldId id="265" r:id="rId30"/>
    <p:sldId id="266" r:id="rId31"/>
    <p:sldId id="269" r:id="rId32"/>
    <p:sldId id="279" r:id="rId33"/>
    <p:sldId id="270" r:id="rId34"/>
    <p:sldId id="280" r:id="rId35"/>
    <p:sldId id="281" r:id="rId36"/>
    <p:sldId id="282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49" autoAdjust="0"/>
    <p:restoredTop sz="94648"/>
  </p:normalViewPr>
  <p:slideViewPr>
    <p:cSldViewPr>
      <p:cViewPr varScale="1">
        <p:scale>
          <a:sx n="117" d="100"/>
          <a:sy n="117" d="100"/>
        </p:scale>
        <p:origin x="1512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notesMaster" Target="notesMasters/notesMaster1.xml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275909-A73A-4A42-A994-65F8F67F5792}" type="datetimeFigureOut">
              <a:rPr lang="en-US" smtClean="0"/>
              <a:pPr/>
              <a:t>10/8/18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2F4F04-7160-4D3C-B3B3-4E0D3413D90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8649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image" Target="../media/image27.png"/><Relationship Id="rId8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tiff"/><Relationship Id="rId4" Type="http://schemas.openxmlformats.org/officeDocument/2006/relationships/image" Target="../media/image35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tif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tiff"/><Relationship Id="rId4" Type="http://schemas.openxmlformats.org/officeDocument/2006/relationships/image" Target="../media/image38.tiff"/><Relationship Id="rId5" Type="http://schemas.openxmlformats.org/officeDocument/2006/relationships/image" Target="../media/image35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tif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tiff"/><Relationship Id="rId4" Type="http://schemas.openxmlformats.org/officeDocument/2006/relationships/image" Target="../media/image41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tif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tiff"/><Relationship Id="rId3" Type="http://schemas.openxmlformats.org/officeDocument/2006/relationships/image" Target="../media/image43.tif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png"/><Relationship Id="rId3" Type="http://schemas.openxmlformats.org/officeDocument/2006/relationships/image" Target="../media/image4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.png"/><Relationship Id="rId3" Type="http://schemas.openxmlformats.org/officeDocument/2006/relationships/image" Target="../media/image4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4" Type="http://schemas.openxmlformats.org/officeDocument/2006/relationships/image" Target="../media/image3.tiff"/><Relationship Id="rId5" Type="http://schemas.openxmlformats.org/officeDocument/2006/relationships/image" Target="../media/image4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9.png"/><Relationship Id="rId3" Type="http://schemas.openxmlformats.org/officeDocument/2006/relationships/image" Target="../media/image5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2.png"/><Relationship Id="rId3" Type="http://schemas.openxmlformats.org/officeDocument/2006/relationships/image" Target="../media/image5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tiff"/><Relationship Id="rId4" Type="http://schemas.openxmlformats.org/officeDocument/2006/relationships/image" Target="../media/image57.tiff"/><Relationship Id="rId5" Type="http://schemas.openxmlformats.org/officeDocument/2006/relationships/image" Target="../media/image58.tiff"/><Relationship Id="rId6" Type="http://schemas.openxmlformats.org/officeDocument/2006/relationships/image" Target="../media/image59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5.tif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0.png"/><Relationship Id="rId3" Type="http://schemas.openxmlformats.org/officeDocument/2006/relationships/image" Target="../media/image6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emf"/><Relationship Id="rId4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2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4" Type="http://schemas.openxmlformats.org/officeDocument/2006/relationships/image" Target="../media/image67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5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emf"/><Relationship Id="rId4" Type="http://schemas.openxmlformats.org/officeDocument/2006/relationships/image" Target="../media/image70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8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tif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2.png"/><Relationship Id="rId3" Type="http://schemas.openxmlformats.org/officeDocument/2006/relationships/image" Target="../media/image3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4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6.png"/><Relationship Id="rId3" Type="http://schemas.openxmlformats.org/officeDocument/2006/relationships/image" Target="../media/image77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8.png"/><Relationship Id="rId3" Type="http://schemas.openxmlformats.org/officeDocument/2006/relationships/image" Target="../media/image79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EE 207: BJTs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S. </a:t>
            </a:r>
            <a:r>
              <a:rPr lang="en-US" dirty="0" err="1" smtClean="0"/>
              <a:t>Lodha</a:t>
            </a:r>
            <a:endParaRPr lang="en-US" dirty="0" smtClean="0"/>
          </a:p>
          <a:p>
            <a:r>
              <a:rPr lang="en-US" sz="2000" i="1" dirty="0" smtClean="0"/>
              <a:t>From: R. </a:t>
            </a:r>
            <a:r>
              <a:rPr lang="en-US" sz="2000" i="1" dirty="0" err="1" smtClean="0"/>
              <a:t>Pierret</a:t>
            </a:r>
            <a:r>
              <a:rPr lang="en-US" sz="2000" i="1" dirty="0" smtClean="0"/>
              <a:t>, Semiconductor Device Fundamentals</a:t>
            </a:r>
            <a:endParaRPr lang="en-IN" sz="20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Strategy (contd.)</a:t>
            </a:r>
            <a:endParaRPr lang="en-IN" dirty="0"/>
          </a:p>
        </p:txBody>
      </p:sp>
      <p:grpSp>
        <p:nvGrpSpPr>
          <p:cNvPr id="10" name="Group 9"/>
          <p:cNvGrpSpPr/>
          <p:nvPr/>
        </p:nvGrpSpPr>
        <p:grpSpPr>
          <a:xfrm>
            <a:off x="152400" y="1676400"/>
            <a:ext cx="8610600" cy="4648200"/>
            <a:chOff x="914400" y="1676400"/>
            <a:chExt cx="6753225" cy="2876550"/>
          </a:xfrm>
        </p:grpSpPr>
        <p:pic>
          <p:nvPicPr>
            <p:cNvPr id="6146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914400" y="1676400"/>
              <a:ext cx="1800225" cy="287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147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886200" y="1828800"/>
              <a:ext cx="1390650" cy="2476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148" name="Picture 4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6477000" y="2590800"/>
              <a:ext cx="1190625" cy="714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8" name="Straight Arrow Connector 7"/>
            <p:cNvCxnSpPr/>
            <p:nvPr/>
          </p:nvCxnSpPr>
          <p:spPr>
            <a:xfrm>
              <a:off x="3048000" y="3200400"/>
              <a:ext cx="762000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5486400" y="3124200"/>
              <a:ext cx="762000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838200"/>
          </a:xfrm>
        </p:spPr>
        <p:txBody>
          <a:bodyPr/>
          <a:lstStyle/>
          <a:p>
            <a:r>
              <a:rPr lang="en-US" dirty="0" smtClean="0"/>
              <a:t>Solution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6142037"/>
            <a:ext cx="8229600" cy="71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The solution in the base region is similar to narrow-width diode</a:t>
            </a:r>
          </a:p>
          <a:p>
            <a:pPr>
              <a:buNone/>
            </a:pPr>
            <a:endParaRPr lang="en-IN" dirty="0"/>
          </a:p>
        </p:txBody>
      </p:sp>
      <p:grpSp>
        <p:nvGrpSpPr>
          <p:cNvPr id="16" name="Group 15"/>
          <p:cNvGrpSpPr/>
          <p:nvPr/>
        </p:nvGrpSpPr>
        <p:grpSpPr>
          <a:xfrm>
            <a:off x="0" y="914400"/>
            <a:ext cx="9144000" cy="4724400"/>
            <a:chOff x="0" y="914400"/>
            <a:chExt cx="9144000" cy="3790950"/>
          </a:xfrm>
        </p:grpSpPr>
        <p:pic>
          <p:nvPicPr>
            <p:cNvPr id="7170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0" y="1600200"/>
              <a:ext cx="2381250" cy="285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171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743200" y="1676400"/>
              <a:ext cx="2409825" cy="314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172" name="Picture 4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0" y="2209800"/>
              <a:ext cx="2409825" cy="819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173" name="Picture 5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2743200" y="2209800"/>
              <a:ext cx="2676525" cy="866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175" name="Picture 7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5372100" y="1447800"/>
              <a:ext cx="3771900" cy="466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176" name="Picture 8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4038600" y="3048000"/>
              <a:ext cx="5105400" cy="752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177" name="Picture 9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4038600" y="3886200"/>
              <a:ext cx="5105400" cy="819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2" name="TextBox 11"/>
            <p:cNvSpPr txBox="1"/>
            <p:nvPr/>
          </p:nvSpPr>
          <p:spPr>
            <a:xfrm>
              <a:off x="0" y="1447800"/>
              <a:ext cx="1524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IN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52400" y="1066800"/>
              <a:ext cx="1447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Emitter:</a:t>
              </a:r>
              <a:endParaRPr lang="en-IN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477000" y="914400"/>
              <a:ext cx="1447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Base:</a:t>
              </a:r>
              <a:endParaRPr lang="en-IN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048000" y="1066800"/>
              <a:ext cx="1447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Collector:</a:t>
              </a:r>
              <a:endParaRPr lang="en-IN" dirty="0"/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rot="5400000">
              <a:off x="6781800" y="2362200"/>
              <a:ext cx="611188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Solution (contd.)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65837"/>
            <a:ext cx="8229600" cy="792163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143000"/>
            <a:ext cx="3769179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0999" y="3276600"/>
            <a:ext cx="4574177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" y="4343400"/>
            <a:ext cx="5715000" cy="1017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648200" y="1143000"/>
            <a:ext cx="4523481" cy="2743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W&lt;&lt;L</a:t>
            </a:r>
            <a:r>
              <a:rPr lang="en-US" baseline="-25000" dirty="0" smtClean="0"/>
              <a:t>B</a:t>
            </a:r>
            <a:endParaRPr lang="en-US" baseline="-25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715000"/>
            <a:ext cx="8229600" cy="868363"/>
          </a:xfrm>
        </p:spPr>
        <p:txBody>
          <a:bodyPr/>
          <a:lstStyle/>
          <a:p>
            <a:r>
              <a:rPr lang="en-US" dirty="0" smtClean="0"/>
              <a:t>No recombination </a:t>
            </a:r>
            <a:r>
              <a:rPr lang="en-US" dirty="0" smtClean="0">
                <a:sym typeface="Wingdings"/>
              </a:rPr>
              <a:t> Linear dependence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0" y="1295400"/>
            <a:ext cx="3520731" cy="41100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620838"/>
            <a:ext cx="4685408" cy="7413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b="53398"/>
          <a:stretch/>
        </p:blipFill>
        <p:spPr>
          <a:xfrm>
            <a:off x="914400" y="2895600"/>
            <a:ext cx="33528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2378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BJT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53941"/>
            <a:ext cx="8229600" cy="10207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Higher emitter doping improves </a:t>
            </a:r>
            <a:r>
              <a:rPr lang="en-US" dirty="0" err="1" smtClean="0"/>
              <a:t>ϒ</a:t>
            </a:r>
            <a:endParaRPr lang="en-US" dirty="0" smtClean="0"/>
          </a:p>
          <a:p>
            <a:r>
              <a:rPr lang="en-US" dirty="0" smtClean="0"/>
              <a:t>Smaller W improves β</a:t>
            </a:r>
            <a:r>
              <a:rPr lang="en-US" baseline="-25000" dirty="0" smtClean="0"/>
              <a:t>dc</a:t>
            </a:r>
            <a:endParaRPr lang="en-US" baseline="-25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0" y="1635919"/>
            <a:ext cx="2374900" cy="3124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3190712"/>
            <a:ext cx="4064000" cy="1866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" y="1465426"/>
            <a:ext cx="2501900" cy="1422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3101" y="2521842"/>
            <a:ext cx="2438400" cy="13081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1143000"/>
            <a:ext cx="4216400" cy="39146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9301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Ebers</a:t>
            </a:r>
            <a:r>
              <a:rPr lang="en-US" dirty="0" smtClean="0"/>
              <a:t>-Moll DC circuit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257800"/>
            <a:ext cx="8229600" cy="868363"/>
          </a:xfrm>
        </p:spPr>
        <p:txBody>
          <a:bodyPr/>
          <a:lstStyle/>
          <a:p>
            <a:r>
              <a:rPr lang="en-US" dirty="0" smtClean="0"/>
              <a:t>DC equivalent circuit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524000"/>
            <a:ext cx="4654194" cy="2743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2600" y="1417638"/>
            <a:ext cx="3395822" cy="13255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2600" y="3344069"/>
            <a:ext cx="3300275" cy="77946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1" y="1143000"/>
            <a:ext cx="4654195" cy="39146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334000" y="1280319"/>
            <a:ext cx="3494428" cy="39146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249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err="1" smtClean="0"/>
              <a:t>Ebers</a:t>
            </a:r>
            <a:r>
              <a:rPr lang="en-US" dirty="0" smtClean="0"/>
              <a:t>-Moll DC circuit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029200"/>
            <a:ext cx="8229600" cy="1096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Used in circuit simulation software</a:t>
            </a:r>
          </a:p>
          <a:p>
            <a:r>
              <a:rPr lang="en-US" dirty="0" smtClean="0"/>
              <a:t>Show that α</a:t>
            </a:r>
            <a:r>
              <a:rPr lang="en-US" baseline="-25000" dirty="0" smtClean="0"/>
              <a:t>F</a:t>
            </a:r>
            <a:r>
              <a:rPr lang="en-US" dirty="0" smtClean="0"/>
              <a:t>=</a:t>
            </a:r>
            <a:r>
              <a:rPr lang="en-US" dirty="0"/>
              <a:t> </a:t>
            </a:r>
            <a:r>
              <a:rPr lang="en-US" dirty="0" smtClean="0"/>
              <a:t>α</a:t>
            </a:r>
            <a:r>
              <a:rPr lang="en-US" baseline="-25000" dirty="0" smtClean="0"/>
              <a:t>DC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398740"/>
            <a:ext cx="6554573" cy="2235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8829" y="3884460"/>
            <a:ext cx="3946341" cy="1144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0608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32501" y="1981200"/>
            <a:ext cx="31115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0" y="274638"/>
            <a:ext cx="1828800" cy="1143000"/>
          </a:xfrm>
        </p:spPr>
        <p:txBody>
          <a:bodyPr>
            <a:noAutofit/>
          </a:bodyPr>
          <a:lstStyle/>
          <a:p>
            <a:r>
              <a:rPr lang="en-US" sz="2400" dirty="0" smtClean="0"/>
              <a:t>Theory </a:t>
            </a:r>
            <a:r>
              <a:rPr lang="en-US" sz="2400" dirty="0" err="1" smtClean="0"/>
              <a:t>vs</a:t>
            </a:r>
            <a:r>
              <a:rPr lang="en-US" sz="2400" dirty="0" smtClean="0"/>
              <a:t> Experiment</a:t>
            </a:r>
            <a:endParaRPr lang="en-IN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562600"/>
            <a:ext cx="8686800" cy="10207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CB</a:t>
            </a:r>
            <a:r>
              <a:rPr lang="en-US" dirty="0" smtClean="0"/>
              <a:t> dependence of I</a:t>
            </a:r>
            <a:r>
              <a:rPr lang="en-US" baseline="-25000" dirty="0" smtClean="0"/>
              <a:t>E</a:t>
            </a:r>
            <a:r>
              <a:rPr lang="en-IN" baseline="-25000" dirty="0" smtClean="0"/>
              <a:t> </a:t>
            </a:r>
            <a:r>
              <a:rPr lang="en-IN" dirty="0" smtClean="0"/>
              <a:t> </a:t>
            </a:r>
            <a:endParaRPr lang="en-US" baseline="-25000" dirty="0" smtClean="0"/>
          </a:p>
          <a:p>
            <a:r>
              <a:rPr lang="en-US" dirty="0" smtClean="0"/>
              <a:t>I</a:t>
            </a:r>
            <a:r>
              <a:rPr lang="en-US" baseline="-25000" dirty="0" smtClean="0"/>
              <a:t>C</a:t>
            </a:r>
            <a:r>
              <a:rPr lang="en-US" dirty="0" smtClean="0"/>
              <a:t> increase for large V</a:t>
            </a:r>
            <a:r>
              <a:rPr lang="en-US" baseline="-25000" dirty="0" smtClean="0"/>
              <a:t>CB</a:t>
            </a:r>
            <a:endParaRPr lang="en-IN" baseline="-250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6315075" cy="534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4200" y="274638"/>
            <a:ext cx="1752600" cy="1143000"/>
          </a:xfrm>
        </p:spPr>
        <p:txBody>
          <a:bodyPr>
            <a:noAutofit/>
          </a:bodyPr>
          <a:lstStyle/>
          <a:p>
            <a:r>
              <a:rPr lang="en-US" sz="2400" dirty="0" smtClean="0"/>
              <a:t>Theory </a:t>
            </a:r>
            <a:r>
              <a:rPr lang="en-US" sz="2400" dirty="0" err="1" smtClean="0"/>
              <a:t>vs</a:t>
            </a:r>
            <a:r>
              <a:rPr lang="en-US" sz="2400" dirty="0" smtClean="0"/>
              <a:t> experiment</a:t>
            </a:r>
            <a:endParaRPr lang="en-IN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486400"/>
            <a:ext cx="8915400" cy="1219200"/>
          </a:xfrm>
        </p:spPr>
        <p:txBody>
          <a:bodyPr>
            <a:normAutofit/>
          </a:bodyPr>
          <a:lstStyle/>
          <a:p>
            <a:r>
              <a:rPr lang="en-US" dirty="0" smtClean="0"/>
              <a:t>Increase in I</a:t>
            </a:r>
            <a:r>
              <a:rPr lang="en-US" baseline="-25000" dirty="0" smtClean="0"/>
              <a:t>C</a:t>
            </a:r>
            <a:r>
              <a:rPr lang="en-US" dirty="0" smtClean="0"/>
              <a:t> with V</a:t>
            </a:r>
            <a:r>
              <a:rPr lang="en-US" baseline="-25000" dirty="0" smtClean="0"/>
              <a:t>EC</a:t>
            </a:r>
          </a:p>
          <a:p>
            <a:r>
              <a:rPr lang="en-US" dirty="0" smtClean="0"/>
              <a:t>Breakdown at V</a:t>
            </a:r>
            <a:r>
              <a:rPr lang="en-US" baseline="-25000" dirty="0" smtClean="0"/>
              <a:t>CE0</a:t>
            </a:r>
            <a:r>
              <a:rPr lang="en-US" dirty="0" smtClean="0"/>
              <a:t> &lt; V</a:t>
            </a:r>
            <a:r>
              <a:rPr lang="en-US" baseline="-25000" dirty="0" smtClean="0"/>
              <a:t>CB0</a:t>
            </a:r>
            <a:endParaRPr lang="en-IN" baseline="-250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53200" y="1524000"/>
            <a:ext cx="2396342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6362700" cy="526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Base-width modulation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657600"/>
            <a:ext cx="8229600" cy="10969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Quasi-neutral base width is a function of applied biases</a:t>
            </a:r>
          </a:p>
          <a:p>
            <a:r>
              <a:rPr lang="en-US" dirty="0" smtClean="0"/>
              <a:t>Also known as “Early effect” after J. Early</a:t>
            </a:r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295400"/>
            <a:ext cx="7290931" cy="191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NPN and PNP BJTs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6248400"/>
            <a:ext cx="8229600" cy="4873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Only two </a:t>
            </a:r>
            <a:r>
              <a:rPr lang="en-US" smtClean="0"/>
              <a:t>independent voltages and currents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57085"/>
            <a:ext cx="9144000" cy="237113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2645570"/>
            <a:ext cx="5334000" cy="228739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200" y="4932960"/>
            <a:ext cx="2171700" cy="8763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00500" y="4909632"/>
            <a:ext cx="32004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883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/>
          <a:lstStyle/>
          <a:p>
            <a:r>
              <a:rPr lang="en-US" dirty="0" err="1" smtClean="0"/>
              <a:t>Punchthrough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0"/>
            <a:ext cx="8305800" cy="1524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Extreme case of BWM, W </a:t>
            </a:r>
            <a:r>
              <a:rPr lang="en-US" dirty="0" smtClean="0">
                <a:sym typeface="Wingdings" pitchFamily="2" charset="2"/>
              </a:rPr>
              <a:t>0</a:t>
            </a:r>
            <a:endParaRPr lang="en-US" dirty="0" smtClean="0"/>
          </a:p>
          <a:p>
            <a:r>
              <a:rPr lang="en-US" dirty="0" smtClean="0"/>
              <a:t>Small increase in –V</a:t>
            </a:r>
            <a:r>
              <a:rPr lang="en-US" baseline="-25000" dirty="0" smtClean="0"/>
              <a:t>CB</a:t>
            </a:r>
            <a:r>
              <a:rPr lang="en-US" dirty="0" smtClean="0"/>
              <a:t> leads to exponential increase in carriers injected over the ‘hill”</a:t>
            </a:r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752600"/>
            <a:ext cx="3498448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43400" y="838200"/>
            <a:ext cx="4343400" cy="43020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Avalanche breakdown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0"/>
            <a:ext cx="8229600" cy="7921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Common emitter breakdown voltage (V</a:t>
            </a:r>
            <a:r>
              <a:rPr lang="en-US" baseline="-25000" dirty="0" smtClean="0"/>
              <a:t>EB0</a:t>
            </a:r>
            <a:r>
              <a:rPr lang="en-US" dirty="0" smtClean="0"/>
              <a:t>) &lt; Common base breakdown voltage (V</a:t>
            </a:r>
            <a:r>
              <a:rPr lang="en-US" baseline="-25000" dirty="0" smtClean="0"/>
              <a:t>CB0</a:t>
            </a:r>
            <a:r>
              <a:rPr lang="en-US" dirty="0" smtClean="0"/>
              <a:t>)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1293718"/>
            <a:ext cx="4162425" cy="3644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Series Resistances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419600"/>
            <a:ext cx="8229600" cy="1706563"/>
          </a:xfrm>
        </p:spPr>
        <p:txBody>
          <a:bodyPr>
            <a:normAutofit/>
          </a:bodyPr>
          <a:lstStyle/>
          <a:p>
            <a:r>
              <a:rPr lang="en-US" dirty="0" smtClean="0"/>
              <a:t>r</a:t>
            </a:r>
            <a:r>
              <a:rPr lang="en-US" baseline="-25000" dirty="0" smtClean="0"/>
              <a:t>B</a:t>
            </a:r>
            <a:r>
              <a:rPr lang="en-US" dirty="0" smtClean="0"/>
              <a:t> is the most significant since it causes V</a:t>
            </a:r>
            <a:r>
              <a:rPr lang="en-US" baseline="-25000" dirty="0" smtClean="0"/>
              <a:t>EB</a:t>
            </a:r>
            <a:r>
              <a:rPr lang="en-US" dirty="0" smtClean="0"/>
              <a:t> to decrease</a:t>
            </a:r>
          </a:p>
          <a:p>
            <a:pPr lvl="1"/>
            <a:r>
              <a:rPr lang="en-US" dirty="0" smtClean="0"/>
              <a:t>V</a:t>
            </a:r>
            <a:r>
              <a:rPr lang="en-US" sz="3200" baseline="-25000" dirty="0" smtClean="0"/>
              <a:t>EB</a:t>
            </a:r>
            <a:r>
              <a:rPr lang="en-US" dirty="0" smtClean="0"/>
              <a:t>’=V</a:t>
            </a:r>
            <a:r>
              <a:rPr lang="en-US" sz="3200" baseline="-25000" dirty="0" smtClean="0"/>
              <a:t>EB</a:t>
            </a:r>
            <a:r>
              <a:rPr lang="en-US" dirty="0" smtClean="0"/>
              <a:t>-</a:t>
            </a:r>
            <a:r>
              <a:rPr lang="en-US" dirty="0" err="1" smtClean="0"/>
              <a:t>I</a:t>
            </a:r>
            <a:r>
              <a:rPr lang="en-US" sz="3200" baseline="-25000" dirty="0" err="1" smtClean="0"/>
              <a:t>B</a:t>
            </a:r>
            <a:r>
              <a:rPr lang="en-US" dirty="0" err="1" smtClean="0"/>
              <a:t>r</a:t>
            </a:r>
            <a:r>
              <a:rPr lang="en-US" sz="3200" baseline="-25000" dirty="0" err="1" smtClean="0"/>
              <a:t>B</a:t>
            </a:r>
            <a:endParaRPr lang="en-IN" sz="3200" baseline="-250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524000"/>
            <a:ext cx="4790029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38800" y="1066800"/>
            <a:ext cx="2838450" cy="277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Emitter current crowding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0"/>
            <a:ext cx="8229600" cy="7921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Injection current highest at the emitter edges</a:t>
            </a:r>
          </a:p>
          <a:p>
            <a:pPr lvl="1"/>
            <a:r>
              <a:rPr lang="en-US" dirty="0" smtClean="0"/>
              <a:t>Can cause local heating at high current levels</a:t>
            </a:r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524000"/>
            <a:ext cx="5731591" cy="298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Graded 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715000"/>
            <a:ext cx="8458200" cy="9445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Graded doping in base leads to an electric field</a:t>
            </a:r>
          </a:p>
          <a:p>
            <a:pPr lvl="1"/>
            <a:r>
              <a:rPr lang="en-US" dirty="0" smtClean="0"/>
              <a:t>Aids minority carrier transport in the base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219200"/>
            <a:ext cx="3390900" cy="3276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5741" y="1704042"/>
            <a:ext cx="4151459" cy="65815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5401" y="2513811"/>
            <a:ext cx="1600200" cy="26125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3057405"/>
            <a:ext cx="3200400" cy="64793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63220" y="4091673"/>
            <a:ext cx="2476500" cy="560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807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Gummel</a:t>
            </a:r>
            <a:r>
              <a:rPr lang="en-US" dirty="0" smtClean="0"/>
              <a:t> plot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400"/>
            <a:ext cx="8229600" cy="639763"/>
          </a:xfrm>
        </p:spPr>
        <p:txBody>
          <a:bodyPr/>
          <a:lstStyle/>
          <a:p>
            <a:r>
              <a:rPr lang="en-US" dirty="0" smtClean="0"/>
              <a:t>Ratio of I</a:t>
            </a:r>
            <a:r>
              <a:rPr lang="en-US" baseline="-25000" dirty="0" smtClean="0"/>
              <a:t>C</a:t>
            </a:r>
            <a:r>
              <a:rPr lang="en-US" dirty="0" smtClean="0"/>
              <a:t>/I</a:t>
            </a:r>
            <a:r>
              <a:rPr lang="en-US" baseline="-25000" dirty="0" smtClean="0"/>
              <a:t>B</a:t>
            </a:r>
            <a:r>
              <a:rPr lang="en-US" dirty="0" smtClean="0"/>
              <a:t> gives </a:t>
            </a:r>
            <a:r>
              <a:rPr lang="en-US" dirty="0" err="1" smtClean="0"/>
              <a:t>β</a:t>
            </a:r>
            <a:r>
              <a:rPr lang="en-US" baseline="-25000" dirty="0" err="1" smtClean="0"/>
              <a:t>dc</a:t>
            </a:r>
            <a:endParaRPr lang="en-IN" baseline="-250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905000"/>
            <a:ext cx="33147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62400" y="1752600"/>
            <a:ext cx="4905375" cy="329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 emitter BJT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257800"/>
            <a:ext cx="8229600" cy="8683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Lower mobility in poly-emitter reduces electron injection current and increases </a:t>
            </a:r>
            <a:r>
              <a:rPr lang="el-GR" dirty="0" smtClean="0"/>
              <a:t>ϒ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219200"/>
            <a:ext cx="3527987" cy="3937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5795" y="1515017"/>
            <a:ext cx="4367513" cy="181362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1537938"/>
            <a:ext cx="2011011" cy="2348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835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Heterojunction Bipolar Transistors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105400"/>
            <a:ext cx="8229600" cy="10207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Typical heterojunction emitter-base combinations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417638"/>
            <a:ext cx="5179650" cy="35295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800" y="1752600"/>
            <a:ext cx="2819400" cy="299055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9800" y="4683391"/>
            <a:ext cx="2284875" cy="3429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467600" y="2819400"/>
            <a:ext cx="83820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Abrupt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8039099" y="4228715"/>
            <a:ext cx="95332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Graded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05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HBT Advantage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4876800"/>
            <a:ext cx="8305800" cy="11430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Wide emitter allows N</a:t>
            </a:r>
            <a:r>
              <a:rPr lang="en-US" baseline="-25000" dirty="0" smtClean="0"/>
              <a:t>E</a:t>
            </a:r>
            <a:r>
              <a:rPr lang="en-US" dirty="0" smtClean="0"/>
              <a:t> &lt;&lt; N</a:t>
            </a:r>
            <a:r>
              <a:rPr lang="en-US" baseline="-25000" dirty="0" smtClean="0"/>
              <a:t>B</a:t>
            </a:r>
          </a:p>
          <a:p>
            <a:r>
              <a:rPr lang="en-US" dirty="0" smtClean="0"/>
              <a:t>Higher base doping lowers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B</a:t>
            </a:r>
            <a:r>
              <a:rPr lang="en-US" dirty="0" smtClean="0"/>
              <a:t>, current crowding and base-width modulation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4799" y="3001596"/>
            <a:ext cx="3249601" cy="1282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375" y="2400361"/>
            <a:ext cx="1523250" cy="292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b="5017"/>
          <a:stretch/>
        </p:blipFill>
        <p:spPr>
          <a:xfrm>
            <a:off x="4572000" y="2391569"/>
            <a:ext cx="2386425" cy="277446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3962400" y="2400361"/>
            <a:ext cx="457200" cy="2686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0857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Device Cross-section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0"/>
            <a:ext cx="8229600" cy="792163"/>
          </a:xfrm>
        </p:spPr>
        <p:txBody>
          <a:bodyPr/>
          <a:lstStyle/>
          <a:p>
            <a:r>
              <a:rPr lang="en-US" dirty="0" smtClean="0"/>
              <a:t>Double-diffused discrete </a:t>
            </a:r>
            <a:r>
              <a:rPr lang="en-US" dirty="0" err="1" smtClean="0"/>
              <a:t>pnp</a:t>
            </a:r>
            <a:r>
              <a:rPr lang="en-US" dirty="0" smtClean="0"/>
              <a:t> BJT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143000"/>
            <a:ext cx="6108700" cy="398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4841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1</a:t>
            </a:r>
            <a:endParaRPr lang="en-IN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295400"/>
            <a:ext cx="7304983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2</a:t>
            </a:r>
            <a:endParaRPr lang="en-IN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1" y="1524000"/>
            <a:ext cx="7326408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2902688"/>
            <a:ext cx="8174567" cy="342191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Problem 2</a:t>
            </a:r>
            <a:endParaRPr lang="en-IN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5257800"/>
            <a:ext cx="8229600" cy="868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Two back-to-back diodes</a:t>
            </a: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600200"/>
            <a:ext cx="4351663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3000" y="1905000"/>
            <a:ext cx="3733800" cy="690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438400" y="3505200"/>
            <a:ext cx="51054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1143000"/>
          </a:xfrm>
        </p:spPr>
        <p:txBody>
          <a:bodyPr/>
          <a:lstStyle/>
          <a:p>
            <a:r>
              <a:rPr lang="en-US" dirty="0" smtClean="0"/>
              <a:t>Problem 3</a:t>
            </a:r>
            <a:endParaRPr lang="en-IN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447800"/>
            <a:ext cx="6654181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400" y="3886200"/>
            <a:ext cx="6233728" cy="163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3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1600200"/>
            <a:ext cx="5361719" cy="319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0200" y="4724400"/>
            <a:ext cx="5741894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4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a narrow base p+ n p BJT:</a:t>
            </a:r>
          </a:p>
          <a:p>
            <a:pPr lvl="1"/>
            <a:r>
              <a:rPr lang="en-US" dirty="0" smtClean="0"/>
              <a:t>Using the carrier profile picture show the impact of W reduction on </a:t>
            </a:r>
            <a:r>
              <a:rPr lang="el-GR" dirty="0" smtClean="0"/>
              <a:t>Υ</a:t>
            </a:r>
            <a:r>
              <a:rPr lang="en-US" dirty="0" smtClean="0"/>
              <a:t>, </a:t>
            </a:r>
            <a:r>
              <a:rPr lang="el-GR" dirty="0" smtClean="0"/>
              <a:t>α</a:t>
            </a:r>
            <a:r>
              <a:rPr lang="en-US" baseline="-25000" dirty="0" smtClean="0"/>
              <a:t>T</a:t>
            </a:r>
            <a:r>
              <a:rPr lang="en-US" dirty="0" smtClean="0"/>
              <a:t>, </a:t>
            </a:r>
            <a:r>
              <a:rPr lang="el-GR" dirty="0" smtClean="0"/>
              <a:t>α</a:t>
            </a:r>
            <a:r>
              <a:rPr lang="en-US" baseline="-25000" dirty="0" smtClean="0"/>
              <a:t>dc</a:t>
            </a:r>
            <a:r>
              <a:rPr lang="en-US" dirty="0" smtClean="0"/>
              <a:t>, </a:t>
            </a:r>
            <a:r>
              <a:rPr lang="el-GR" dirty="0" smtClean="0"/>
              <a:t>β</a:t>
            </a:r>
            <a:r>
              <a:rPr lang="en-US" baseline="-25000" dirty="0" smtClean="0"/>
              <a:t>dc</a:t>
            </a:r>
            <a:endParaRPr lang="en-IN" baseline="-25000" dirty="0" smtClean="0"/>
          </a:p>
          <a:p>
            <a:pPr lvl="1"/>
            <a:r>
              <a:rPr lang="en-US" dirty="0" smtClean="0"/>
              <a:t>Show the impact of reduction in L</a:t>
            </a:r>
            <a:r>
              <a:rPr lang="en-US" baseline="-25000" dirty="0" smtClean="0"/>
              <a:t>E </a:t>
            </a:r>
            <a:r>
              <a:rPr lang="en-US" dirty="0" smtClean="0"/>
              <a:t>on </a:t>
            </a:r>
            <a:r>
              <a:rPr lang="el-GR" dirty="0" smtClean="0"/>
              <a:t>Υ</a:t>
            </a:r>
            <a:r>
              <a:rPr lang="en-US" dirty="0" smtClean="0"/>
              <a:t>, </a:t>
            </a:r>
            <a:r>
              <a:rPr lang="el-GR" dirty="0" smtClean="0"/>
              <a:t>α</a:t>
            </a:r>
            <a:r>
              <a:rPr lang="en-US" baseline="-25000" dirty="0" smtClean="0"/>
              <a:t>T</a:t>
            </a:r>
            <a:r>
              <a:rPr lang="en-US" dirty="0" smtClean="0"/>
              <a:t>, </a:t>
            </a:r>
            <a:r>
              <a:rPr lang="el-GR" dirty="0" smtClean="0"/>
              <a:t>α</a:t>
            </a:r>
            <a:r>
              <a:rPr lang="en-US" baseline="-25000" dirty="0" smtClean="0"/>
              <a:t>dc</a:t>
            </a:r>
            <a:r>
              <a:rPr lang="en-US" dirty="0" smtClean="0"/>
              <a:t>, </a:t>
            </a:r>
            <a:r>
              <a:rPr lang="el-GR" dirty="0" smtClean="0"/>
              <a:t>β</a:t>
            </a:r>
            <a:r>
              <a:rPr lang="en-US" baseline="-25000" dirty="0" smtClean="0"/>
              <a:t>dc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5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Assuming a narrow base P+/n/P- BJT, draw the minority carrier distribution in the E, B, and C regions if V</a:t>
            </a:r>
            <a:r>
              <a:rPr lang="en-US" sz="2000" baseline="-25000" dirty="0" smtClean="0"/>
              <a:t>CE</a:t>
            </a:r>
            <a:r>
              <a:rPr lang="en-US" sz="2000" dirty="0" smtClean="0"/>
              <a:t>=0 and I</a:t>
            </a:r>
            <a:r>
              <a:rPr lang="en-US" sz="2000" baseline="-25000" dirty="0" smtClean="0"/>
              <a:t>B</a:t>
            </a:r>
            <a:r>
              <a:rPr lang="en-US" sz="2000" dirty="0" smtClean="0"/>
              <a:t>&gt;0. Comment on relative magnitudes of I</a:t>
            </a:r>
            <a:r>
              <a:rPr lang="en-US" sz="2000" baseline="-25000" dirty="0" smtClean="0"/>
              <a:t>C</a:t>
            </a:r>
            <a:r>
              <a:rPr lang="en-US" sz="2000" dirty="0" smtClean="0"/>
              <a:t> and I</a:t>
            </a:r>
            <a:r>
              <a:rPr lang="en-US" sz="2000" baseline="-25000" dirty="0" smtClean="0"/>
              <a:t>E</a:t>
            </a:r>
            <a:r>
              <a:rPr lang="en-US" sz="2000" dirty="0" smtClean="0"/>
              <a:t>.</a:t>
            </a:r>
          </a:p>
          <a:p>
            <a:pPr lvl="1"/>
            <a:r>
              <a:rPr lang="en-US" sz="1600" dirty="0" smtClean="0"/>
              <a:t>Using the </a:t>
            </a:r>
            <a:r>
              <a:rPr lang="en-US" sz="1600" dirty="0" err="1" smtClean="0"/>
              <a:t>Ebers</a:t>
            </a:r>
            <a:r>
              <a:rPr lang="en-US" sz="1600" dirty="0" smtClean="0"/>
              <a:t> Moll model, express I</a:t>
            </a:r>
            <a:r>
              <a:rPr lang="en-US" sz="2000" baseline="-25000" dirty="0" smtClean="0"/>
              <a:t>C</a:t>
            </a:r>
            <a:r>
              <a:rPr lang="en-US" sz="1600" dirty="0" smtClean="0"/>
              <a:t> in terms of EB parameters and the E-B voltage, V</a:t>
            </a:r>
            <a:r>
              <a:rPr lang="en-US" sz="2000" baseline="-25000" dirty="0" smtClean="0"/>
              <a:t>CE</a:t>
            </a:r>
            <a:r>
              <a:rPr lang="en-US" sz="1600" dirty="0" smtClean="0"/>
              <a:t>=0</a:t>
            </a:r>
          </a:p>
          <a:p>
            <a:pPr lvl="1"/>
            <a:r>
              <a:rPr lang="en-US" sz="1600" dirty="0" smtClean="0"/>
              <a:t>Noting the relative magnitudes of the EB parameters (assuming a P+ n p- structure) discuss how I</a:t>
            </a:r>
            <a:r>
              <a:rPr lang="en-US" sz="2000" baseline="-25000" dirty="0" smtClean="0"/>
              <a:t>C</a:t>
            </a:r>
            <a:r>
              <a:rPr lang="en-US" sz="1600" dirty="0" smtClean="0"/>
              <a:t> depends on I</a:t>
            </a:r>
            <a:r>
              <a:rPr lang="en-US" sz="2000" baseline="-25000" dirty="0" smtClean="0"/>
              <a:t>B</a:t>
            </a:r>
            <a:r>
              <a:rPr lang="en-US" sz="1600" dirty="0" smtClean="0"/>
              <a:t> at V</a:t>
            </a:r>
            <a:r>
              <a:rPr lang="en-US" sz="2000" baseline="-25000" dirty="0" smtClean="0"/>
              <a:t>CE</a:t>
            </a:r>
            <a:r>
              <a:rPr lang="en-US" sz="1600" dirty="0" smtClean="0"/>
              <a:t>=0. Do the curves pass through the origin?</a:t>
            </a:r>
            <a:endParaRPr lang="en-IN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Device Cross-section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690" y="4830762"/>
            <a:ext cx="8382000" cy="1447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BJT in an integrated circuit</a:t>
            </a:r>
          </a:p>
          <a:p>
            <a:pPr lvl="1"/>
            <a:r>
              <a:rPr lang="en-US" dirty="0" smtClean="0"/>
              <a:t>Device isolation is critical</a:t>
            </a:r>
          </a:p>
          <a:p>
            <a:pPr lvl="1"/>
            <a:r>
              <a:rPr lang="en-US" dirty="0" smtClean="0"/>
              <a:t>All contacts at the top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295400"/>
            <a:ext cx="717550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612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Biasing Modes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57800" y="3962400"/>
            <a:ext cx="3657600" cy="14478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Amplifier in active mode</a:t>
            </a:r>
          </a:p>
          <a:p>
            <a:r>
              <a:rPr lang="en-US" dirty="0" smtClean="0"/>
              <a:t>Switch in cut-off and saturation regimes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143000"/>
            <a:ext cx="5076825" cy="550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67325" y="1752600"/>
            <a:ext cx="3876675" cy="156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 of BJT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181600"/>
            <a:ext cx="8229600" cy="944563"/>
          </a:xfrm>
        </p:spPr>
        <p:txBody>
          <a:bodyPr/>
          <a:lstStyle/>
          <a:p>
            <a:r>
              <a:rPr lang="en-US" dirty="0" smtClean="0"/>
              <a:t>Active mode biasing</a:t>
            </a: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" y="2043511"/>
            <a:ext cx="3924300" cy="203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38600" y="1752600"/>
            <a:ext cx="5105400" cy="2620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Amplification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257800"/>
            <a:ext cx="8229600" cy="86836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Common emitter mode</a:t>
            </a:r>
          </a:p>
          <a:p>
            <a:r>
              <a:rPr lang="en-US" dirty="0" smtClean="0"/>
              <a:t>Small base electron current controls the large hole collector current</a:t>
            </a:r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199" y="1524000"/>
            <a:ext cx="5591953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Ideal BJT solution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486400"/>
            <a:ext cx="8229600" cy="10207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Similar to the ideal diode case, solve MCDE in three quasi-neutral regions</a:t>
            </a:r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1245476"/>
            <a:ext cx="5136484" cy="4088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Strategy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715000"/>
            <a:ext cx="8229600" cy="8683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Solve MCDE in each QN region with appropriate boundary conditions</a:t>
            </a:r>
            <a:endParaRPr lang="en-IN" dirty="0"/>
          </a:p>
        </p:txBody>
      </p:sp>
      <p:grpSp>
        <p:nvGrpSpPr>
          <p:cNvPr id="15" name="Group 14"/>
          <p:cNvGrpSpPr/>
          <p:nvPr/>
        </p:nvGrpSpPr>
        <p:grpSpPr>
          <a:xfrm>
            <a:off x="762000" y="1447800"/>
            <a:ext cx="7772400" cy="3962400"/>
            <a:chOff x="0" y="1447800"/>
            <a:chExt cx="6219825" cy="2847975"/>
          </a:xfrm>
        </p:grpSpPr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447800" y="1600200"/>
              <a:ext cx="1638300" cy="419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5123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886200" y="1600200"/>
              <a:ext cx="2333625" cy="695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5124" name="Picture 4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447800" y="2667000"/>
              <a:ext cx="1714500" cy="523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5125" name="Picture 5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3810000" y="2514600"/>
              <a:ext cx="1866900" cy="733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5126" name="Picture 6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1447800" y="3733800"/>
              <a:ext cx="1828800" cy="476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5127" name="Picture 7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3733800" y="3581400"/>
              <a:ext cx="2295525" cy="714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1" name="TextBox 10"/>
            <p:cNvSpPr txBox="1"/>
            <p:nvPr/>
          </p:nvSpPr>
          <p:spPr>
            <a:xfrm>
              <a:off x="0" y="1447800"/>
              <a:ext cx="1524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IN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0" y="1600200"/>
              <a:ext cx="1447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Emitter:</a:t>
              </a:r>
              <a:endParaRPr lang="en-IN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0" y="2819400"/>
              <a:ext cx="1447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Base:</a:t>
              </a:r>
              <a:endParaRPr lang="en-IN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0" y="3810000"/>
              <a:ext cx="1447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Collector:</a:t>
              </a:r>
              <a:endParaRPr lang="en-IN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1643</TotalTime>
  <Words>527</Words>
  <Application>Microsoft Macintosh PowerPoint</Application>
  <PresentationFormat>On-screen Show (4:3)</PresentationFormat>
  <Paragraphs>92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Calibri</vt:lpstr>
      <vt:lpstr>Wingdings</vt:lpstr>
      <vt:lpstr>Arial</vt:lpstr>
      <vt:lpstr>Office Theme</vt:lpstr>
      <vt:lpstr>EE 207: BJTs</vt:lpstr>
      <vt:lpstr>NPN and PNP BJTs</vt:lpstr>
      <vt:lpstr>Device Cross-section</vt:lpstr>
      <vt:lpstr>Device Cross-section</vt:lpstr>
      <vt:lpstr>Biasing Modes</vt:lpstr>
      <vt:lpstr>Operation of BJT</vt:lpstr>
      <vt:lpstr>Amplification</vt:lpstr>
      <vt:lpstr>Ideal BJT solution</vt:lpstr>
      <vt:lpstr>Strategy</vt:lpstr>
      <vt:lpstr>Strategy (contd.)</vt:lpstr>
      <vt:lpstr>Solution</vt:lpstr>
      <vt:lpstr>Solution (contd.)</vt:lpstr>
      <vt:lpstr>W&lt;&lt;LB</vt:lpstr>
      <vt:lpstr>BJT parameters</vt:lpstr>
      <vt:lpstr>Ebers-Moll DC circuit</vt:lpstr>
      <vt:lpstr>Ebers-Moll DC circuit</vt:lpstr>
      <vt:lpstr>Theory vs Experiment</vt:lpstr>
      <vt:lpstr>Theory vs experiment</vt:lpstr>
      <vt:lpstr>Base-width modulation</vt:lpstr>
      <vt:lpstr>Punchthrough</vt:lpstr>
      <vt:lpstr>Avalanche breakdown</vt:lpstr>
      <vt:lpstr>Series Resistances</vt:lpstr>
      <vt:lpstr>Emitter current crowding</vt:lpstr>
      <vt:lpstr>Graded Base</vt:lpstr>
      <vt:lpstr>Gummel plot</vt:lpstr>
      <vt:lpstr>Poly emitter BJT</vt:lpstr>
      <vt:lpstr>Heterojunction Bipolar Transistors</vt:lpstr>
      <vt:lpstr>HBT Advantage</vt:lpstr>
      <vt:lpstr>Examples</vt:lpstr>
      <vt:lpstr>Problem 1</vt:lpstr>
      <vt:lpstr>Problem 2</vt:lpstr>
      <vt:lpstr>Solution Problem 2</vt:lpstr>
      <vt:lpstr>Problem 3</vt:lpstr>
      <vt:lpstr>Solution 3</vt:lpstr>
      <vt:lpstr>Problem 4</vt:lpstr>
      <vt:lpstr>Problem 5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 733: BJTs</dc:title>
  <dc:creator>lodha</dc:creator>
  <cp:lastModifiedBy>Saurabh Lodha</cp:lastModifiedBy>
  <cp:revision>44</cp:revision>
  <dcterms:created xsi:type="dcterms:W3CDTF">2006-08-16T00:00:00Z</dcterms:created>
  <dcterms:modified xsi:type="dcterms:W3CDTF">2018-10-08T04:01:35Z</dcterms:modified>
</cp:coreProperties>
</file>