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3" r:id="rId5"/>
    <p:sldId id="274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4648"/>
  </p:normalViewPr>
  <p:slideViewPr>
    <p:cSldViewPr>
      <p:cViewPr varScale="1">
        <p:scale>
          <a:sx n="102" d="100"/>
          <a:sy n="102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</a:t>
            </a:r>
            <a:r>
              <a:rPr lang="en-US" dirty="0" smtClean="0"/>
              <a:t>207: </a:t>
            </a:r>
            <a:r>
              <a:rPr lang="en-US" dirty="0" smtClean="0"/>
              <a:t>MOS Fundamentals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</a:t>
            </a:r>
            <a:r>
              <a:rPr lang="en-US" dirty="0" err="1" smtClean="0"/>
              <a:t>Lodha</a:t>
            </a:r>
            <a:endParaRPr lang="en-US" dirty="0" smtClean="0"/>
          </a:p>
          <a:p>
            <a:r>
              <a:rPr lang="en-US" sz="2000" i="1" dirty="0" smtClean="0"/>
              <a:t>From: R. </a:t>
            </a:r>
            <a:r>
              <a:rPr lang="en-US" sz="2000" i="1" dirty="0" err="1" smtClean="0"/>
              <a:t>Pierret</a:t>
            </a:r>
            <a:r>
              <a:rPr lang="en-US" sz="2000" i="1" dirty="0" smtClean="0"/>
              <a:t>, Semiconductor Device Fundamentals</a:t>
            </a:r>
            <a:endParaRPr lang="en-IN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doping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Increased </a:t>
            </a:r>
            <a:r>
              <a:rPr lang="en-US" dirty="0" err="1" smtClean="0"/>
              <a:t>Cmin</a:t>
            </a:r>
            <a:r>
              <a:rPr lang="en-US" dirty="0" smtClean="0"/>
              <a:t> and wider depletion region in the C-V</a:t>
            </a:r>
          </a:p>
          <a:p>
            <a:r>
              <a:rPr lang="en-US" dirty="0" smtClean="0"/>
              <a:t>Flat for heavily doped (semiconductor is like metal plate)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19200"/>
            <a:ext cx="47529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oxide thickness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77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Cmin</a:t>
            </a:r>
            <a:r>
              <a:rPr lang="en-US" dirty="0" smtClean="0"/>
              <a:t>, wider depletion region of C-V</a:t>
            </a:r>
          </a:p>
          <a:p>
            <a:pPr lvl="1"/>
            <a:r>
              <a:rPr lang="en-US" dirty="0" smtClean="0"/>
              <a:t>Increase in voltage drop across the oxide with thicker oxides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934075" cy="371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temperature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64330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depletion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Faster ramp rates do not allow enough time for minority charge to appear</a:t>
            </a:r>
          </a:p>
          <a:p>
            <a:pPr lvl="1"/>
            <a:r>
              <a:rPr lang="en-US" dirty="0" smtClean="0"/>
              <a:t>Depletion region widens to uncover positive charge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44100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447800"/>
            <a:ext cx="3543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ideality: </a:t>
            </a:r>
            <a:r>
              <a:rPr lang="el-GR" dirty="0" smtClean="0"/>
              <a:t>φ</a:t>
            </a:r>
            <a:r>
              <a:rPr lang="en-US" baseline="-25000" dirty="0" smtClean="0"/>
              <a:t>ms</a:t>
            </a:r>
            <a:r>
              <a:rPr lang="en-US" dirty="0" smtClean="0"/>
              <a:t>≠0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r>
              <a:rPr lang="en-US" dirty="0" smtClean="0"/>
              <a:t>Flat band voltage shift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52600"/>
            <a:ext cx="42576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476627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74638"/>
            <a:ext cx="5181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Non-ideality: Fixed charge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Oxidation condition dependent</a:t>
            </a:r>
          </a:p>
          <a:p>
            <a:r>
              <a:rPr lang="en-US" dirty="0" smtClean="0"/>
              <a:t>Post N2 anneal helps</a:t>
            </a:r>
          </a:p>
          <a:p>
            <a:r>
              <a:rPr lang="en-US" dirty="0" smtClean="0"/>
              <a:t>Adds to flat-band voltage shift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4114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199" y="4800600"/>
            <a:ext cx="265759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Non-ideality: Mobile 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Alkali ions that move with applied bias and temperature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0032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1101" y="762000"/>
            <a:ext cx="3961849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648200"/>
            <a:ext cx="2762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Non-ideality: Mobile 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8229600" cy="609600"/>
          </a:xfrm>
        </p:spPr>
        <p:txBody>
          <a:bodyPr/>
          <a:lstStyle/>
          <a:p>
            <a:r>
              <a:rPr lang="en-US" dirty="0" err="1" smtClean="0"/>
              <a:t>Gettering</a:t>
            </a:r>
            <a:r>
              <a:rPr lang="en-US" dirty="0" smtClean="0"/>
              <a:t> or charge neutralization 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51720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Non-ideality: Interface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C-V stretch out </a:t>
            </a:r>
          </a:p>
          <a:p>
            <a:r>
              <a:rPr lang="en-US" dirty="0" smtClean="0"/>
              <a:t>Acceptor-like traps in upper half of band-gap</a:t>
            </a:r>
          </a:p>
          <a:p>
            <a:r>
              <a:rPr lang="en-US" dirty="0" smtClean="0"/>
              <a:t>Donor-like traps in lower half of band-gap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524000"/>
            <a:ext cx="487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3219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352800"/>
            <a:ext cx="42421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Interface traps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4114800"/>
            <a:ext cx="6019800" cy="109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H2 anneal </a:t>
            </a:r>
            <a:r>
              <a:rPr lang="en-US" dirty="0" err="1" smtClean="0"/>
              <a:t>passivates</a:t>
            </a:r>
            <a:r>
              <a:rPr lang="en-US" dirty="0" smtClean="0"/>
              <a:t> dangling bonds</a:t>
            </a:r>
          </a:p>
          <a:p>
            <a:r>
              <a:rPr lang="en-US" dirty="0" err="1" smtClean="0"/>
              <a:t>Midgap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~ 10</a:t>
            </a:r>
            <a:r>
              <a:rPr lang="en-US" baseline="30000" dirty="0" smtClean="0"/>
              <a:t>10 </a:t>
            </a:r>
            <a:r>
              <a:rPr lang="en-US" dirty="0" smtClean="0"/>
              <a:t>states/cm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eV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31337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19200"/>
            <a:ext cx="3009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r>
              <a:rPr lang="en-US" dirty="0" smtClean="0"/>
              <a:t>Ideal capacitor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29083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81" y="4068763"/>
            <a:ext cx="2803035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561480"/>
            <a:ext cx="4111102" cy="20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</a:t>
            </a:r>
            <a:r>
              <a:rPr lang="en-US" smtClean="0"/>
              <a:t>gate stack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00600" y="1676400"/>
            <a:ext cx="3467100" cy="3068637"/>
            <a:chOff x="3086" y="772"/>
            <a:chExt cx="2184" cy="1933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185" y="772"/>
            <a:ext cx="1986" cy="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Photo Editor Photo" r:id="rId3" imgW="2514286" imgH="2448267" progId="">
                    <p:embed/>
                  </p:oleObj>
                </mc:Choice>
                <mc:Fallback>
                  <p:oleObj name="Photo Editor Photo" r:id="rId3" imgW="2514286" imgH="244826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772"/>
                          <a:ext cx="1986" cy="1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090" y="1304"/>
              <a:ext cx="217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086" y="1934"/>
              <a:ext cx="21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239" y="2322"/>
              <a:ext cx="1807" cy="288"/>
              <a:chOff x="655" y="2907"/>
              <a:chExt cx="1807" cy="288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776" y="2944"/>
                <a:ext cx="1568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655" y="2907"/>
                <a:ext cx="18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Silicon substrate</a:t>
                </a: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223" y="863"/>
              <a:ext cx="1783" cy="288"/>
              <a:chOff x="3223" y="863"/>
              <a:chExt cx="1783" cy="288"/>
            </a:xfrm>
          </p:grpSpPr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794" y="903"/>
                <a:ext cx="646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223" y="863"/>
                <a:ext cx="1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Gate</a:t>
                </a:r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490" y="1476"/>
              <a:ext cx="1515" cy="288"/>
              <a:chOff x="3260" y="1653"/>
              <a:chExt cx="1515" cy="288"/>
            </a:xfrm>
          </p:grpSpPr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260" y="1680"/>
                <a:ext cx="1352" cy="232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3267" y="1653"/>
                <a:ext cx="15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3.0nm  High-k</a:t>
                </a:r>
                <a:endParaRPr lang="en-US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385" y="1316"/>
              <a:ext cx="1" cy="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009650" y="1706562"/>
            <a:ext cx="3457575" cy="3038475"/>
            <a:chOff x="672" y="791"/>
            <a:chExt cx="2178" cy="1914"/>
          </a:xfrm>
        </p:grpSpPr>
        <p:pic>
          <p:nvPicPr>
            <p:cNvPr id="19" name="Picture 24" descr="gate"/>
            <p:cNvPicPr>
              <a:picLocks noChangeAspect="1" noChangeArrowheads="1"/>
            </p:cNvPicPr>
            <p:nvPr/>
          </p:nvPicPr>
          <p:blipFill>
            <a:blip r:embed="rId5"/>
            <a:srcRect l="15572" t="10706" r="3893" b="11679"/>
            <a:stretch>
              <a:fillRect/>
            </a:stretch>
          </p:blipFill>
          <p:spPr bwMode="auto">
            <a:xfrm>
              <a:off x="768" y="791"/>
              <a:ext cx="1986" cy="1914"/>
            </a:xfrm>
            <a:prstGeom prst="rect">
              <a:avLst/>
            </a:prstGeom>
            <a:noFill/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212" y="1536"/>
              <a:ext cx="1154" cy="226"/>
            </a:xfrm>
            <a:prstGeom prst="rect">
              <a:avLst/>
            </a:prstGeom>
            <a:solidFill>
              <a:srgbClr val="DDDDDD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80" y="1521"/>
              <a:ext cx="2170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672" y="1764"/>
              <a:ext cx="217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1113" y="1516"/>
              <a:ext cx="1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871" y="2346"/>
              <a:ext cx="1807" cy="288"/>
              <a:chOff x="655" y="2907"/>
              <a:chExt cx="1807" cy="288"/>
            </a:xfrm>
          </p:grpSpPr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776" y="2944"/>
                <a:ext cx="1568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655" y="2907"/>
                <a:ext cx="18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Silicon substrate</a:t>
                </a:r>
              </a:p>
            </p:txBody>
          </p:sp>
        </p:grp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1169" y="1484"/>
              <a:ext cx="14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1.2nm  SiO</a:t>
              </a:r>
              <a:r>
                <a:rPr lang="en-US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855" y="887"/>
              <a:ext cx="1783" cy="288"/>
              <a:chOff x="3223" y="863"/>
              <a:chExt cx="1783" cy="288"/>
            </a:xfrm>
          </p:grpSpPr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3794" y="903"/>
                <a:ext cx="646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Text Box 35"/>
              <p:cNvSpPr txBox="1">
                <a:spLocks noChangeArrowheads="1"/>
              </p:cNvSpPr>
              <p:nvPr/>
            </p:nvSpPr>
            <p:spPr bwMode="auto">
              <a:xfrm>
                <a:off x="3223" y="863"/>
                <a:ext cx="1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Gate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267200" cy="1143000"/>
          </a:xfrm>
        </p:spPr>
        <p:txBody>
          <a:bodyPr/>
          <a:lstStyle/>
          <a:p>
            <a:r>
              <a:rPr lang="en-US" dirty="0" smtClean="0"/>
              <a:t>N-type MIS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Block charge diagrams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91000" cy="685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ɸ</a:t>
            </a:r>
            <a:r>
              <a:rPr lang="en-US" baseline="-25000" dirty="0" err="1" smtClean="0"/>
              <a:t>F</a:t>
            </a:r>
            <a:r>
              <a:rPr lang="en-US" dirty="0" smtClean="0"/>
              <a:t>&gt;0 for p-type semiconductor</a:t>
            </a:r>
          </a:p>
          <a:p>
            <a:r>
              <a:rPr lang="en-US" dirty="0" err="1" smtClean="0"/>
              <a:t>ɸ</a:t>
            </a:r>
            <a:r>
              <a:rPr lang="en-US" baseline="-25000" dirty="0" err="1" smtClean="0"/>
              <a:t>F</a:t>
            </a:r>
            <a:r>
              <a:rPr lang="en-US" dirty="0" smtClean="0"/>
              <a:t>&lt;0 </a:t>
            </a:r>
            <a:r>
              <a:rPr lang="en-US" dirty="0"/>
              <a:t>for </a:t>
            </a:r>
            <a:r>
              <a:rPr lang="en-US" dirty="0" smtClean="0"/>
              <a:t>n-type </a:t>
            </a:r>
            <a:r>
              <a:rPr lang="en-US" dirty="0"/>
              <a:t>semiconductor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7" y="1445419"/>
            <a:ext cx="2844800" cy="363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22" y="1362869"/>
            <a:ext cx="2643065" cy="492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803" y="1949234"/>
            <a:ext cx="2011539" cy="412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562160"/>
            <a:ext cx="1696656" cy="43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970" y="3340143"/>
            <a:ext cx="3061323" cy="820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970" y="4687201"/>
            <a:ext cx="3190472" cy="2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in </a:t>
            </a:r>
            <a:r>
              <a:rPr lang="en-US" dirty="0" err="1" smtClean="0"/>
              <a:t>ɸ</a:t>
            </a:r>
            <a:r>
              <a:rPr lang="en-US" baseline="-25000" dirty="0" err="1" smtClean="0"/>
              <a:t>s</a:t>
            </a:r>
            <a:r>
              <a:rPr lang="en-US" dirty="0" smtClean="0"/>
              <a:t>&gt;0 </a:t>
            </a:r>
            <a:r>
              <a:rPr lang="en-US" dirty="0"/>
              <a:t>for p-type semiconductor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84210"/>
            <a:ext cx="82296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variation for n-type will be the negative of the variation for p-type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6395321" cy="224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76111"/>
            <a:ext cx="3989100" cy="82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860317"/>
            <a:ext cx="4232078" cy="5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7" y="381000"/>
            <a:ext cx="4864100" cy="5885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8340"/>
            <a:ext cx="8229600" cy="1143000"/>
          </a:xfrm>
        </p:spPr>
        <p:txBody>
          <a:bodyPr/>
          <a:lstStyle/>
          <a:p>
            <a:r>
              <a:rPr lang="en-US" dirty="0" smtClean="0"/>
              <a:t>Actual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66388"/>
            <a:ext cx="8229600" cy="591612"/>
          </a:xfrm>
        </p:spPr>
        <p:txBody>
          <a:bodyPr/>
          <a:lstStyle/>
          <a:p>
            <a:r>
              <a:rPr lang="en-US" dirty="0" smtClean="0"/>
              <a:t>Accumulation and Depletion in p-type Si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11" y="838200"/>
            <a:ext cx="4420489" cy="18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09"/>
            <a:ext cx="4555524" cy="5905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74638"/>
            <a:ext cx="4876800" cy="1143000"/>
          </a:xfrm>
        </p:spPr>
        <p:txBody>
          <a:bodyPr/>
          <a:lstStyle/>
          <a:p>
            <a:r>
              <a:rPr lang="en-US" dirty="0" smtClean="0"/>
              <a:t>Actual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24" y="6053480"/>
            <a:ext cx="8229600" cy="792163"/>
          </a:xfrm>
        </p:spPr>
        <p:txBody>
          <a:bodyPr/>
          <a:lstStyle/>
          <a:p>
            <a:r>
              <a:rPr lang="en-US" dirty="0" smtClean="0"/>
              <a:t>At and beyond inversion in p-type 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83460"/>
            <a:ext cx="1651000" cy="21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086021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l-GR" dirty="0" smtClean="0"/>
              <a:t>φ</a:t>
            </a:r>
            <a:r>
              <a:rPr lang="en-US" baseline="-25000" dirty="0" smtClean="0"/>
              <a:t>s</a:t>
            </a:r>
            <a:endParaRPr lang="en-IN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Delta depletion </a:t>
            </a:r>
            <a:r>
              <a:rPr lang="en-US" dirty="0" err="1" smtClean="0"/>
              <a:t>vs</a:t>
            </a:r>
            <a:r>
              <a:rPr lang="en-US" dirty="0" smtClean="0"/>
              <a:t> exact</a:t>
            </a:r>
          </a:p>
          <a:p>
            <a:r>
              <a:rPr lang="en-US" dirty="0" smtClean="0"/>
              <a:t>Little modulation of </a:t>
            </a:r>
            <a:r>
              <a:rPr lang="el-GR" dirty="0" smtClean="0"/>
              <a:t>φ</a:t>
            </a:r>
            <a:r>
              <a:rPr lang="en-US" baseline="-25000" dirty="0" smtClean="0"/>
              <a:t>s </a:t>
            </a:r>
            <a:r>
              <a:rPr lang="en-US" dirty="0" smtClean="0"/>
              <a:t>in accumulation / inversion with increase in Vg</a:t>
            </a:r>
          </a:p>
          <a:p>
            <a:pPr lvl="1"/>
            <a:r>
              <a:rPr lang="en-US" dirty="0" smtClean="0"/>
              <a:t>All voltage drop across oxide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6115050" cy="59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MOS C-V Charge Analysis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272</Words>
  <Application>Microsoft Macintosh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Office Theme</vt:lpstr>
      <vt:lpstr>Photo Editor Photo</vt:lpstr>
      <vt:lpstr>EE 207: MOS Fundamentals</vt:lpstr>
      <vt:lpstr>MOS Capacitor</vt:lpstr>
      <vt:lpstr>N-type MIS</vt:lpstr>
      <vt:lpstr>Definitions of potentials</vt:lpstr>
      <vt:lpstr>Variation in ɸs&gt;0 for p-type semiconductor </vt:lpstr>
      <vt:lpstr>Actual Solution</vt:lpstr>
      <vt:lpstr>Actual solution</vt:lpstr>
      <vt:lpstr>Vg vs φs</vt:lpstr>
      <vt:lpstr>MOS C-V Charge Analysis</vt:lpstr>
      <vt:lpstr>Effect of doping variation</vt:lpstr>
      <vt:lpstr>Effect of oxide thickness</vt:lpstr>
      <vt:lpstr>Effect of temperature</vt:lpstr>
      <vt:lpstr>Deep depletion</vt:lpstr>
      <vt:lpstr>Non ideality: φms≠0</vt:lpstr>
      <vt:lpstr>Non-ideality: Fixed charge </vt:lpstr>
      <vt:lpstr>Non-ideality: Mobile ions</vt:lpstr>
      <vt:lpstr>Non-ideality: Mobile ions</vt:lpstr>
      <vt:lpstr>Non-ideality: Interface states</vt:lpstr>
      <vt:lpstr>Interface traps</vt:lpstr>
      <vt:lpstr>State of the art gate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733: BJTs</dc:title>
  <dc:creator>lodha</dc:creator>
  <cp:lastModifiedBy>Saurabh Lodha</cp:lastModifiedBy>
  <cp:revision>34</cp:revision>
  <dcterms:created xsi:type="dcterms:W3CDTF">2006-08-16T00:00:00Z</dcterms:created>
  <dcterms:modified xsi:type="dcterms:W3CDTF">2018-10-09T03:48:52Z</dcterms:modified>
</cp:coreProperties>
</file>