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76" r:id="rId16"/>
    <p:sldId id="268" r:id="rId17"/>
    <p:sldId id="269" r:id="rId18"/>
    <p:sldId id="270" r:id="rId19"/>
    <p:sldId id="271" r:id="rId20"/>
    <p:sldId id="279" r:id="rId21"/>
    <p:sldId id="272" r:id="rId22"/>
    <p:sldId id="27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725" autoAdjust="0"/>
  </p:normalViewPr>
  <p:slideViewPr>
    <p:cSldViewPr>
      <p:cViewPr>
        <p:scale>
          <a:sx n="118" d="100"/>
          <a:sy n="118" d="100"/>
        </p:scale>
        <p:origin x="280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17A9-8238-4C96-894C-4671C390595F}" type="datetimeFigureOut">
              <a:rPr lang="en-US" smtClean="0"/>
              <a:pPr/>
              <a:t>11/5/18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A915-392E-4331-B944-0D3C952361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A915-392E-4331-B944-0D3C9523613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6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134148" name="Slide Number Placeholder 3"/>
          <p:cNvSpPr txBox="1">
            <a:spLocks noGrp="1"/>
          </p:cNvSpPr>
          <p:nvPr/>
        </p:nvSpPr>
        <p:spPr bwMode="auto">
          <a:xfrm>
            <a:off x="3881438" y="8699500"/>
            <a:ext cx="2976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77" tIns="0" rIns="19777" bIns="0" anchor="b"/>
          <a:lstStyle/>
          <a:p>
            <a:pPr algn="r" defTabSz="917575" eaLnBrk="0" hangingPunct="0"/>
            <a:fld id="{02642A09-32EF-4B5D-A838-9B894D83C31D}" type="slidenum">
              <a:rPr lang="ko-KR" altLang="en-US" i="1">
                <a:latin typeface="Times New Roman" pitchFamily="18" charset="0"/>
                <a:ea typeface="굴림" pitchFamily="34" charset="-127"/>
              </a:rPr>
              <a:pPr algn="r" defTabSz="917575" eaLnBrk="0" hangingPunct="0"/>
              <a:t>16</a:t>
            </a:fld>
            <a:endParaRPr lang="en-US" altLang="ko-KR" i="1"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05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135172" name="Slide Number Placeholder 3"/>
          <p:cNvSpPr txBox="1">
            <a:spLocks noGrp="1"/>
          </p:cNvSpPr>
          <p:nvPr/>
        </p:nvSpPr>
        <p:spPr bwMode="auto">
          <a:xfrm>
            <a:off x="3881438" y="8699500"/>
            <a:ext cx="2976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77" tIns="0" rIns="19777" bIns="0" anchor="b"/>
          <a:lstStyle/>
          <a:p>
            <a:pPr algn="r" defTabSz="917575" eaLnBrk="0" hangingPunct="0"/>
            <a:fld id="{DF12B3BC-59A5-4EBA-A250-23D12C7474F1}" type="slidenum">
              <a:rPr lang="ko-KR" altLang="en-US" i="1">
                <a:latin typeface="Times New Roman" pitchFamily="18" charset="0"/>
                <a:ea typeface="굴림" pitchFamily="34" charset="-127"/>
              </a:rPr>
              <a:pPr algn="r" defTabSz="917575" eaLnBrk="0" hangingPunct="0"/>
              <a:t>19</a:t>
            </a:fld>
            <a:endParaRPr lang="en-US" altLang="ko-KR" i="1"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7402-591F-0449-94D8-8B0FE2B75056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7FC2-F4A7-3942-A482-632495DEF181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5E9-E341-AB44-970D-374733731B26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5E1-741C-C448-BB6E-464C208C8786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9928-D103-F64C-8ED3-EB2CECE1D9C1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45AC-F6EB-904D-84BB-C26E228280A4}" type="datetime1">
              <a:rPr lang="en-IN" smtClean="0"/>
              <a:t>05/11/18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315B-0429-6E4E-A974-60D1BF3D39B2}" type="datetime1">
              <a:rPr lang="en-IN" smtClean="0"/>
              <a:t>05/11/18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4F30-BCC5-9F4C-90FF-242A7413E09B}" type="datetime1">
              <a:rPr lang="en-IN" smtClean="0"/>
              <a:t>05/11/18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878D-85D9-8A4B-A4E1-6F559289D6CC}" type="datetime1">
              <a:rPr lang="en-IN" smtClean="0"/>
              <a:t>05/11/18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A262-370D-324A-B1A8-DA9507228A27}" type="datetime1">
              <a:rPr lang="en-IN" smtClean="0"/>
              <a:t>05/11/18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DF0-2881-524E-AA49-A70FE900037B}" type="datetime1">
              <a:rPr lang="en-IN" smtClean="0"/>
              <a:t>05/11/18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9FE9-BB62-8649-9017-C5FE84ECAFC7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emf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838451"/>
          </a:xfrm>
        </p:spPr>
        <p:txBody>
          <a:bodyPr>
            <a:normAutofit/>
          </a:bodyPr>
          <a:lstStyle/>
          <a:p>
            <a:r>
              <a:rPr lang="en-US" dirty="0" smtClean="0"/>
              <a:t>EE207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MOSFET Scaling</a:t>
            </a:r>
            <a:endParaRPr lang="en-IN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Lodha</a:t>
            </a:r>
            <a:endParaRPr lang="en-US" dirty="0" smtClean="0"/>
          </a:p>
          <a:p>
            <a:r>
              <a:rPr lang="en-US" dirty="0" smtClean="0"/>
              <a:t>EE, IIT Bombay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6AD2-4B93-FC4B-B31A-25076BA643BE}" type="datetime1">
              <a:rPr lang="en-IN" smtClean="0"/>
              <a:t>05/11/18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/>
          <a:stretch/>
        </p:blipFill>
        <p:spPr bwMode="auto">
          <a:xfrm>
            <a:off x="0" y="1056904"/>
            <a:ext cx="9067800" cy="310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1600" y="2895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Intel Corp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26" y="4286256"/>
            <a:ext cx="9023274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028384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High-k Metal Gate: </a:t>
            </a:r>
            <a:r>
              <a:rPr lang="en-US" b="1" dirty="0" err="1" smtClean="0"/>
              <a:t>ToxE</a:t>
            </a:r>
            <a:r>
              <a:rPr lang="en-US" b="1" dirty="0" smtClean="0"/>
              <a:t> and </a:t>
            </a:r>
            <a:r>
              <a:rPr lang="en-US" b="1" dirty="0" err="1" smtClean="0"/>
              <a:t>Ig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29F-156A-D241-9CD0-105FF35195CA}" type="datetime1">
              <a:rPr lang="en-IN" smtClean="0"/>
              <a:t>05/11/18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/>
          <a:stretch/>
        </p:blipFill>
        <p:spPr bwMode="auto">
          <a:xfrm>
            <a:off x="0" y="1650670"/>
            <a:ext cx="9012337" cy="477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28384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High-k Metal Gate</a:t>
            </a:r>
            <a:endParaRPr lang="en-IN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8890-803A-5A49-830C-B95B52218894}" type="datetime1">
              <a:rPr lang="en-IN" smtClean="0"/>
              <a:t>05/11/18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was the challenge?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MOSFET becomes a resistor at small </a:t>
            </a:r>
            <a:r>
              <a:rPr lang="en-US" smtClean="0"/>
              <a:t>L- drain </a:t>
            </a:r>
            <a:r>
              <a:rPr lang="en-US" dirty="0" smtClean="0"/>
              <a:t>competes with the gate to control the barrier</a:t>
            </a:r>
          </a:p>
          <a:p>
            <a:r>
              <a:rPr lang="en-US" dirty="0" smtClean="0"/>
              <a:t>Gate cannot control the leakage path far from the gate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0DA-C573-2241-A811-72B6A9609EEE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2609"/>
          <a:stretch>
            <a:fillRect/>
          </a:stretch>
        </p:blipFill>
        <p:spPr bwMode="auto">
          <a:xfrm>
            <a:off x="304800" y="1066800"/>
            <a:ext cx="31432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838200"/>
            <a:ext cx="3151148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200400"/>
            <a:ext cx="4600575" cy="211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4343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Cheming</a:t>
            </a:r>
            <a:r>
              <a:rPr lang="en-US" i="1" dirty="0" smtClean="0"/>
              <a:t> </a:t>
            </a:r>
            <a:r>
              <a:rPr lang="en-US" i="1" dirty="0" err="1" smtClean="0"/>
              <a:t>Hu</a:t>
            </a:r>
            <a:r>
              <a:rPr lang="en-US" i="1" dirty="0" smtClean="0"/>
              <a:t>, UC Berkeley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Solution 1: UTB-SOI, Ultra-thin body Silicon-on-insulator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r>
              <a:rPr lang="en-US" dirty="0" smtClean="0"/>
              <a:t>No leakage path far from the gate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E35A-3C53-B04F-A1CF-8EFA41AF8F6B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619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3499931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02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Cheming</a:t>
            </a:r>
            <a:r>
              <a:rPr lang="en-US" i="1" dirty="0" smtClean="0"/>
              <a:t> </a:t>
            </a:r>
            <a:r>
              <a:rPr lang="en-US" i="1" dirty="0" err="1" smtClean="0"/>
              <a:t>Hu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New device architectures</a:t>
            </a:r>
            <a:endParaRPr lang="en-IN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17" y="1000109"/>
            <a:ext cx="6472283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450355"/>
            <a:ext cx="17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Intel Corp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2992146" cy="247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2844" y="1976427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Cheng , IBM – VLSI 2009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5057507"/>
            <a:ext cx="507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Challenges</a:t>
            </a:r>
            <a:r>
              <a:rPr lang="en-IN" sz="3600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Manufacturing with thin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Tsi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Tsi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control for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Vt</a:t>
            </a:r>
            <a:endParaRPr lang="en-US" sz="2400" kern="0" dirty="0" smtClean="0">
              <a:solidFill>
                <a:sysClr val="windowText" lastClr="00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Rext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 strain, transport</a:t>
            </a:r>
            <a:endParaRPr lang="en-US" sz="3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06E-8BE5-F744-ACBA-9A5195A3A647}" type="datetime1">
              <a:rPr lang="en-IN" smtClean="0"/>
              <a:t>05/11/18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Solution 2: 3D </a:t>
            </a:r>
            <a:r>
              <a:rPr lang="en-US" sz="3600" b="1" dirty="0" err="1" smtClean="0"/>
              <a:t>FinFET</a:t>
            </a:r>
            <a:r>
              <a:rPr lang="en-US" sz="3600" b="1" dirty="0" smtClean="0"/>
              <a:t> 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EE3B-EE50-5243-B366-1028FFAD126D}" type="datetime1">
              <a:rPr lang="en-IN" smtClean="0"/>
              <a:t>05/11/18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356673" cy="315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133600"/>
            <a:ext cx="3567719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81600"/>
            <a:ext cx="8229600" cy="944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Fin controls a thin body from more than one side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Cheming</a:t>
            </a:r>
            <a:r>
              <a:rPr lang="en-US" i="1" dirty="0" smtClean="0"/>
              <a:t> </a:t>
            </a:r>
            <a:r>
              <a:rPr lang="en-US" i="1" dirty="0" err="1" smtClean="0"/>
              <a:t>Hu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2"/>
          <p:cNvSpPr>
            <a:spLocks noChangeArrowheads="1"/>
          </p:cNvSpPr>
          <p:nvPr/>
        </p:nvSpPr>
        <p:spPr bwMode="auto">
          <a:xfrm>
            <a:off x="3482975" y="571480"/>
            <a:ext cx="566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en-US" sz="2800" b="1" dirty="0" err="1"/>
              <a:t>FinFET</a:t>
            </a:r>
            <a:r>
              <a:rPr lang="en-US" altLang="en-US" sz="2800" b="1" dirty="0"/>
              <a:t>/</a:t>
            </a:r>
            <a:r>
              <a:rPr lang="en-US" altLang="en-US" sz="2800" b="1" dirty="0" err="1"/>
              <a:t>Trigate</a:t>
            </a:r>
            <a:r>
              <a:rPr lang="en-US" altLang="en-US" sz="2800" b="1" dirty="0"/>
              <a:t>-FET/</a:t>
            </a:r>
            <a:r>
              <a:rPr lang="en-US" altLang="en-US" sz="2800" b="1" dirty="0" err="1"/>
              <a:t>MuGFET</a:t>
            </a:r>
            <a:r>
              <a:rPr lang="en-US" altLang="en-US" sz="2800" b="1" dirty="0"/>
              <a:t>  </a:t>
            </a:r>
          </a:p>
        </p:txBody>
      </p:sp>
      <p:sp>
        <p:nvSpPr>
          <p:cNvPr id="97283" name="Rectangle 42"/>
          <p:cNvSpPr>
            <a:spLocks noChangeArrowheads="1"/>
          </p:cNvSpPr>
          <p:nvPr/>
        </p:nvSpPr>
        <p:spPr bwMode="auto">
          <a:xfrm>
            <a:off x="71406" y="5143512"/>
            <a:ext cx="5081587" cy="963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b="1" dirty="0"/>
              <a:t>Multiple-gate, thin-body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b="1" dirty="0">
                <a:sym typeface="Wingdings" pitchFamily="2" charset="2"/>
              </a:rPr>
              <a:t> </a:t>
            </a:r>
            <a:r>
              <a:rPr lang="en-US" altLang="en-US" sz="2000" b="1" dirty="0" smtClean="0">
                <a:sym typeface="Wingdings" pitchFamily="2" charset="2"/>
              </a:rPr>
              <a:t>Better </a:t>
            </a:r>
            <a:r>
              <a:rPr lang="en-US" altLang="en-US" sz="2000" b="1" dirty="0">
                <a:sym typeface="Wingdings" pitchFamily="2" charset="2"/>
              </a:rPr>
              <a:t>electrostatics, </a:t>
            </a:r>
            <a:r>
              <a:rPr lang="en-US" altLang="en-US" sz="2000" b="1" dirty="0" smtClean="0">
                <a:sym typeface="Wingdings" pitchFamily="2" charset="2"/>
              </a:rPr>
              <a:t>More </a:t>
            </a:r>
            <a:r>
              <a:rPr lang="en-US" altLang="en-US" sz="2000" b="1" dirty="0">
                <a:sym typeface="Wingdings" pitchFamily="2" charset="2"/>
              </a:rPr>
              <a:t>scalable</a:t>
            </a:r>
            <a:endParaRPr lang="en-US" altLang="en-US" sz="2000" b="1" baseline="-25000" dirty="0"/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99878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4214818"/>
            <a:ext cx="197167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1600200"/>
            <a:ext cx="2970213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7" name="Rectangle 20"/>
          <p:cNvSpPr>
            <a:spLocks noChangeArrowheads="1"/>
          </p:cNvSpPr>
          <p:nvPr/>
        </p:nvSpPr>
        <p:spPr bwMode="auto">
          <a:xfrm>
            <a:off x="5538788" y="1524000"/>
            <a:ext cx="1243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 dirty="0">
                <a:solidFill>
                  <a:srgbClr val="009999"/>
                </a:solidFill>
              </a:rPr>
              <a:t>www.intel.com</a:t>
            </a:r>
            <a:endParaRPr lang="en-IN" altLang="en-US" sz="1200" dirty="0">
              <a:solidFill>
                <a:srgbClr val="009999"/>
              </a:solidFill>
            </a:endParaRPr>
          </a:p>
        </p:txBody>
      </p:sp>
      <p:pic>
        <p:nvPicPr>
          <p:cNvPr id="9728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071678"/>
            <a:ext cx="2544763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8175" y="4786322"/>
            <a:ext cx="2155825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572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device architectures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FEFF-677F-FC47-B13A-AD4752751AD0}" type="datetime1">
              <a:rPr lang="en-IN" smtClean="0"/>
              <a:t>05/11/18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animBg="1"/>
      <p:bldP spid="972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2918"/>
            <a:ext cx="8229600" cy="78579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FinFET</a:t>
            </a:r>
            <a:r>
              <a:rPr lang="en-US" sz="3200" dirty="0" smtClean="0"/>
              <a:t>/Tri-Gate</a:t>
            </a:r>
            <a:endParaRPr lang="en-I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2781290"/>
            <a:ext cx="742950" cy="371475"/>
          </a:xfrm>
          <a:prstGeom prst="rect">
            <a:avLst/>
          </a:prstGeom>
          <a:solidFill>
            <a:srgbClr val="00FF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62050" y="2781290"/>
            <a:ext cx="781050" cy="371475"/>
          </a:xfrm>
          <a:prstGeom prst="rect">
            <a:avLst/>
          </a:prstGeom>
          <a:solidFill>
            <a:srgbClr val="C0C0C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2200265"/>
            <a:ext cx="809625" cy="485775"/>
          </a:xfrm>
          <a:prstGeom prst="rect">
            <a:avLst/>
          </a:prstGeom>
          <a:solidFill>
            <a:srgbClr val="FF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3100" y="2781290"/>
            <a:ext cx="714375" cy="381000"/>
          </a:xfrm>
          <a:prstGeom prst="rect">
            <a:avLst/>
          </a:prstGeom>
          <a:solidFill>
            <a:srgbClr val="00FF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52550" y="2295515"/>
            <a:ext cx="600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Gate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19100" y="2819390"/>
            <a:ext cx="7143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Source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71675" y="2828915"/>
            <a:ext cx="7143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Drain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790700" y="1362065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00325" y="133349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28825" y="1152515"/>
            <a:ext cx="600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LG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790700" y="1457315"/>
            <a:ext cx="8191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0" y="3971915"/>
            <a:ext cx="327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1019175" eaLnBrk="0" hangingPunct="0">
              <a:spcBef>
                <a:spcPct val="50000"/>
              </a:spcBef>
            </a:pPr>
            <a:r>
              <a:rPr lang="en-US" sz="2000" dirty="0"/>
              <a:t>Conventional Planar FET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06950" y="2533640"/>
            <a:ext cx="314325" cy="390525"/>
          </a:xfrm>
          <a:prstGeom prst="rect">
            <a:avLst/>
          </a:prstGeom>
          <a:solidFill>
            <a:srgbClr val="FF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11750" y="1981190"/>
            <a:ext cx="514350" cy="942975"/>
          </a:xfrm>
          <a:prstGeom prst="rect">
            <a:avLst/>
          </a:prstGeom>
          <a:solidFill>
            <a:srgbClr val="FF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87925" y="2524115"/>
            <a:ext cx="438150" cy="914400"/>
          </a:xfrm>
          <a:prstGeom prst="rect">
            <a:avLst/>
          </a:prstGeom>
          <a:solidFill>
            <a:srgbClr val="00FF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749925" y="118109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292725" y="1000115"/>
            <a:ext cx="600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LG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530850" y="1171565"/>
            <a:ext cx="2286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35600" y="2533640"/>
            <a:ext cx="276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435600" y="3428990"/>
            <a:ext cx="276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588000" y="253364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97525" y="2828915"/>
            <a:ext cx="600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Hsi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949950" y="2000240"/>
            <a:ext cx="352425" cy="904875"/>
          </a:xfrm>
          <a:prstGeom prst="rect">
            <a:avLst/>
          </a:prstGeom>
          <a:solidFill>
            <a:srgbClr val="FF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283325" y="2514590"/>
            <a:ext cx="314325" cy="390525"/>
          </a:xfrm>
          <a:prstGeom prst="rect">
            <a:avLst/>
          </a:prstGeom>
          <a:solidFill>
            <a:srgbClr val="FF0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5097463" y="1581140"/>
            <a:ext cx="1214437" cy="447675"/>
          </a:xfrm>
          <a:custGeom>
            <a:avLst/>
            <a:gdLst/>
            <a:ahLst/>
            <a:cxnLst>
              <a:cxn ang="0">
                <a:pos x="9" y="288"/>
              </a:cxn>
              <a:cxn ang="0">
                <a:pos x="3" y="192"/>
              </a:cxn>
              <a:cxn ang="0">
                <a:pos x="27" y="132"/>
              </a:cxn>
              <a:cxn ang="0">
                <a:pos x="81" y="84"/>
              </a:cxn>
              <a:cxn ang="0">
                <a:pos x="201" y="30"/>
              </a:cxn>
              <a:cxn ang="0">
                <a:pos x="399" y="0"/>
              </a:cxn>
              <a:cxn ang="0">
                <a:pos x="693" y="30"/>
              </a:cxn>
              <a:cxn ang="0">
                <a:pos x="915" y="120"/>
              </a:cxn>
              <a:cxn ang="0">
                <a:pos x="993" y="300"/>
              </a:cxn>
              <a:cxn ang="0">
                <a:pos x="987" y="336"/>
              </a:cxn>
            </a:cxnLst>
            <a:rect l="0" t="0" r="r" b="b"/>
            <a:pathLst>
              <a:path w="1005" h="336">
                <a:moveTo>
                  <a:pt x="9" y="288"/>
                </a:moveTo>
                <a:cubicBezTo>
                  <a:pt x="4" y="253"/>
                  <a:pt x="0" y="218"/>
                  <a:pt x="3" y="192"/>
                </a:cubicBezTo>
                <a:cubicBezTo>
                  <a:pt x="6" y="166"/>
                  <a:pt x="14" y="150"/>
                  <a:pt x="27" y="132"/>
                </a:cubicBezTo>
                <a:cubicBezTo>
                  <a:pt x="40" y="114"/>
                  <a:pt x="52" y="101"/>
                  <a:pt x="81" y="84"/>
                </a:cubicBezTo>
                <a:cubicBezTo>
                  <a:pt x="110" y="67"/>
                  <a:pt x="148" y="44"/>
                  <a:pt x="201" y="30"/>
                </a:cubicBezTo>
                <a:cubicBezTo>
                  <a:pt x="254" y="16"/>
                  <a:pt x="317" y="0"/>
                  <a:pt x="399" y="0"/>
                </a:cubicBezTo>
                <a:cubicBezTo>
                  <a:pt x="481" y="0"/>
                  <a:pt x="607" y="10"/>
                  <a:pt x="693" y="30"/>
                </a:cubicBezTo>
                <a:cubicBezTo>
                  <a:pt x="779" y="50"/>
                  <a:pt x="865" y="75"/>
                  <a:pt x="915" y="120"/>
                </a:cubicBezTo>
                <a:cubicBezTo>
                  <a:pt x="965" y="165"/>
                  <a:pt x="981" y="264"/>
                  <a:pt x="993" y="300"/>
                </a:cubicBezTo>
                <a:cubicBezTo>
                  <a:pt x="1005" y="336"/>
                  <a:pt x="996" y="336"/>
                  <a:pt x="987" y="336"/>
                </a:cubicBezTo>
              </a:path>
            </a:pathLst>
          </a:custGeom>
          <a:solidFill>
            <a:srgbClr val="FF0000"/>
          </a:solidFill>
          <a:ln w="12700" cap="flat" cmpd="sng">
            <a:prstDash val="solid"/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flatTx/>
          </a:bodyPr>
          <a:lstStyle/>
          <a:p>
            <a:endParaRPr lang="en-IN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07025" y="1619240"/>
            <a:ext cx="600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Gate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130800" y="2219315"/>
            <a:ext cx="7143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Source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102350" y="1190615"/>
            <a:ext cx="7143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Drain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987925" y="3428990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416550" y="346709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4978400" y="3619490"/>
            <a:ext cx="4572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959350" y="3695690"/>
            <a:ext cx="7143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019175" eaLnBrk="0" hangingPunct="0">
              <a:spcBef>
                <a:spcPct val="50000"/>
              </a:spcBef>
            </a:pPr>
            <a:r>
              <a:rPr lang="en-US" sz="1200" b="1"/>
              <a:t>Wsi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21175" y="3990965"/>
            <a:ext cx="2857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1019175" eaLnBrk="0" hangingPunct="0">
              <a:spcBef>
                <a:spcPct val="50000"/>
              </a:spcBef>
            </a:pPr>
            <a:r>
              <a:rPr lang="en-US" sz="2000" dirty="0"/>
              <a:t>Non-Planar </a:t>
            </a:r>
            <a:r>
              <a:rPr lang="en-US" sz="2000" dirty="0" smtClean="0"/>
              <a:t>Multi-Gate</a:t>
            </a:r>
            <a:endParaRPr lang="en-US" sz="2000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540375" y="1343015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540125" y="2600315"/>
            <a:ext cx="9271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0" y="1571612"/>
            <a:ext cx="21145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28572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device architectures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10815" y="928670"/>
            <a:ext cx="203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Kavalieros</a:t>
            </a:r>
            <a:r>
              <a:rPr lang="en-IN" b="1" dirty="0" smtClean="0"/>
              <a:t> – Intel – </a:t>
            </a:r>
          </a:p>
          <a:p>
            <a:r>
              <a:rPr lang="en-IN" b="1" dirty="0" smtClean="0"/>
              <a:t>IEDM 2006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734342"/>
            <a:ext cx="50720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Benefits</a:t>
            </a:r>
            <a:r>
              <a:rPr lang="en-IN" sz="3600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Nearly ideal sub-threshold slope/SCE (gates tied together)</a:t>
            </a: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Excellent Channel Control</a:t>
            </a:r>
          </a:p>
          <a:p>
            <a:pPr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  <a:sym typeface="Wingdings" pitchFamily="2" charset="2"/>
              </a:rPr>
              <a:t> Improved RDF (low doped channel)</a:t>
            </a:r>
            <a:endParaRPr lang="en-US" sz="3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786314" y="4786322"/>
            <a:ext cx="4357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Challenges</a:t>
            </a:r>
            <a:r>
              <a:rPr lang="en-IN" sz="3600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Manufacturing due to 3D</a:t>
            </a:r>
          </a:p>
          <a:p>
            <a:pPr lvl="0"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R</a:t>
            </a:r>
            <a:r>
              <a:rPr lang="en-US" sz="2400" kern="0" baseline="-25000" dirty="0" err="1" smtClean="0">
                <a:solidFill>
                  <a:sysClr val="windowText" lastClr="000000"/>
                </a:solidFill>
              </a:rPr>
              <a:t>ext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, strain due to thin fins</a:t>
            </a:r>
          </a:p>
          <a:p>
            <a:pPr>
              <a:buFont typeface="Arial" pitchFamily="34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  <a:sym typeface="Wingdings" pitchFamily="2" charset="2"/>
              </a:rPr>
              <a:t> Variability in </a:t>
            </a:r>
            <a:r>
              <a:rPr lang="en-US" sz="2400" kern="0" dirty="0" err="1" smtClean="0">
                <a:solidFill>
                  <a:sysClr val="windowText" lastClr="000000"/>
                </a:solidFill>
                <a:sym typeface="Wingdings" pitchFamily="2" charset="2"/>
              </a:rPr>
              <a:t>H</a:t>
            </a:r>
            <a:r>
              <a:rPr lang="en-US" sz="2400" kern="0" baseline="-25000" dirty="0" err="1" smtClean="0">
                <a:solidFill>
                  <a:sysClr val="windowText" lastClr="000000"/>
                </a:solidFill>
                <a:sym typeface="Wingdings" pitchFamily="2" charset="2"/>
              </a:rPr>
              <a:t>si</a:t>
            </a:r>
            <a:r>
              <a:rPr lang="en-US" sz="2400" kern="0" dirty="0" smtClean="0">
                <a:solidFill>
                  <a:sysClr val="windowText" lastClr="000000"/>
                </a:solidFill>
                <a:sym typeface="Wingdings" pitchFamily="2" charset="2"/>
              </a:rPr>
              <a:t>, </a:t>
            </a:r>
            <a:r>
              <a:rPr lang="en-US" sz="2400" kern="0" dirty="0" err="1" smtClean="0">
                <a:solidFill>
                  <a:sysClr val="windowText" lastClr="000000"/>
                </a:solidFill>
                <a:sym typeface="Wingdings" pitchFamily="2" charset="2"/>
              </a:rPr>
              <a:t>W</a:t>
            </a:r>
            <a:r>
              <a:rPr lang="en-US" sz="2400" kern="0" baseline="-25000" dirty="0" err="1" smtClean="0">
                <a:solidFill>
                  <a:sysClr val="windowText" lastClr="000000"/>
                </a:solidFill>
                <a:sym typeface="Wingdings" pitchFamily="2" charset="2"/>
              </a:rPr>
              <a:t>si</a:t>
            </a:r>
            <a:r>
              <a:rPr lang="en-US" sz="2400" kern="0" baseline="-25000" dirty="0" smtClean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  <a:sym typeface="Wingdings" pitchFamily="2" charset="2"/>
              </a:rPr>
              <a:t> </a:t>
            </a:r>
            <a:r>
              <a:rPr lang="en-US" sz="2400" kern="0" dirty="0" err="1" smtClean="0">
                <a:solidFill>
                  <a:sysClr val="windowText" lastClr="000000"/>
                </a:solidFill>
                <a:sym typeface="Wingdings" pitchFamily="2" charset="2"/>
              </a:rPr>
              <a:t>V</a:t>
            </a:r>
            <a:r>
              <a:rPr lang="en-US" sz="2400" kern="0" baseline="-25000" dirty="0" err="1" smtClean="0">
                <a:solidFill>
                  <a:sysClr val="windowText" lastClr="000000"/>
                </a:solidFill>
                <a:sym typeface="Wingdings" pitchFamily="2" charset="2"/>
              </a:rPr>
              <a:t>t</a:t>
            </a:r>
            <a:r>
              <a:rPr lang="en-US" sz="2400" kern="0" dirty="0" smtClean="0">
                <a:solidFill>
                  <a:sysClr val="windowText" lastClr="000000"/>
                </a:solidFill>
                <a:sym typeface="Wingdings" pitchFamily="2" charset="2"/>
              </a:rPr>
              <a:t> </a:t>
            </a:r>
            <a:endParaRPr lang="en-US" sz="36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>
          <a:xfrm>
            <a:off x="6965157" y="6492875"/>
            <a:ext cx="2133600" cy="365125"/>
          </a:xfrm>
        </p:spPr>
        <p:txBody>
          <a:bodyPr/>
          <a:lstStyle/>
          <a:p>
            <a:fld id="{43046E5A-581B-0246-9996-14FC187EAE32}" type="datetime1">
              <a:rPr lang="en-IN" smtClean="0"/>
              <a:t>05/11/18</a:t>
            </a:fld>
            <a:endParaRPr lang="en-US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>
          <a:xfrm>
            <a:off x="4092575" y="6521598"/>
            <a:ext cx="2895600" cy="365125"/>
          </a:xfrm>
        </p:spPr>
        <p:txBody>
          <a:bodyPr/>
          <a:lstStyle/>
          <a:p>
            <a:r>
              <a:rPr lang="en-US" smtClean="0"/>
              <a:t>S. </a:t>
            </a:r>
            <a:r>
              <a:rPr lang="en-US" dirty="0" smtClean="0"/>
              <a:t>Lodha,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3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28" y="0"/>
            <a:ext cx="8229600" cy="8572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22nm CMOS node: </a:t>
            </a:r>
            <a:r>
              <a:rPr lang="en-US" sz="4000" b="1" dirty="0" err="1" smtClean="0"/>
              <a:t>Trigate</a:t>
            </a:r>
            <a:r>
              <a:rPr lang="en-US" sz="4000" b="1" dirty="0" smtClean="0"/>
              <a:t> (2012)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572008"/>
            <a:ext cx="4143404" cy="12684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Best reported SS and DIBL in manufacturing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791200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Intel’s 22nm </a:t>
            </a:r>
            <a:r>
              <a:rPr lang="en-US" sz="2000" b="1" i="1" smtClean="0">
                <a:solidFill>
                  <a:srgbClr val="FF0000"/>
                </a:solidFill>
              </a:rPr>
              <a:t>Transistor Technology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pic>
        <p:nvPicPr>
          <p:cNvPr id="2334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834019"/>
            <a:ext cx="3900497" cy="302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785794"/>
            <a:ext cx="27813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9"/>
          <p:cNvGrpSpPr/>
          <p:nvPr/>
        </p:nvGrpSpPr>
        <p:grpSpPr>
          <a:xfrm>
            <a:off x="4500562" y="860652"/>
            <a:ext cx="4643438" cy="3000396"/>
            <a:chOff x="6786578" y="2714620"/>
            <a:chExt cx="3962400" cy="2438400"/>
          </a:xfrm>
        </p:grpSpPr>
        <p:pic>
          <p:nvPicPr>
            <p:cNvPr id="2334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6578" y="2714620"/>
              <a:ext cx="3962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6786578" y="2714620"/>
              <a:ext cx="571504" cy="1285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5583-7F78-554A-ADE3-773FC6DA31C3}" type="datetime1">
              <a:rPr lang="en-IN" smtClean="0"/>
              <a:t>05/11/18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S. </a:t>
            </a:r>
            <a:r>
              <a:rPr lang="en-US" dirty="0" err="1" smtClean="0"/>
              <a:t>Lodha</a:t>
            </a:r>
            <a:r>
              <a:rPr lang="en-US" dirty="0" smtClean="0"/>
              <a:t>,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2"/>
          <p:cNvSpPr>
            <a:spLocks noChangeArrowheads="1"/>
          </p:cNvSpPr>
          <p:nvPr/>
        </p:nvSpPr>
        <p:spPr bwMode="auto">
          <a:xfrm>
            <a:off x="1752600" y="152400"/>
            <a:ext cx="566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en-US" sz="3200" b="1" dirty="0" err="1"/>
              <a:t>FinFET</a:t>
            </a:r>
            <a:r>
              <a:rPr lang="en-US" altLang="en-US" sz="3200" b="1" dirty="0"/>
              <a:t>/</a:t>
            </a:r>
            <a:r>
              <a:rPr lang="en-US" altLang="en-US" sz="3200" b="1" dirty="0" err="1"/>
              <a:t>Trigate</a:t>
            </a:r>
            <a:r>
              <a:rPr lang="en-US" altLang="en-US" sz="3200" b="1" dirty="0"/>
              <a:t>-FET/</a:t>
            </a:r>
            <a:r>
              <a:rPr lang="en-US" altLang="en-US" sz="3200" b="1" dirty="0" err="1"/>
              <a:t>MuGFET</a:t>
            </a:r>
            <a:r>
              <a:rPr lang="en-US" altLang="en-US" sz="3200" b="1" dirty="0"/>
              <a:t>  </a:t>
            </a:r>
          </a:p>
        </p:txBody>
      </p:sp>
      <p:sp>
        <p:nvSpPr>
          <p:cNvPr id="98307" name="Rectangle 20"/>
          <p:cNvSpPr>
            <a:spLocks noChangeArrowheads="1"/>
          </p:cNvSpPr>
          <p:nvPr/>
        </p:nvSpPr>
        <p:spPr bwMode="auto">
          <a:xfrm>
            <a:off x="3657600" y="6096000"/>
            <a:ext cx="1243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9999"/>
                </a:solidFill>
              </a:rPr>
              <a:t>www.intel.com</a:t>
            </a:r>
            <a:endParaRPr lang="en-IN" altLang="en-US" sz="1200">
              <a:solidFill>
                <a:srgbClr val="009999"/>
              </a:solidFill>
            </a:endParaRP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9725"/>
            <a:ext cx="72199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4655-C55E-7649-9BEA-12F23A36D357}" type="datetime1">
              <a:rPr lang="en-IN" smtClean="0"/>
              <a:t>05/11/18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CMOS scaling history, present and future</a:t>
            </a:r>
          </a:p>
          <a:p>
            <a:pPr lvl="1"/>
            <a:r>
              <a:rPr lang="en-US" dirty="0" smtClean="0"/>
              <a:t>Traditional dimensional scaling</a:t>
            </a:r>
          </a:p>
          <a:p>
            <a:pPr lvl="1"/>
            <a:r>
              <a:rPr lang="en-US" dirty="0" smtClean="0"/>
              <a:t>Strain, high-K dielectrics and metal gates</a:t>
            </a:r>
          </a:p>
          <a:p>
            <a:pPr lvl="1"/>
            <a:r>
              <a:rPr lang="en-US" dirty="0" smtClean="0"/>
              <a:t>Novel device architectures and materials beyond 22nm node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Video on IC manufacturing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CC00-8577-F248-9D85-C35042279CEB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14440"/>
            <a:ext cx="8229600" cy="1143000"/>
          </a:xfrm>
        </p:spPr>
        <p:txBody>
          <a:bodyPr/>
          <a:lstStyle/>
          <a:p>
            <a:r>
              <a:rPr lang="en-US" dirty="0" smtClean="0"/>
              <a:t>22 nm (2012) </a:t>
            </a:r>
            <a:r>
              <a:rPr lang="mr-IN" dirty="0" smtClean="0"/>
              <a:t>–</a:t>
            </a:r>
            <a:r>
              <a:rPr lang="en-US" dirty="0" smtClean="0"/>
              <a:t> 10 nm (2018)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3962400" cy="109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FinFET</a:t>
            </a:r>
            <a:r>
              <a:rPr lang="en-US" dirty="0" smtClean="0"/>
              <a:t> scaling (taller and thinner) has worked for the last 6 years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05E1-741C-C448-BB6E-464C208C8786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 descr=" picture of FinFET cross-s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14400"/>
            <a:ext cx="8559800" cy="32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tel plot showing transistor density as a function of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9040"/>
            <a:ext cx="4543425" cy="25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0"/>
            <a:ext cx="6515120" cy="78579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What’s next for Moore’s law?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2454"/>
            <a:ext cx="3273364" cy="430688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Scaled </a:t>
            </a:r>
            <a:r>
              <a:rPr lang="en-US" sz="2400" dirty="0" err="1" smtClean="0"/>
              <a:t>FinFETs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GAA FETs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Tunnel </a:t>
            </a:r>
            <a:r>
              <a:rPr lang="en-US" sz="2400" dirty="0" smtClean="0"/>
              <a:t>FETs and NC FETs</a:t>
            </a:r>
            <a:endParaRPr lang="en-US" sz="2400" dirty="0" smtClean="0"/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 smtClean="0"/>
              <a:t>Ultra thin (2D) materials: MoS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WSe</a:t>
            </a:r>
            <a:r>
              <a:rPr lang="en-US" sz="2400" baseline="-25000" dirty="0" smtClean="0"/>
              <a:t>2</a:t>
            </a:r>
          </a:p>
          <a:p>
            <a:pPr lvl="1">
              <a:buNone/>
            </a:pPr>
            <a:endParaRPr lang="en-US" sz="2400" dirty="0" smtClean="0"/>
          </a:p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S. Lodha</a:t>
            </a:r>
            <a:endParaRPr lang="en-US" dirty="0"/>
          </a:p>
        </p:txBody>
      </p:sp>
      <p:grpSp>
        <p:nvGrpSpPr>
          <p:cNvPr id="4" name="Group 36"/>
          <p:cNvGrpSpPr/>
          <p:nvPr/>
        </p:nvGrpSpPr>
        <p:grpSpPr>
          <a:xfrm>
            <a:off x="5562600" y="533400"/>
            <a:ext cx="1547829" cy="2567006"/>
            <a:chOff x="6819918" y="0"/>
            <a:chExt cx="2009775" cy="297021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19918" y="1533525"/>
              <a:ext cx="314325" cy="390525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24718" y="981075"/>
              <a:ext cx="514350" cy="942975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00893" y="1524000"/>
              <a:ext cx="438150" cy="914400"/>
            </a:xfrm>
            <a:prstGeom prst="rect">
              <a:avLst/>
            </a:prstGeom>
            <a:solidFill>
              <a:srgbClr val="00FF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7762893" y="180975"/>
              <a:ext cx="0" cy="23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305693" y="0"/>
              <a:ext cx="600075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/>
                <a:t>LG</a:t>
              </a: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7543818" y="171450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48568" y="1533525"/>
              <a:ext cx="276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7448568" y="2428875"/>
              <a:ext cx="276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7600968" y="1533525"/>
              <a:ext cx="9525" cy="895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610493" y="1828800"/>
              <a:ext cx="600075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 dirty="0" err="1"/>
                <a:t>Hsi</a:t>
              </a:r>
              <a:endParaRPr lang="en-US" sz="1200" b="1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962918" y="1000125"/>
              <a:ext cx="352425" cy="904875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8296293" y="1514475"/>
              <a:ext cx="314325" cy="390525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110431" y="581025"/>
              <a:ext cx="1214437" cy="447675"/>
            </a:xfrm>
            <a:custGeom>
              <a:avLst/>
              <a:gdLst/>
              <a:ahLst/>
              <a:cxnLst>
                <a:cxn ang="0">
                  <a:pos x="9" y="288"/>
                </a:cxn>
                <a:cxn ang="0">
                  <a:pos x="3" y="192"/>
                </a:cxn>
                <a:cxn ang="0">
                  <a:pos x="27" y="132"/>
                </a:cxn>
                <a:cxn ang="0">
                  <a:pos x="81" y="84"/>
                </a:cxn>
                <a:cxn ang="0">
                  <a:pos x="201" y="30"/>
                </a:cxn>
                <a:cxn ang="0">
                  <a:pos x="399" y="0"/>
                </a:cxn>
                <a:cxn ang="0">
                  <a:pos x="693" y="30"/>
                </a:cxn>
                <a:cxn ang="0">
                  <a:pos x="915" y="120"/>
                </a:cxn>
                <a:cxn ang="0">
                  <a:pos x="993" y="300"/>
                </a:cxn>
                <a:cxn ang="0">
                  <a:pos x="987" y="336"/>
                </a:cxn>
              </a:cxnLst>
              <a:rect l="0" t="0" r="r" b="b"/>
              <a:pathLst>
                <a:path w="1005" h="336">
                  <a:moveTo>
                    <a:pt x="9" y="288"/>
                  </a:moveTo>
                  <a:cubicBezTo>
                    <a:pt x="4" y="253"/>
                    <a:pt x="0" y="218"/>
                    <a:pt x="3" y="192"/>
                  </a:cubicBezTo>
                  <a:cubicBezTo>
                    <a:pt x="6" y="166"/>
                    <a:pt x="14" y="150"/>
                    <a:pt x="27" y="132"/>
                  </a:cubicBezTo>
                  <a:cubicBezTo>
                    <a:pt x="40" y="114"/>
                    <a:pt x="52" y="101"/>
                    <a:pt x="81" y="84"/>
                  </a:cubicBezTo>
                  <a:cubicBezTo>
                    <a:pt x="110" y="67"/>
                    <a:pt x="148" y="44"/>
                    <a:pt x="201" y="30"/>
                  </a:cubicBezTo>
                  <a:cubicBezTo>
                    <a:pt x="254" y="16"/>
                    <a:pt x="317" y="0"/>
                    <a:pt x="399" y="0"/>
                  </a:cubicBezTo>
                  <a:cubicBezTo>
                    <a:pt x="481" y="0"/>
                    <a:pt x="607" y="10"/>
                    <a:pt x="693" y="30"/>
                  </a:cubicBezTo>
                  <a:cubicBezTo>
                    <a:pt x="779" y="50"/>
                    <a:pt x="865" y="75"/>
                    <a:pt x="915" y="120"/>
                  </a:cubicBezTo>
                  <a:cubicBezTo>
                    <a:pt x="965" y="165"/>
                    <a:pt x="981" y="264"/>
                    <a:pt x="993" y="300"/>
                  </a:cubicBezTo>
                  <a:cubicBezTo>
                    <a:pt x="1005" y="336"/>
                    <a:pt x="996" y="336"/>
                    <a:pt x="987" y="336"/>
                  </a:cubicBezTo>
                </a:path>
              </a:pathLst>
            </a:custGeom>
            <a:solidFill>
              <a:srgbClr val="FF0000"/>
            </a:solidFill>
            <a:ln w="12700" cap="flat" cmpd="sng">
              <a:prstDash val="solid"/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endParaRPr lang="en-IN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7419993" y="619125"/>
              <a:ext cx="785109" cy="3205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 dirty="0"/>
                <a:t>Gate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7143766" y="1219200"/>
              <a:ext cx="1061334" cy="3205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 dirty="0"/>
                <a:t>Source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8115318" y="190500"/>
              <a:ext cx="714375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/>
                <a:t>Drain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7000893" y="2428875"/>
              <a:ext cx="0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7429518" y="2466975"/>
              <a:ext cx="0" cy="23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6991368" y="2619375"/>
              <a:ext cx="457200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6972318" y="2695575"/>
              <a:ext cx="714375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1019175" eaLnBrk="0" hangingPunct="0">
                <a:spcBef>
                  <a:spcPct val="50000"/>
                </a:spcBef>
              </a:pPr>
              <a:r>
                <a:rPr lang="en-US" sz="1200" b="1"/>
                <a:t>Wsi</a:t>
              </a: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7553343" y="342900"/>
              <a:ext cx="0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3234" name="AutoShape 2" descr="http://semimd.com/wp-content/uploads/2011/03/IntelTransistor_470x415.jpg"/>
          <p:cNvSpPr>
            <a:spLocks noChangeAspect="1" noChangeArrowheads="1"/>
          </p:cNvSpPr>
          <p:nvPr/>
        </p:nvSpPr>
        <p:spPr bwMode="auto">
          <a:xfrm>
            <a:off x="155575" y="-1897063"/>
            <a:ext cx="4476750" cy="3952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236" name="AutoShape 4" descr="http://semimd.com/wp-content/uploads/2011/03/IntelTransistor_470x415.jpg"/>
          <p:cNvSpPr>
            <a:spLocks noChangeAspect="1" noChangeArrowheads="1"/>
          </p:cNvSpPr>
          <p:nvPr/>
        </p:nvSpPr>
        <p:spPr bwMode="auto">
          <a:xfrm>
            <a:off x="155575" y="-1897063"/>
            <a:ext cx="4476750" cy="3952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0" y="685800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Improved Electrostatics/Sub-threshold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Slope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5286380" y="5072074"/>
            <a:ext cx="3619500" cy="1306513"/>
            <a:chOff x="6958003" y="1995033"/>
            <a:chExt cx="3425455" cy="1306860"/>
          </a:xfrm>
        </p:grpSpPr>
        <p:sp>
          <p:nvSpPr>
            <p:cNvPr id="66" name="Cube 65"/>
            <p:cNvSpPr/>
            <p:nvPr/>
          </p:nvSpPr>
          <p:spPr>
            <a:xfrm>
              <a:off x="6976714" y="2484081"/>
              <a:ext cx="3406744" cy="801345"/>
            </a:xfrm>
            <a:prstGeom prst="cube">
              <a:avLst>
                <a:gd name="adj" fmla="val 59101"/>
              </a:avLst>
            </a:prstGeom>
            <a:solidFill>
              <a:schemeClr val="accent1"/>
            </a:solidFill>
            <a:ln>
              <a:noFill/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7" name="Cube 66"/>
            <p:cNvSpPr/>
            <p:nvPr/>
          </p:nvSpPr>
          <p:spPr>
            <a:xfrm>
              <a:off x="6975868" y="2164064"/>
              <a:ext cx="3406744" cy="801342"/>
            </a:xfrm>
            <a:prstGeom prst="cube">
              <a:avLst>
                <a:gd name="adj" fmla="val 5910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pic>
          <p:nvPicPr>
            <p:cNvPr id="68" name="Picture 8" descr="http://www.nano-tcad.ethz.ch/uploads/RTEmagicC_mos2_structure_txdam16449_1ee890.png.png"/>
            <p:cNvPicPr>
              <a:picLocks noChangeAspect="1" noChangeArrowheads="1"/>
            </p:cNvPicPr>
            <p:nvPr/>
          </p:nvPicPr>
          <p:blipFill>
            <a:blip r:embed="rId2" cstate="print"/>
            <a:srcRect b="57526"/>
            <a:stretch>
              <a:fillRect/>
            </a:stretch>
          </p:blipFill>
          <p:spPr bwMode="auto">
            <a:xfrm>
              <a:off x="7415912" y="1997762"/>
              <a:ext cx="2213739" cy="631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Cube 68"/>
            <p:cNvSpPr/>
            <p:nvPr/>
          </p:nvSpPr>
          <p:spPr>
            <a:xfrm>
              <a:off x="9160510" y="1995033"/>
              <a:ext cx="1212430" cy="649460"/>
            </a:xfrm>
            <a:prstGeom prst="cube">
              <a:avLst>
                <a:gd name="adj" fmla="val 71544"/>
              </a:avLst>
            </a:prstGeom>
            <a:solidFill>
              <a:schemeClr val="bg2">
                <a:lumMod val="5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70" name="Cube 69"/>
            <p:cNvSpPr/>
            <p:nvPr/>
          </p:nvSpPr>
          <p:spPr>
            <a:xfrm>
              <a:off x="7006080" y="2020440"/>
              <a:ext cx="1212430" cy="649460"/>
            </a:xfrm>
            <a:prstGeom prst="cube">
              <a:avLst>
                <a:gd name="adj" fmla="val 71544"/>
              </a:avLst>
            </a:prstGeom>
            <a:solidFill>
              <a:schemeClr val="bg2">
                <a:lumMod val="5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71" name="TextBox 22"/>
            <p:cNvSpPr txBox="1">
              <a:spLocks noChangeArrowheads="1"/>
            </p:cNvSpPr>
            <p:nvPr/>
          </p:nvSpPr>
          <p:spPr bwMode="auto">
            <a:xfrm>
              <a:off x="7941372" y="2668472"/>
              <a:ext cx="929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/>
                <a:t>SiO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7786520" y="2963339"/>
              <a:ext cx="16259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/>
                <a:t>Back Gate</a:t>
              </a:r>
            </a:p>
          </p:txBody>
        </p:sp>
        <p:sp>
          <p:nvSpPr>
            <p:cNvPr id="73" name="TextBox 104"/>
            <p:cNvSpPr txBox="1">
              <a:spLocks noChangeArrowheads="1"/>
            </p:cNvSpPr>
            <p:nvPr/>
          </p:nvSpPr>
          <p:spPr bwMode="auto">
            <a:xfrm>
              <a:off x="8451299" y="2028061"/>
              <a:ext cx="5981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MoS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>
              <a:off x="6958003" y="2409304"/>
              <a:ext cx="9141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Source</a:t>
              </a: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9207633" y="2394773"/>
              <a:ext cx="9141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Drain</a:t>
              </a:r>
            </a:p>
          </p:txBody>
        </p:sp>
      </p:grpSp>
      <p:grpSp>
        <p:nvGrpSpPr>
          <p:cNvPr id="7" name="Group 79"/>
          <p:cNvGrpSpPr/>
          <p:nvPr/>
        </p:nvGrpSpPr>
        <p:grpSpPr>
          <a:xfrm>
            <a:off x="1709734" y="5756104"/>
            <a:ext cx="3505208" cy="673292"/>
            <a:chOff x="1571604" y="5929330"/>
            <a:chExt cx="3505208" cy="673292"/>
          </a:xfrm>
        </p:grpSpPr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204"/>
            <a:stretch>
              <a:fillRect/>
            </a:stretch>
          </p:blipFill>
          <p:spPr bwMode="auto">
            <a:xfrm>
              <a:off x="2714612" y="5929330"/>
              <a:ext cx="2362200" cy="67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8" name="Straight Arrow Connector 77"/>
            <p:cNvCxnSpPr/>
            <p:nvPr/>
          </p:nvCxnSpPr>
          <p:spPr>
            <a:xfrm rot="5400000">
              <a:off x="2036745" y="6250801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571604" y="607220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0.7 nm</a:t>
              </a:r>
              <a:endParaRPr lang="en-IN" dirty="0"/>
            </a:p>
          </p:txBody>
        </p:sp>
      </p:grpSp>
      <p:sp>
        <p:nvSpPr>
          <p:cNvPr id="81" name="Date Placeholder 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528-699A-5F48-A9AA-5EDE7A005275}" type="datetime1">
              <a:rPr lang="en-IN" smtClean="0"/>
              <a:t>05/11/18</a:t>
            </a:fld>
            <a:endParaRPr lang="en-US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S. Lodha, Confidential</a:t>
            </a:r>
            <a:endParaRPr lang="en-US"/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953000" y="388620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P-I-N </a:t>
            </a:r>
            <a:r>
              <a:rPr lang="en-US" sz="2000" dirty="0">
                <a:solidFill>
                  <a:srgbClr val="0000FF"/>
                </a:solidFill>
              </a:rPr>
              <a:t>TFET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781800" y="2971800"/>
            <a:ext cx="2133600" cy="1676400"/>
            <a:chOff x="4419600" y="2667000"/>
            <a:chExt cx="2487613" cy="1922463"/>
          </a:xfrm>
        </p:grpSpPr>
        <p:pic>
          <p:nvPicPr>
            <p:cNvPr id="50" name="Picture 36" descr="7.pd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2667000"/>
              <a:ext cx="2487613" cy="192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4876800" y="3279775"/>
              <a:ext cx="304800" cy="2016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0140" y="1600200"/>
            <a:ext cx="163386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 descr="mage result for negative capacitance transis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56" y="2377959"/>
            <a:ext cx="2201208" cy="15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847130" y="2507839"/>
            <a:ext cx="9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NC-FET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74638"/>
            <a:ext cx="510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Tunnel FET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Tunneling beats the </a:t>
            </a:r>
            <a:r>
              <a:rPr lang="en-US" dirty="0" err="1" smtClean="0"/>
              <a:t>kT</a:t>
            </a:r>
            <a:r>
              <a:rPr lang="en-US" dirty="0" smtClean="0"/>
              <a:t>/q thermal limit for transistor switching</a:t>
            </a:r>
          </a:p>
          <a:p>
            <a:endParaRPr lang="en-US" dirty="0" smtClean="0"/>
          </a:p>
          <a:p>
            <a:r>
              <a:rPr lang="en-IN" dirty="0" smtClean="0"/>
              <a:t>http://spectrum.ieee.org/semiconductors/devices/the-tunneling-transistor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8F46-3D1D-0543-8012-C03C23818FD0}" type="datetime1">
              <a:rPr lang="en-IN" smtClean="0"/>
              <a:t>05/11/18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3554" name="Picture 2" descr="Tunnel FETs Off and 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3578047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0"/>
            <a:ext cx="6515120" cy="78579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What’s next for Moore’s law?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4000496" cy="2571768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Mobility enhancement using alternate channel materials, strain, wafer orientation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IN" sz="28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714612" y="1214422"/>
            <a:ext cx="4429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cs typeface="Arial" charset="0"/>
              </a:rPr>
              <a:t>I</a:t>
            </a:r>
            <a:r>
              <a:rPr lang="en-US" sz="2800" baseline="-25000" dirty="0" smtClean="0">
                <a:cs typeface="Arial" charset="0"/>
              </a:rPr>
              <a:t>d</a:t>
            </a:r>
            <a:r>
              <a:rPr lang="en-US" sz="2800" dirty="0" smtClean="0">
                <a:cs typeface="Arial" charset="0"/>
              </a:rPr>
              <a:t>=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m</a:t>
            </a:r>
            <a:r>
              <a:rPr lang="en-US" sz="2800" dirty="0" smtClean="0">
                <a:cs typeface="Arial" charset="0"/>
              </a:rPr>
              <a:t>C</a:t>
            </a:r>
            <a:r>
              <a:rPr lang="en-US" sz="2800" baseline="-25000" dirty="0" smtClean="0">
                <a:cs typeface="Arial" charset="0"/>
              </a:rPr>
              <a:t>ox</a:t>
            </a:r>
            <a:r>
              <a:rPr lang="en-US" sz="2800" dirty="0" smtClean="0">
                <a:cs typeface="Arial" charset="0"/>
              </a:rPr>
              <a:t>/</a:t>
            </a:r>
            <a:r>
              <a:rPr lang="en-US" sz="2800" dirty="0" err="1" smtClean="0">
                <a:cs typeface="Arial" charset="0"/>
              </a:rPr>
              <a:t>L</a:t>
            </a:r>
            <a:r>
              <a:rPr lang="en-US" sz="2800" baseline="-25000" dirty="0" err="1" smtClean="0">
                <a:cs typeface="Arial" charset="0"/>
              </a:rPr>
              <a:t>eff</a:t>
            </a:r>
            <a:r>
              <a:rPr lang="en-US" sz="2800" dirty="0" smtClean="0">
                <a:cs typeface="Arial" charset="0"/>
              </a:rPr>
              <a:t> (V</a:t>
            </a:r>
            <a:r>
              <a:rPr lang="en-US" sz="2800" baseline="-25000" dirty="0" smtClean="0">
                <a:cs typeface="Arial" charset="0"/>
              </a:rPr>
              <a:t>g</a:t>
            </a:r>
            <a:r>
              <a:rPr lang="en-US" sz="2800" dirty="0" smtClean="0">
                <a:cs typeface="Arial" charset="0"/>
              </a:rPr>
              <a:t>-</a:t>
            </a:r>
            <a:r>
              <a:rPr lang="en-US" sz="2800" dirty="0" err="1" smtClean="0">
                <a:cs typeface="Arial" charset="0"/>
              </a:rPr>
              <a:t>V</a:t>
            </a:r>
            <a:r>
              <a:rPr lang="en-US" sz="2800" baseline="-25000" dirty="0" err="1" smtClean="0">
                <a:cs typeface="Arial" charset="0"/>
              </a:rPr>
              <a:t>t</a:t>
            </a:r>
            <a:r>
              <a:rPr lang="en-US" sz="2800" dirty="0" smtClean="0">
                <a:cs typeface="Arial" charset="0"/>
              </a:rPr>
              <a:t>)</a:t>
            </a:r>
            <a:r>
              <a:rPr lang="en-US" sz="2800" baseline="30000" dirty="0" smtClean="0">
                <a:latin typeface="Symbol" pitchFamily="18" charset="2"/>
                <a:cs typeface="Arial" charset="0"/>
              </a:rPr>
              <a:t>a         </a:t>
            </a:r>
            <a:r>
              <a:rPr lang="en-US" sz="2800" dirty="0" smtClean="0">
                <a:latin typeface="Symbol" pitchFamily="18" charset="2"/>
                <a:cs typeface="Arial" charset="0"/>
              </a:rPr>
              <a:t> </a:t>
            </a:r>
            <a:endParaRPr lang="en-US" sz="2800" baseline="30000" dirty="0" smtClean="0">
              <a:latin typeface="Symbol" pitchFamily="18" charset="2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S. </a:t>
            </a:r>
            <a:r>
              <a:rPr lang="en-US" dirty="0" err="1" smtClean="0"/>
              <a:t>Lodha</a:t>
            </a:r>
            <a:endParaRPr lang="en-US" dirty="0"/>
          </a:p>
        </p:txBody>
      </p:sp>
      <p:sp>
        <p:nvSpPr>
          <p:cNvPr id="223234" name="AutoShape 2" descr="http://semimd.com/wp-content/uploads/2011/03/IntelTransistor_470x415.jpg"/>
          <p:cNvSpPr>
            <a:spLocks noChangeAspect="1" noChangeArrowheads="1"/>
          </p:cNvSpPr>
          <p:nvPr/>
        </p:nvSpPr>
        <p:spPr bwMode="auto">
          <a:xfrm>
            <a:off x="155575" y="-1897063"/>
            <a:ext cx="4476750" cy="3952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236" name="AutoShape 4" descr="http://semimd.com/wp-content/uploads/2011/03/IntelTransistor_470x415.jpg"/>
          <p:cNvSpPr>
            <a:spLocks noChangeAspect="1" noChangeArrowheads="1"/>
          </p:cNvSpPr>
          <p:nvPr/>
        </p:nvSpPr>
        <p:spPr bwMode="auto">
          <a:xfrm>
            <a:off x="155575" y="-1897063"/>
            <a:ext cx="4476750" cy="3952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238" name="AutoShape 6" descr="http://www.ims.demokritos.gr/DUALLOGIC/dual%20transistor.jpg"/>
          <p:cNvSpPr>
            <a:spLocks noChangeAspect="1" noChangeArrowheads="1"/>
          </p:cNvSpPr>
          <p:nvPr/>
        </p:nvSpPr>
        <p:spPr bwMode="auto">
          <a:xfrm>
            <a:off x="155575" y="-1004888"/>
            <a:ext cx="6381750" cy="2095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3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000504"/>
            <a:ext cx="53068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2214578" y="714356"/>
            <a:ext cx="49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High Mobility/Injection Velocity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2533" y="2214554"/>
            <a:ext cx="5171467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 bwMode="auto">
          <a:xfrm>
            <a:off x="6868135" y="2214554"/>
            <a:ext cx="457200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806012">
              <a:defRPr/>
            </a:pPr>
            <a:endParaRPr lang="en-IN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58148" y="2214554"/>
            <a:ext cx="1143008" cy="7905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806012">
              <a:defRPr/>
            </a:pPr>
            <a:endParaRPr lang="en-IN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40" name="TextBox 163"/>
          <p:cNvSpPr txBox="1">
            <a:spLocks noChangeArrowheads="1"/>
          </p:cNvSpPr>
          <p:nvPr/>
        </p:nvSpPr>
        <p:spPr bwMode="auto">
          <a:xfrm>
            <a:off x="5715008" y="1785926"/>
            <a:ext cx="32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Lubow</a:t>
            </a:r>
            <a:r>
              <a:rPr lang="en-US" sz="1400" i="1" dirty="0">
                <a:solidFill>
                  <a:srgbClr val="FF0000"/>
                </a:solidFill>
              </a:rPr>
              <a:t> et </a:t>
            </a:r>
            <a:r>
              <a:rPr lang="en-US" sz="1400" i="1" dirty="0" smtClean="0">
                <a:solidFill>
                  <a:srgbClr val="FF0000"/>
                </a:solidFill>
              </a:rPr>
              <a:t>al., APL </a:t>
            </a:r>
            <a:r>
              <a:rPr lang="en-US" sz="1400" i="1" dirty="0">
                <a:solidFill>
                  <a:srgbClr val="FF0000"/>
                </a:solidFill>
              </a:rPr>
              <a:t>96 122105 (2010)</a:t>
            </a:r>
            <a:endParaRPr lang="en-IN" sz="1400" i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0100" y="4071942"/>
            <a:ext cx="1571636" cy="10001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44"/>
          <p:cNvGrpSpPr/>
          <p:nvPr/>
        </p:nvGrpSpPr>
        <p:grpSpPr>
          <a:xfrm>
            <a:off x="5566228" y="3623847"/>
            <a:ext cx="3577772" cy="3203376"/>
            <a:chOff x="5566228" y="3357562"/>
            <a:chExt cx="3577772" cy="3203376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6228" y="3357562"/>
              <a:ext cx="3196772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4" name="TextBox 160"/>
            <p:cNvSpPr txBox="1">
              <a:spLocks noChangeArrowheads="1"/>
            </p:cNvSpPr>
            <p:nvPr/>
          </p:nvSpPr>
          <p:spPr bwMode="auto">
            <a:xfrm>
              <a:off x="5638800" y="6253161"/>
              <a:ext cx="3505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</a:rPr>
                <a:t>Intel Developer Forum, Sept. 2011</a:t>
              </a:r>
              <a:endParaRPr lang="en-IN" sz="14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7158" y="5715016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is a single material CMOS solution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Integral part of Si foundries</a:t>
            </a:r>
            <a:endParaRPr lang="en-IN" sz="2000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3046-5B50-BC40-8664-FB7A12CA573A}" type="datetime1">
              <a:rPr lang="en-IN" smtClean="0"/>
              <a:t>05/11/18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36" grpId="0"/>
      <p:bldP spid="38" grpId="0" animBg="1"/>
      <p:bldP spid="39" grpId="0" animBg="1"/>
      <p:bldP spid="40" grpId="0"/>
      <p:bldP spid="41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CMOS scaling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00768"/>
            <a:ext cx="9144000" cy="8572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Moore’s law: double the number of transistors every 2 </a:t>
            </a:r>
            <a:r>
              <a:rPr lang="en-US" dirty="0" smtClean="0"/>
              <a:t>years </a:t>
            </a:r>
            <a:r>
              <a:rPr lang="en-US" dirty="0" smtClean="0">
                <a:sym typeface="Wingdings"/>
              </a:rPr>
              <a:t> economic benefit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7515-E9A0-0244-9DF4-7CAF0729812C}" type="datetime1">
              <a:rPr lang="en-IN" smtClean="0"/>
              <a:t>05/11/18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pic>
        <p:nvPicPr>
          <p:cNvPr id="1042" name="Picture 18" descr="https://hackadaycom.files.wordpress.com/2015/09/numtransis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2918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ages.techhive.com/images/article/2015/02/intel-10-nm-challenges-100569435-or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19752"/>
          <a:stretch/>
        </p:blipFill>
        <p:spPr bwMode="auto">
          <a:xfrm>
            <a:off x="157045" y="1253179"/>
            <a:ext cx="8829909" cy="32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Classical FET Scaling</a:t>
            </a:r>
            <a:endParaRPr lang="en-IN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3650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14546" y="1928802"/>
            <a:ext cx="35719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8296-E8E0-7C42-A1A4-C765AFE114EE}" type="datetime1">
              <a:rPr lang="en-IN" smtClean="0"/>
              <a:t>05/11/18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3063" y="1367654"/>
            <a:ext cx="9144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902" y="36160"/>
            <a:ext cx="7958126" cy="12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90nm CMOS Node</a:t>
            </a:r>
            <a:r>
              <a:rPr lang="en-US" sz="4000" b="1" kern="0" dirty="0"/>
              <a:t> </a:t>
            </a:r>
            <a:r>
              <a:rPr lang="en-US" sz="4000" b="1" kern="0" dirty="0" smtClean="0"/>
              <a:t>(2000)</a:t>
            </a:r>
            <a:r>
              <a:rPr kumimoji="0" lang="en-US" sz="3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/>
            </a:r>
            <a:br>
              <a:rPr kumimoji="0" lang="en-US" sz="3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End of Conventional Scaling Era: gate oxide thinning reaches fundamental limits</a:t>
            </a:r>
          </a:p>
        </p:txBody>
      </p:sp>
      <p:grpSp>
        <p:nvGrpSpPr>
          <p:cNvPr id="2" name="Group 605"/>
          <p:cNvGrpSpPr>
            <a:grpSpLocks/>
          </p:cNvGrpSpPr>
          <p:nvPr/>
        </p:nvGrpSpPr>
        <p:grpSpPr bwMode="auto">
          <a:xfrm>
            <a:off x="152400" y="1377950"/>
            <a:ext cx="4343400" cy="5167313"/>
            <a:chOff x="2928" y="801"/>
            <a:chExt cx="2736" cy="325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28" y="1152"/>
              <a:ext cx="2736" cy="2448"/>
              <a:chOff x="2567" y="816"/>
              <a:chExt cx="3049" cy="2474"/>
            </a:xfrm>
          </p:grpSpPr>
          <p:graphicFrame>
            <p:nvGraphicFramePr>
              <p:cNvPr id="23" name="Object 5"/>
              <p:cNvGraphicFramePr>
                <a:graphicFrameLocks noChangeAspect="1"/>
              </p:cNvGraphicFramePr>
              <p:nvPr/>
            </p:nvGraphicFramePr>
            <p:xfrm>
              <a:off x="2567" y="816"/>
              <a:ext cx="3049" cy="2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Chart" r:id="rId3" imgW="3991051" imgH="3305251" progId="Excel.Sheet.8">
                      <p:embed/>
                    </p:oleObj>
                  </mc:Choice>
                  <mc:Fallback>
                    <p:oleObj name="Chart" r:id="rId3" imgW="3991051" imgH="3305251" progId="Excel.Sheet.8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7" y="816"/>
                            <a:ext cx="3049" cy="24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10" y="1028"/>
                <a:ext cx="574" cy="470"/>
                <a:chOff x="189" y="54"/>
                <a:chExt cx="79" cy="69"/>
              </a:xfrm>
            </p:grpSpPr>
            <p:sp>
              <p:nvSpPr>
                <p:cNvPr id="25" name="AutoShape 7"/>
                <p:cNvSpPr>
                  <a:spLocks noChangeArrowheads="1"/>
                </p:cNvSpPr>
                <p:nvPr/>
              </p:nvSpPr>
              <p:spPr bwMode="auto">
                <a:xfrm>
                  <a:off x="203" y="54"/>
                  <a:ext cx="65" cy="69"/>
                </a:xfrm>
                <a:prstGeom prst="rtTriangle">
                  <a:avLst/>
                </a:prstGeom>
                <a:solidFill>
                  <a:srgbClr val="FFFF00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Rectangle 8"/>
                <p:cNvSpPr>
                  <a:spLocks noChangeArrowheads="1"/>
                </p:cNvSpPr>
                <p:nvPr/>
              </p:nvSpPr>
              <p:spPr bwMode="auto">
                <a:xfrm>
                  <a:off x="189" y="55"/>
                  <a:ext cx="14" cy="68"/>
                </a:xfrm>
                <a:prstGeom prst="rect">
                  <a:avLst/>
                </a:prstGeom>
                <a:solidFill>
                  <a:srgbClr val="FFFF00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360" y="3552"/>
              <a:ext cx="2034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19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30000"/>
                <a:buFontTx/>
                <a:buNone/>
                <a:tabLst/>
                <a:defRPr/>
              </a:pPr>
              <a:r>
                <a:rPr kumimoji="0" lang="en-US" sz="2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Gate Oxide Leakage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Direct tunneling limited</a:t>
              </a:r>
              <a:r>
                <a:rPr kumimoji="0" lang="en-US" sz="2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19191"/>
                  </a:solidFill>
                  <a:effectLst/>
                  <a:uLnTx/>
                  <a:uFillTx/>
                </a:rPr>
                <a:t> </a:t>
              </a: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603"/>
            <p:cNvSpPr txBox="1">
              <a:spLocks noChangeArrowheads="1"/>
            </p:cNvSpPr>
            <p:nvPr/>
          </p:nvSpPr>
          <p:spPr bwMode="auto">
            <a:xfrm>
              <a:off x="3622" y="801"/>
              <a:ext cx="1934" cy="53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 type="none" w="lg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oxide running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out of atoms</a:t>
              </a:r>
            </a:p>
          </p:txBody>
        </p:sp>
      </p:grpSp>
      <p:grpSp>
        <p:nvGrpSpPr>
          <p:cNvPr id="5" name="Group 606"/>
          <p:cNvGrpSpPr>
            <a:grpSpLocks/>
          </p:cNvGrpSpPr>
          <p:nvPr/>
        </p:nvGrpSpPr>
        <p:grpSpPr bwMode="auto">
          <a:xfrm>
            <a:off x="4456113" y="1377950"/>
            <a:ext cx="4687887" cy="5175250"/>
            <a:chOff x="144" y="816"/>
            <a:chExt cx="2953" cy="3260"/>
          </a:xfrm>
        </p:grpSpPr>
        <p:sp>
          <p:nvSpPr>
            <p:cNvPr id="28" name="Text Box 307"/>
            <p:cNvSpPr txBox="1">
              <a:spLocks noChangeArrowheads="1"/>
            </p:cNvSpPr>
            <p:nvPr/>
          </p:nvSpPr>
          <p:spPr bwMode="auto">
            <a:xfrm>
              <a:off x="288" y="3552"/>
              <a:ext cx="2809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191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3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Universal Mobility Model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3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Ionized impurity scattering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itchFamily="2" charset="2"/>
                </a:rPr>
                <a:t> 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310"/>
            <p:cNvSpPr>
              <a:spLocks noChangeArrowheads="1"/>
            </p:cNvSpPr>
            <p:nvPr/>
          </p:nvSpPr>
          <p:spPr bwMode="auto">
            <a:xfrm>
              <a:off x="327" y="1206"/>
              <a:ext cx="2509" cy="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Text Box 602"/>
            <p:cNvSpPr txBox="1">
              <a:spLocks noChangeArrowheads="1"/>
            </p:cNvSpPr>
            <p:nvPr/>
          </p:nvSpPr>
          <p:spPr bwMode="auto">
            <a:xfrm>
              <a:off x="916" y="816"/>
              <a:ext cx="1818" cy="53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000000"/>
              </a:solidFill>
              <a:miter lim="800000"/>
              <a:headEnd type="none" w="lg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Mobility degrades </a:t>
              </a:r>
              <a:b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with scaling</a:t>
              </a:r>
            </a:p>
          </p:txBody>
        </p:sp>
        <p:pic>
          <p:nvPicPr>
            <p:cNvPr id="31" name="Picture 60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248"/>
              <a:ext cx="2880" cy="2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7786053" y="53631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Intel Corp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EE37-ED43-214C-9E3E-A7A721510AEE}" type="datetime1">
              <a:rPr lang="en-IN" smtClean="0"/>
              <a:t>05/11/18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03" y="-18256"/>
            <a:ext cx="785814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of strain @ 90nm node</a:t>
            </a:r>
            <a:endParaRPr lang="en-IN" b="1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7943874" cy="480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715272" y="428625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Intel Corp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CCE4-2B81-FF44-9716-2B0DA864FCEE}" type="datetime1">
              <a:rPr lang="en-IN" smtClean="0"/>
              <a:t>05/11/18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000504"/>
            <a:ext cx="37528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Strain Scaling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702" y="1000108"/>
            <a:ext cx="2500298" cy="2571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Volume effect:</a:t>
            </a:r>
          </a:p>
          <a:p>
            <a:pPr>
              <a:buNone/>
            </a:pPr>
            <a:r>
              <a:rPr lang="en-US" sz="2800" dirty="0" smtClean="0"/>
              <a:t>Strain benefits</a:t>
            </a:r>
          </a:p>
          <a:p>
            <a:pPr>
              <a:buNone/>
            </a:pPr>
            <a:r>
              <a:rPr lang="en-US" sz="2800" dirty="0" smtClean="0"/>
              <a:t>reduced with</a:t>
            </a:r>
          </a:p>
          <a:p>
            <a:pPr>
              <a:buNone/>
            </a:pPr>
            <a:r>
              <a:rPr lang="en-US" sz="2800" dirty="0" smtClean="0"/>
              <a:t>pitch scaling </a:t>
            </a:r>
            <a:endParaRPr lang="en-IN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451363"/>
            <a:ext cx="5008563" cy="835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rc 4"/>
          <p:cNvSpPr>
            <a:spLocks/>
          </p:cNvSpPr>
          <p:nvPr/>
        </p:nvSpPr>
        <p:spPr bwMode="auto">
          <a:xfrm>
            <a:off x="207963" y="4521213"/>
            <a:ext cx="209550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rc 5"/>
          <p:cNvSpPr>
            <a:spLocks/>
          </p:cNvSpPr>
          <p:nvPr/>
        </p:nvSpPr>
        <p:spPr bwMode="auto">
          <a:xfrm flipH="1">
            <a:off x="4591050" y="4521213"/>
            <a:ext cx="209550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rc 6"/>
          <p:cNvSpPr>
            <a:spLocks/>
          </p:cNvSpPr>
          <p:nvPr/>
        </p:nvSpPr>
        <p:spPr bwMode="auto">
          <a:xfrm>
            <a:off x="3548063" y="4521213"/>
            <a:ext cx="207962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rc 7"/>
          <p:cNvSpPr>
            <a:spLocks/>
          </p:cNvSpPr>
          <p:nvPr/>
        </p:nvSpPr>
        <p:spPr bwMode="auto">
          <a:xfrm flipH="1">
            <a:off x="2922588" y="4521213"/>
            <a:ext cx="207962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rc 8"/>
          <p:cNvSpPr>
            <a:spLocks/>
          </p:cNvSpPr>
          <p:nvPr/>
        </p:nvSpPr>
        <p:spPr bwMode="auto">
          <a:xfrm>
            <a:off x="1878013" y="4521213"/>
            <a:ext cx="209550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 flipH="1">
            <a:off x="1252538" y="4521213"/>
            <a:ext cx="207962" cy="765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5286388"/>
            <a:ext cx="5008563" cy="12525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25675" y="5008575"/>
            <a:ext cx="557213" cy="277813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87563" y="5286388"/>
            <a:ext cx="835025" cy="695325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2087563" y="5008575"/>
            <a:ext cx="138112" cy="277813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782888" y="5008575"/>
            <a:ext cx="139700" cy="277813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4173550"/>
            <a:ext cx="5008563" cy="5572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295525" y="4173550"/>
            <a:ext cx="417513" cy="8350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flipH="1" flipV="1">
            <a:off x="2155825" y="4173550"/>
            <a:ext cx="139700" cy="417513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flipV="1">
            <a:off x="2713038" y="4173550"/>
            <a:ext cx="139700" cy="417513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227263" y="619126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cs typeface="Arial" charset="0"/>
              </a:rPr>
              <a:t>0.7x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1670050" y="6051563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338513" y="6051563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" name="Arc 25"/>
          <p:cNvSpPr>
            <a:spLocks/>
          </p:cNvSpPr>
          <p:nvPr/>
        </p:nvSpPr>
        <p:spPr bwMode="auto">
          <a:xfrm flipV="1">
            <a:off x="2990850" y="5286388"/>
            <a:ext cx="209550" cy="2778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rc 27"/>
          <p:cNvSpPr>
            <a:spLocks/>
          </p:cNvSpPr>
          <p:nvPr/>
        </p:nvSpPr>
        <p:spPr bwMode="auto">
          <a:xfrm flipV="1">
            <a:off x="2922588" y="5286388"/>
            <a:ext cx="207962" cy="695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 flipH="1" flipV="1">
            <a:off x="1808163" y="5286388"/>
            <a:ext cx="209550" cy="2778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Arc 31"/>
          <p:cNvSpPr>
            <a:spLocks/>
          </p:cNvSpPr>
          <p:nvPr/>
        </p:nvSpPr>
        <p:spPr bwMode="auto">
          <a:xfrm flipH="1" flipV="1">
            <a:off x="1878013" y="5286388"/>
            <a:ext cx="209550" cy="695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2922588" y="5286388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1460500" y="4730763"/>
            <a:ext cx="417513" cy="5556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460500" y="4730763"/>
            <a:ext cx="417513" cy="4857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3130550" y="4730763"/>
            <a:ext cx="417513" cy="5556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1460500" y="4660913"/>
            <a:ext cx="41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H="1">
            <a:off x="1878013" y="4660913"/>
            <a:ext cx="417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 flipH="1">
            <a:off x="2295525" y="4660913"/>
            <a:ext cx="41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1276350" y="4316425"/>
            <a:ext cx="81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cs typeface="Arial" charset="0"/>
              </a:rPr>
              <a:t>&lt;0.7x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3130550" y="4730763"/>
            <a:ext cx="417513" cy="4857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2225675" y="5008575"/>
            <a:ext cx="557213" cy="139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1670050" y="6191263"/>
            <a:ext cx="166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2154238" y="4337063"/>
            <a:ext cx="708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cs typeface="Arial" charset="0"/>
              </a:rPr>
              <a:t>&lt;0.7x</a:t>
            </a:r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1252538" y="5286388"/>
            <a:ext cx="83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0" y="5286388"/>
            <a:ext cx="122238" cy="11128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800600" y="4730763"/>
            <a:ext cx="207963" cy="5556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4800600" y="4730763"/>
            <a:ext cx="207963" cy="4857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0" y="4730763"/>
            <a:ext cx="207963" cy="5556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0" y="4730763"/>
            <a:ext cx="207963" cy="4857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887913" y="5286388"/>
            <a:ext cx="120650" cy="11128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3965575" y="4173550"/>
            <a:ext cx="417513" cy="9747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56"/>
          <p:cNvSpPr>
            <a:spLocks noChangeArrowheads="1"/>
          </p:cNvSpPr>
          <p:nvPr/>
        </p:nvSpPr>
        <p:spPr bwMode="auto">
          <a:xfrm flipH="1" flipV="1">
            <a:off x="3825875" y="4173550"/>
            <a:ext cx="139700" cy="417513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 flipV="1">
            <a:off x="4383088" y="4173550"/>
            <a:ext cx="138112" cy="417513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0" y="1412857"/>
            <a:ext cx="6662738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rc 68"/>
          <p:cNvSpPr>
            <a:spLocks/>
          </p:cNvSpPr>
          <p:nvPr/>
        </p:nvSpPr>
        <p:spPr bwMode="auto">
          <a:xfrm>
            <a:off x="4649788" y="1343007"/>
            <a:ext cx="207963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rc 69"/>
          <p:cNvSpPr>
            <a:spLocks/>
          </p:cNvSpPr>
          <p:nvPr/>
        </p:nvSpPr>
        <p:spPr bwMode="auto">
          <a:xfrm flipH="1">
            <a:off x="4024313" y="1343007"/>
            <a:ext cx="209550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rc 70"/>
          <p:cNvSpPr>
            <a:spLocks/>
          </p:cNvSpPr>
          <p:nvPr/>
        </p:nvSpPr>
        <p:spPr bwMode="auto">
          <a:xfrm>
            <a:off x="2428875" y="1343007"/>
            <a:ext cx="207963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rc 71"/>
          <p:cNvSpPr>
            <a:spLocks/>
          </p:cNvSpPr>
          <p:nvPr/>
        </p:nvSpPr>
        <p:spPr bwMode="auto">
          <a:xfrm flipH="1">
            <a:off x="1804988" y="1343007"/>
            <a:ext cx="207963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Rectangle 72"/>
          <p:cNvSpPr>
            <a:spLocks noChangeArrowheads="1"/>
          </p:cNvSpPr>
          <p:nvPr/>
        </p:nvSpPr>
        <p:spPr bwMode="auto">
          <a:xfrm>
            <a:off x="0" y="2244707"/>
            <a:ext cx="6662738" cy="1457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Rectangle 73"/>
          <p:cNvSpPr>
            <a:spLocks noChangeArrowheads="1"/>
          </p:cNvSpPr>
          <p:nvPr/>
        </p:nvSpPr>
        <p:spPr bwMode="auto">
          <a:xfrm>
            <a:off x="2844800" y="1968482"/>
            <a:ext cx="971550" cy="276225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2636838" y="2244707"/>
            <a:ext cx="1387475" cy="833438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AutoShape 75"/>
          <p:cNvSpPr>
            <a:spLocks noChangeArrowheads="1"/>
          </p:cNvSpPr>
          <p:nvPr/>
        </p:nvSpPr>
        <p:spPr bwMode="auto">
          <a:xfrm>
            <a:off x="1595438" y="1898632"/>
            <a:ext cx="209550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AutoShape 76"/>
          <p:cNvSpPr>
            <a:spLocks noChangeArrowheads="1"/>
          </p:cNvSpPr>
          <p:nvPr/>
        </p:nvSpPr>
        <p:spPr bwMode="auto">
          <a:xfrm flipH="1">
            <a:off x="2636838" y="1898632"/>
            <a:ext cx="207963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Rectangle 77"/>
          <p:cNvSpPr>
            <a:spLocks noChangeArrowheads="1"/>
          </p:cNvSpPr>
          <p:nvPr/>
        </p:nvSpPr>
        <p:spPr bwMode="auto">
          <a:xfrm>
            <a:off x="901700" y="1968482"/>
            <a:ext cx="693738" cy="276225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AutoShape 78"/>
          <p:cNvSpPr>
            <a:spLocks noChangeArrowheads="1"/>
          </p:cNvSpPr>
          <p:nvPr/>
        </p:nvSpPr>
        <p:spPr bwMode="auto">
          <a:xfrm>
            <a:off x="3816350" y="1898632"/>
            <a:ext cx="207963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AutoShape 79"/>
          <p:cNvSpPr>
            <a:spLocks noChangeArrowheads="1"/>
          </p:cNvSpPr>
          <p:nvPr/>
        </p:nvSpPr>
        <p:spPr bwMode="auto">
          <a:xfrm flipH="1">
            <a:off x="4857750" y="1898632"/>
            <a:ext cx="207963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Rectangle 80"/>
          <p:cNvSpPr>
            <a:spLocks noChangeArrowheads="1"/>
          </p:cNvSpPr>
          <p:nvPr/>
        </p:nvSpPr>
        <p:spPr bwMode="auto">
          <a:xfrm>
            <a:off x="693738" y="2244707"/>
            <a:ext cx="1111250" cy="833438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901700" y="1898632"/>
            <a:ext cx="693738" cy="138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Line 82"/>
          <p:cNvSpPr>
            <a:spLocks noChangeShapeType="1"/>
          </p:cNvSpPr>
          <p:nvPr/>
        </p:nvSpPr>
        <p:spPr bwMode="auto">
          <a:xfrm>
            <a:off x="2220913" y="3355957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" name="Text Box 83"/>
          <p:cNvSpPr txBox="1">
            <a:spLocks noChangeArrowheads="1"/>
          </p:cNvSpPr>
          <p:nvPr/>
        </p:nvSpPr>
        <p:spPr bwMode="auto">
          <a:xfrm>
            <a:off x="2913063" y="3354370"/>
            <a:ext cx="695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cs typeface="Arial" charset="0"/>
              </a:rPr>
              <a:t>Pitch</a:t>
            </a:r>
          </a:p>
        </p:txBody>
      </p:sp>
      <p:sp>
        <p:nvSpPr>
          <p:cNvPr id="68" name="Line 84"/>
          <p:cNvSpPr>
            <a:spLocks noChangeShapeType="1"/>
          </p:cNvSpPr>
          <p:nvPr/>
        </p:nvSpPr>
        <p:spPr bwMode="auto">
          <a:xfrm>
            <a:off x="2220913" y="3216257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auto">
          <a:xfrm>
            <a:off x="4441825" y="3216257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>
            <a:off x="4441825" y="3216257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" name="Arc 87"/>
          <p:cNvSpPr>
            <a:spLocks/>
          </p:cNvSpPr>
          <p:nvPr/>
        </p:nvSpPr>
        <p:spPr bwMode="auto">
          <a:xfrm flipV="1">
            <a:off x="4094163" y="2244707"/>
            <a:ext cx="207963" cy="2778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Arc 88"/>
          <p:cNvSpPr>
            <a:spLocks/>
          </p:cNvSpPr>
          <p:nvPr/>
        </p:nvSpPr>
        <p:spPr bwMode="auto">
          <a:xfrm flipH="1" flipV="1">
            <a:off x="4579938" y="2244707"/>
            <a:ext cx="207963" cy="2778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Arc 89"/>
          <p:cNvSpPr>
            <a:spLocks/>
          </p:cNvSpPr>
          <p:nvPr/>
        </p:nvSpPr>
        <p:spPr bwMode="auto">
          <a:xfrm flipV="1">
            <a:off x="4024313" y="2244707"/>
            <a:ext cx="139700" cy="833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Arc 90"/>
          <p:cNvSpPr>
            <a:spLocks/>
          </p:cNvSpPr>
          <p:nvPr/>
        </p:nvSpPr>
        <p:spPr bwMode="auto">
          <a:xfrm flipV="1">
            <a:off x="1873250" y="2244707"/>
            <a:ext cx="207963" cy="2778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Arc 91"/>
          <p:cNvSpPr>
            <a:spLocks/>
          </p:cNvSpPr>
          <p:nvPr/>
        </p:nvSpPr>
        <p:spPr bwMode="auto">
          <a:xfrm flipH="1" flipV="1">
            <a:off x="2359025" y="2244707"/>
            <a:ext cx="207963" cy="2778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Arc 92"/>
          <p:cNvSpPr>
            <a:spLocks/>
          </p:cNvSpPr>
          <p:nvPr/>
        </p:nvSpPr>
        <p:spPr bwMode="auto">
          <a:xfrm flipV="1">
            <a:off x="1804988" y="2244707"/>
            <a:ext cx="138113" cy="833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Arc 93"/>
          <p:cNvSpPr>
            <a:spLocks/>
          </p:cNvSpPr>
          <p:nvPr/>
        </p:nvSpPr>
        <p:spPr bwMode="auto">
          <a:xfrm flipH="1" flipV="1">
            <a:off x="2498725" y="2244707"/>
            <a:ext cx="138113" cy="833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Arc 94"/>
          <p:cNvSpPr>
            <a:spLocks/>
          </p:cNvSpPr>
          <p:nvPr/>
        </p:nvSpPr>
        <p:spPr bwMode="auto">
          <a:xfrm flipH="1" flipV="1">
            <a:off x="4719638" y="2244707"/>
            <a:ext cx="138113" cy="833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Rectangle 95"/>
          <p:cNvSpPr>
            <a:spLocks noChangeArrowheads="1"/>
          </p:cNvSpPr>
          <p:nvPr/>
        </p:nvSpPr>
        <p:spPr bwMode="auto">
          <a:xfrm>
            <a:off x="4857750" y="2244707"/>
            <a:ext cx="1109663" cy="833438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Line 96"/>
          <p:cNvSpPr>
            <a:spLocks noChangeShapeType="1"/>
          </p:cNvSpPr>
          <p:nvPr/>
        </p:nvSpPr>
        <p:spPr bwMode="auto">
          <a:xfrm>
            <a:off x="4164013" y="22447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2012950" y="1550970"/>
            <a:ext cx="415925" cy="6937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2012950" y="1550970"/>
            <a:ext cx="415925" cy="6254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Rectangle 99"/>
          <p:cNvSpPr>
            <a:spLocks noChangeArrowheads="1"/>
          </p:cNvSpPr>
          <p:nvPr/>
        </p:nvSpPr>
        <p:spPr bwMode="auto">
          <a:xfrm>
            <a:off x="4233863" y="1550970"/>
            <a:ext cx="415925" cy="6937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Line 100"/>
          <p:cNvSpPr>
            <a:spLocks noChangeShapeType="1"/>
          </p:cNvSpPr>
          <p:nvPr/>
        </p:nvSpPr>
        <p:spPr bwMode="auto">
          <a:xfrm>
            <a:off x="2012950" y="1550970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5" name="Line 101"/>
          <p:cNvSpPr>
            <a:spLocks noChangeShapeType="1"/>
          </p:cNvSpPr>
          <p:nvPr/>
        </p:nvSpPr>
        <p:spPr bwMode="auto">
          <a:xfrm>
            <a:off x="2428875" y="1550970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6" name="Rectangle 102"/>
          <p:cNvSpPr>
            <a:spLocks noChangeArrowheads="1"/>
          </p:cNvSpPr>
          <p:nvPr/>
        </p:nvSpPr>
        <p:spPr bwMode="auto">
          <a:xfrm>
            <a:off x="4233863" y="1550970"/>
            <a:ext cx="415925" cy="6254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2844800" y="1898632"/>
            <a:ext cx="971550" cy="138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Rectangle 104"/>
          <p:cNvSpPr>
            <a:spLocks noChangeArrowheads="1"/>
          </p:cNvSpPr>
          <p:nvPr/>
        </p:nvSpPr>
        <p:spPr bwMode="auto">
          <a:xfrm>
            <a:off x="5065713" y="1968482"/>
            <a:ext cx="693738" cy="276225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Arc 106"/>
          <p:cNvSpPr>
            <a:spLocks/>
          </p:cNvSpPr>
          <p:nvPr/>
        </p:nvSpPr>
        <p:spPr bwMode="auto">
          <a:xfrm flipH="1">
            <a:off x="6245225" y="1343007"/>
            <a:ext cx="207963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6453188" y="1550970"/>
            <a:ext cx="209550" cy="6937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6453188" y="1550970"/>
            <a:ext cx="209550" cy="6254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Arc 109"/>
          <p:cNvSpPr>
            <a:spLocks/>
          </p:cNvSpPr>
          <p:nvPr/>
        </p:nvSpPr>
        <p:spPr bwMode="auto">
          <a:xfrm>
            <a:off x="207963" y="1343007"/>
            <a:ext cx="207963" cy="90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4" name="Rectangle 110"/>
          <p:cNvSpPr>
            <a:spLocks noChangeArrowheads="1"/>
          </p:cNvSpPr>
          <p:nvPr/>
        </p:nvSpPr>
        <p:spPr bwMode="auto">
          <a:xfrm>
            <a:off x="0" y="1550970"/>
            <a:ext cx="207963" cy="6937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5" name="Rectangle 111"/>
          <p:cNvSpPr>
            <a:spLocks noChangeArrowheads="1"/>
          </p:cNvSpPr>
          <p:nvPr/>
        </p:nvSpPr>
        <p:spPr bwMode="auto">
          <a:xfrm>
            <a:off x="0" y="1550970"/>
            <a:ext cx="207963" cy="62547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207963" y="1550970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5967413" y="2244707"/>
            <a:ext cx="695325" cy="1319213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Rectangle 114"/>
          <p:cNvSpPr>
            <a:spLocks noChangeArrowheads="1"/>
          </p:cNvSpPr>
          <p:nvPr/>
        </p:nvSpPr>
        <p:spPr bwMode="auto">
          <a:xfrm>
            <a:off x="0" y="2244707"/>
            <a:ext cx="693738" cy="1319213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Rectangle 115"/>
          <p:cNvSpPr>
            <a:spLocks noChangeArrowheads="1"/>
          </p:cNvSpPr>
          <p:nvPr/>
        </p:nvSpPr>
        <p:spPr bwMode="auto">
          <a:xfrm>
            <a:off x="0" y="857232"/>
            <a:ext cx="6662738" cy="693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AutoShape 116"/>
          <p:cNvSpPr>
            <a:spLocks noChangeArrowheads="1"/>
          </p:cNvSpPr>
          <p:nvPr/>
        </p:nvSpPr>
        <p:spPr bwMode="auto">
          <a:xfrm flipH="1" flipV="1">
            <a:off x="2844800" y="857232"/>
            <a:ext cx="207963" cy="485775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AutoShape 117"/>
          <p:cNvSpPr>
            <a:spLocks noChangeArrowheads="1"/>
          </p:cNvSpPr>
          <p:nvPr/>
        </p:nvSpPr>
        <p:spPr bwMode="auto">
          <a:xfrm flipV="1">
            <a:off x="3608388" y="857232"/>
            <a:ext cx="207963" cy="485775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" name="Line 118"/>
          <p:cNvSpPr>
            <a:spLocks noChangeShapeType="1"/>
          </p:cNvSpPr>
          <p:nvPr/>
        </p:nvSpPr>
        <p:spPr bwMode="auto">
          <a:xfrm flipH="1">
            <a:off x="2012950" y="1482707"/>
            <a:ext cx="415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3" name="Line 119"/>
          <p:cNvSpPr>
            <a:spLocks noChangeShapeType="1"/>
          </p:cNvSpPr>
          <p:nvPr/>
        </p:nvSpPr>
        <p:spPr bwMode="auto">
          <a:xfrm flipH="1">
            <a:off x="2428875" y="1482707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4" name="Rectangle 120"/>
          <p:cNvSpPr>
            <a:spLocks noChangeArrowheads="1"/>
          </p:cNvSpPr>
          <p:nvPr/>
        </p:nvSpPr>
        <p:spPr bwMode="auto">
          <a:xfrm>
            <a:off x="3052763" y="857232"/>
            <a:ext cx="555625" cy="1041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5" name="Text Box 121"/>
          <p:cNvSpPr txBox="1">
            <a:spLocks noChangeArrowheads="1"/>
          </p:cNvSpPr>
          <p:nvPr/>
        </p:nvSpPr>
        <p:spPr bwMode="auto">
          <a:xfrm>
            <a:off x="2014538" y="1204895"/>
            <a:ext cx="484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cs typeface="Arial" charset="0"/>
              </a:rPr>
              <a:t>CD</a:t>
            </a:r>
          </a:p>
        </p:txBody>
      </p:sp>
      <p:sp>
        <p:nvSpPr>
          <p:cNvPr id="106" name="Line 123"/>
          <p:cNvSpPr>
            <a:spLocks noChangeShapeType="1"/>
          </p:cNvSpPr>
          <p:nvPr/>
        </p:nvSpPr>
        <p:spPr bwMode="auto">
          <a:xfrm flipH="1">
            <a:off x="3052763" y="14827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7" name="Text Box 124"/>
          <p:cNvSpPr txBox="1">
            <a:spLocks noChangeArrowheads="1"/>
          </p:cNvSpPr>
          <p:nvPr/>
        </p:nvSpPr>
        <p:spPr bwMode="auto">
          <a:xfrm>
            <a:off x="3048000" y="120489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Con</a:t>
            </a:r>
            <a:endParaRPr lang="en-US" sz="1600" dirty="0">
              <a:cs typeface="Arial" charset="0"/>
            </a:endParaRPr>
          </a:p>
        </p:txBody>
      </p:sp>
      <p:sp>
        <p:nvSpPr>
          <p:cNvPr id="108" name="AutoShape 125"/>
          <p:cNvSpPr>
            <a:spLocks noChangeArrowheads="1"/>
          </p:cNvSpPr>
          <p:nvPr/>
        </p:nvSpPr>
        <p:spPr bwMode="auto">
          <a:xfrm>
            <a:off x="5759450" y="1898632"/>
            <a:ext cx="207963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AutoShape 126"/>
          <p:cNvSpPr>
            <a:spLocks noChangeArrowheads="1"/>
          </p:cNvSpPr>
          <p:nvPr/>
        </p:nvSpPr>
        <p:spPr bwMode="auto">
          <a:xfrm flipH="1">
            <a:off x="693738" y="1898632"/>
            <a:ext cx="207963" cy="346075"/>
          </a:xfrm>
          <a:prstGeom prst="rtTriangle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0" name="Rectangle 127"/>
          <p:cNvSpPr>
            <a:spLocks noChangeArrowheads="1"/>
          </p:cNvSpPr>
          <p:nvPr/>
        </p:nvSpPr>
        <p:spPr bwMode="auto">
          <a:xfrm rot="18119438">
            <a:off x="636588" y="2043095"/>
            <a:ext cx="415925" cy="139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AutoShape 128"/>
          <p:cNvSpPr>
            <a:spLocks noChangeArrowheads="1"/>
          </p:cNvSpPr>
          <p:nvPr/>
        </p:nvSpPr>
        <p:spPr bwMode="auto">
          <a:xfrm flipH="1" flipV="1">
            <a:off x="5065713" y="857232"/>
            <a:ext cx="207963" cy="485775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" name="AutoShape 129"/>
          <p:cNvSpPr>
            <a:spLocks noChangeArrowheads="1"/>
          </p:cNvSpPr>
          <p:nvPr/>
        </p:nvSpPr>
        <p:spPr bwMode="auto">
          <a:xfrm flipV="1">
            <a:off x="5829300" y="857232"/>
            <a:ext cx="207963" cy="485775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" name="Rectangle 130"/>
          <p:cNvSpPr>
            <a:spLocks noChangeArrowheads="1"/>
          </p:cNvSpPr>
          <p:nvPr/>
        </p:nvSpPr>
        <p:spPr bwMode="auto">
          <a:xfrm>
            <a:off x="5273675" y="857232"/>
            <a:ext cx="555625" cy="114458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Rectangle 131"/>
          <p:cNvSpPr>
            <a:spLocks noChangeArrowheads="1"/>
          </p:cNvSpPr>
          <p:nvPr/>
        </p:nvSpPr>
        <p:spPr bwMode="auto">
          <a:xfrm>
            <a:off x="5065713" y="1898632"/>
            <a:ext cx="693738" cy="138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Rectangle 132"/>
          <p:cNvSpPr>
            <a:spLocks noChangeArrowheads="1"/>
          </p:cNvSpPr>
          <p:nvPr/>
        </p:nvSpPr>
        <p:spPr bwMode="auto">
          <a:xfrm rot="3493204">
            <a:off x="5603875" y="2047857"/>
            <a:ext cx="415925" cy="139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Rectangle 133"/>
          <p:cNvSpPr txBox="1">
            <a:spLocks noChangeArrowheads="1"/>
          </p:cNvSpPr>
          <p:nvPr/>
        </p:nvSpPr>
        <p:spPr>
          <a:xfrm>
            <a:off x="6429388" y="4308487"/>
            <a:ext cx="150016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Pitch Scaling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9" name="Group 154"/>
          <p:cNvGrpSpPr>
            <a:grpSpLocks/>
          </p:cNvGrpSpPr>
          <p:nvPr/>
        </p:nvGrpSpPr>
        <p:grpSpPr bwMode="auto">
          <a:xfrm>
            <a:off x="149225" y="5019688"/>
            <a:ext cx="1392238" cy="973137"/>
            <a:chOff x="1404" y="3049"/>
            <a:chExt cx="877" cy="613"/>
          </a:xfrm>
        </p:grpSpPr>
        <p:sp>
          <p:nvSpPr>
            <p:cNvPr id="118" name="Rectangle 145"/>
            <p:cNvSpPr>
              <a:spLocks noChangeArrowheads="1"/>
            </p:cNvSpPr>
            <p:nvPr/>
          </p:nvSpPr>
          <p:spPr bwMode="auto">
            <a:xfrm>
              <a:off x="1667" y="3049"/>
              <a:ext cx="351" cy="175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Rectangle 146"/>
            <p:cNvSpPr>
              <a:spLocks noChangeArrowheads="1"/>
            </p:cNvSpPr>
            <p:nvPr/>
          </p:nvSpPr>
          <p:spPr bwMode="auto">
            <a:xfrm>
              <a:off x="1580" y="3224"/>
              <a:ext cx="526" cy="43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AutoShape 147"/>
            <p:cNvSpPr>
              <a:spLocks noChangeArrowheads="1"/>
            </p:cNvSpPr>
            <p:nvPr/>
          </p:nvSpPr>
          <p:spPr bwMode="auto">
            <a:xfrm flipH="1">
              <a:off x="1580" y="3049"/>
              <a:ext cx="87" cy="175"/>
            </a:xfrm>
            <a:prstGeom prst="rtTriangl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AutoShape 148"/>
            <p:cNvSpPr>
              <a:spLocks noChangeArrowheads="1"/>
            </p:cNvSpPr>
            <p:nvPr/>
          </p:nvSpPr>
          <p:spPr bwMode="auto">
            <a:xfrm>
              <a:off x="2018" y="3049"/>
              <a:ext cx="88" cy="175"/>
            </a:xfrm>
            <a:prstGeom prst="rtTriangl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Arc 149"/>
            <p:cNvSpPr>
              <a:spLocks/>
            </p:cNvSpPr>
            <p:nvPr/>
          </p:nvSpPr>
          <p:spPr bwMode="auto">
            <a:xfrm flipV="1">
              <a:off x="2149" y="3224"/>
              <a:ext cx="132" cy="1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Arc 150"/>
            <p:cNvSpPr>
              <a:spLocks/>
            </p:cNvSpPr>
            <p:nvPr/>
          </p:nvSpPr>
          <p:spPr bwMode="auto">
            <a:xfrm flipV="1">
              <a:off x="2106" y="3224"/>
              <a:ext cx="131" cy="4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Arc 151"/>
            <p:cNvSpPr>
              <a:spLocks/>
            </p:cNvSpPr>
            <p:nvPr/>
          </p:nvSpPr>
          <p:spPr bwMode="auto">
            <a:xfrm flipH="1" flipV="1">
              <a:off x="1404" y="3224"/>
              <a:ext cx="132" cy="1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Arc 152"/>
            <p:cNvSpPr>
              <a:spLocks/>
            </p:cNvSpPr>
            <p:nvPr/>
          </p:nvSpPr>
          <p:spPr bwMode="auto">
            <a:xfrm flipH="1" flipV="1">
              <a:off x="1448" y="3224"/>
              <a:ext cx="132" cy="4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Rectangle 153"/>
            <p:cNvSpPr>
              <a:spLocks noChangeArrowheads="1"/>
            </p:cNvSpPr>
            <p:nvPr/>
          </p:nvSpPr>
          <p:spPr bwMode="auto">
            <a:xfrm>
              <a:off x="1667" y="3049"/>
              <a:ext cx="351" cy="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0" name="Group 155"/>
          <p:cNvGrpSpPr>
            <a:grpSpLocks/>
          </p:cNvGrpSpPr>
          <p:nvPr/>
        </p:nvGrpSpPr>
        <p:grpSpPr bwMode="auto">
          <a:xfrm>
            <a:off x="3462338" y="5003813"/>
            <a:ext cx="1392237" cy="973137"/>
            <a:chOff x="1404" y="3049"/>
            <a:chExt cx="877" cy="613"/>
          </a:xfrm>
        </p:grpSpPr>
        <p:sp>
          <p:nvSpPr>
            <p:cNvPr id="128" name="Rectangle 156"/>
            <p:cNvSpPr>
              <a:spLocks noChangeArrowheads="1"/>
            </p:cNvSpPr>
            <p:nvPr/>
          </p:nvSpPr>
          <p:spPr bwMode="auto">
            <a:xfrm>
              <a:off x="1667" y="3049"/>
              <a:ext cx="351" cy="175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Rectangle 157"/>
            <p:cNvSpPr>
              <a:spLocks noChangeArrowheads="1"/>
            </p:cNvSpPr>
            <p:nvPr/>
          </p:nvSpPr>
          <p:spPr bwMode="auto">
            <a:xfrm>
              <a:off x="1580" y="3224"/>
              <a:ext cx="526" cy="43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AutoShape 158"/>
            <p:cNvSpPr>
              <a:spLocks noChangeArrowheads="1"/>
            </p:cNvSpPr>
            <p:nvPr/>
          </p:nvSpPr>
          <p:spPr bwMode="auto">
            <a:xfrm flipH="1">
              <a:off x="1580" y="3049"/>
              <a:ext cx="87" cy="175"/>
            </a:xfrm>
            <a:prstGeom prst="rtTriangl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AutoShape 159"/>
            <p:cNvSpPr>
              <a:spLocks noChangeArrowheads="1"/>
            </p:cNvSpPr>
            <p:nvPr/>
          </p:nvSpPr>
          <p:spPr bwMode="auto">
            <a:xfrm>
              <a:off x="2018" y="3049"/>
              <a:ext cx="88" cy="175"/>
            </a:xfrm>
            <a:prstGeom prst="rtTriangl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Arc 160"/>
            <p:cNvSpPr>
              <a:spLocks/>
            </p:cNvSpPr>
            <p:nvPr/>
          </p:nvSpPr>
          <p:spPr bwMode="auto">
            <a:xfrm flipV="1">
              <a:off x="2149" y="3224"/>
              <a:ext cx="132" cy="1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Arc 161"/>
            <p:cNvSpPr>
              <a:spLocks/>
            </p:cNvSpPr>
            <p:nvPr/>
          </p:nvSpPr>
          <p:spPr bwMode="auto">
            <a:xfrm flipV="1">
              <a:off x="2106" y="3224"/>
              <a:ext cx="131" cy="4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Arc 162"/>
            <p:cNvSpPr>
              <a:spLocks/>
            </p:cNvSpPr>
            <p:nvPr/>
          </p:nvSpPr>
          <p:spPr bwMode="auto">
            <a:xfrm flipH="1" flipV="1">
              <a:off x="1404" y="3224"/>
              <a:ext cx="132" cy="1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Arc 163"/>
            <p:cNvSpPr>
              <a:spLocks/>
            </p:cNvSpPr>
            <p:nvPr/>
          </p:nvSpPr>
          <p:spPr bwMode="auto">
            <a:xfrm flipH="1" flipV="1">
              <a:off x="1448" y="3224"/>
              <a:ext cx="132" cy="4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Rectangle 164"/>
            <p:cNvSpPr>
              <a:spLocks noChangeArrowheads="1"/>
            </p:cNvSpPr>
            <p:nvPr/>
          </p:nvSpPr>
          <p:spPr bwMode="auto">
            <a:xfrm>
              <a:off x="1667" y="3049"/>
              <a:ext cx="351" cy="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8" name="Date Placeholder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D35C-3083-9B47-A0F2-CBD65165689E}" type="datetime1">
              <a:rPr lang="en-IN" smtClean="0"/>
              <a:t>05/11/18</a:t>
            </a:fld>
            <a:endParaRPr lang="en-US"/>
          </a:p>
        </p:txBody>
      </p:sp>
      <p:sp>
        <p:nvSpPr>
          <p:cNvPr id="139" name="Footer Placeholder 1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2286000" y="64886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Intel Corp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4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9"/>
          <a:stretch/>
        </p:blipFill>
        <p:spPr bwMode="auto">
          <a:xfrm>
            <a:off x="-19123" y="1196752"/>
            <a:ext cx="8868804" cy="561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51571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Intel Corp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028384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45nm Node: Hi-K/Metal Gate (2007)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66C-EEA8-3241-85C3-9C0FBA0E6D15}" type="datetime1">
              <a:rPr lang="en-IN" smtClean="0"/>
              <a:t>05/11/18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92869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Hi-K Dielectrics: Key Benefit</a:t>
            </a:r>
            <a:endParaRPr lang="en-IN" sz="4000" b="1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900613" y="1039813"/>
            <a:ext cx="3467100" cy="3068637"/>
            <a:chOff x="3086" y="772"/>
            <a:chExt cx="2184" cy="1933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185" y="772"/>
            <a:ext cx="1986" cy="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Photo Editor Photo" r:id="rId3" imgW="2514286" imgH="2448267" progId="">
                    <p:embed/>
                  </p:oleObj>
                </mc:Choice>
                <mc:Fallback>
                  <p:oleObj name="Photo Editor Photo" r:id="rId3" imgW="2514286" imgH="244826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772"/>
                          <a:ext cx="1986" cy="1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090" y="1304"/>
              <a:ext cx="217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086" y="1934"/>
              <a:ext cx="21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239" y="2322"/>
              <a:ext cx="1807" cy="288"/>
              <a:chOff x="655" y="2907"/>
              <a:chExt cx="1807" cy="288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776" y="2944"/>
                <a:ext cx="1568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655" y="2907"/>
                <a:ext cx="18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Silicon substrate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223" y="863"/>
              <a:ext cx="1783" cy="288"/>
              <a:chOff x="3223" y="863"/>
              <a:chExt cx="1783" cy="288"/>
            </a:xfrm>
          </p:grpSpPr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794" y="903"/>
                <a:ext cx="646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3223" y="863"/>
                <a:ext cx="1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Gate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490" y="1476"/>
              <a:ext cx="1515" cy="288"/>
              <a:chOff x="3260" y="1653"/>
              <a:chExt cx="1515" cy="288"/>
            </a:xfrm>
          </p:grpSpPr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260" y="1680"/>
                <a:ext cx="1352" cy="232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3267" y="1653"/>
                <a:ext cx="15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3.0nm  High-k</a:t>
                </a:r>
                <a:endParaRPr lang="en-US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385" y="1316"/>
              <a:ext cx="1" cy="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973513" y="4073525"/>
            <a:ext cx="1179512" cy="36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Source: Intel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96900" y="4305300"/>
            <a:ext cx="6132513" cy="1323975"/>
            <a:chOff x="220" y="3088"/>
            <a:chExt cx="3863" cy="834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05" y="3088"/>
              <a:ext cx="1408" cy="81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4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90nm process</a:t>
              </a:r>
            </a:p>
            <a:p>
              <a:pPr algn="ctr">
                <a:lnSpc>
                  <a:spcPct val="110000"/>
                </a:lnSpc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1X</a:t>
              </a:r>
            </a:p>
            <a:p>
              <a:pPr algn="ctr">
                <a:lnSpc>
                  <a:spcPct val="110000"/>
                </a:lnSpc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1X</a:t>
              </a:r>
              <a:endParaRPr lang="en-US" sz="2400" b="1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70" y="3096"/>
              <a:ext cx="1013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2400" b="1" u="sng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High-k</a:t>
              </a:r>
              <a:endParaRPr lang="en-US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10000"/>
                </a:lnSpc>
              </a:pPr>
              <a:r>
                <a: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1.6X</a:t>
              </a:r>
            </a:p>
            <a:p>
              <a:pPr>
                <a:lnSpc>
                  <a:spcPct val="110000"/>
                </a:lnSpc>
              </a:pPr>
              <a:r>
                <a: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&lt; 0.01X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20" y="3358"/>
              <a:ext cx="1248" cy="5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Capacitance</a:t>
              </a:r>
            </a:p>
            <a:p>
              <a:pPr algn="r">
                <a:lnSpc>
                  <a:spcPct val="110000"/>
                </a:lnSpc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Leakage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1109663" y="1069975"/>
            <a:ext cx="3457575" cy="3038475"/>
            <a:chOff x="672" y="791"/>
            <a:chExt cx="2178" cy="1914"/>
          </a:xfrm>
        </p:grpSpPr>
        <p:pic>
          <p:nvPicPr>
            <p:cNvPr id="24" name="Picture 24" descr="gate"/>
            <p:cNvPicPr>
              <a:picLocks noChangeAspect="1" noChangeArrowheads="1"/>
            </p:cNvPicPr>
            <p:nvPr/>
          </p:nvPicPr>
          <p:blipFill>
            <a:blip r:embed="rId5" cstate="print"/>
            <a:srcRect l="15572" t="10706" r="3893" b="11679"/>
            <a:stretch>
              <a:fillRect/>
            </a:stretch>
          </p:blipFill>
          <p:spPr bwMode="auto">
            <a:xfrm>
              <a:off x="768" y="791"/>
              <a:ext cx="1986" cy="1914"/>
            </a:xfrm>
            <a:prstGeom prst="rect">
              <a:avLst/>
            </a:prstGeom>
            <a:noFill/>
          </p:spPr>
        </p:pic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12" y="1536"/>
              <a:ext cx="1154" cy="226"/>
            </a:xfrm>
            <a:prstGeom prst="rect">
              <a:avLst/>
            </a:prstGeom>
            <a:solidFill>
              <a:srgbClr val="DDDDDD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80" y="1521"/>
              <a:ext cx="2170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672" y="1764"/>
              <a:ext cx="217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1113" y="1516"/>
              <a:ext cx="1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" name="Group 29"/>
            <p:cNvGrpSpPr>
              <a:grpSpLocks/>
            </p:cNvGrpSpPr>
            <p:nvPr/>
          </p:nvGrpSpPr>
          <p:grpSpPr bwMode="auto">
            <a:xfrm>
              <a:off x="871" y="2346"/>
              <a:ext cx="1807" cy="288"/>
              <a:chOff x="655" y="2907"/>
              <a:chExt cx="1807" cy="288"/>
            </a:xfrm>
          </p:grpSpPr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776" y="2944"/>
                <a:ext cx="1568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655" y="2907"/>
                <a:ext cx="180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Silicon substrate</a:t>
                </a:r>
              </a:p>
            </p:txBody>
          </p:sp>
        </p:grp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169" y="1484"/>
              <a:ext cx="14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1.2nm  SiO</a:t>
              </a:r>
              <a:r>
                <a:rPr lang="en-US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855" y="887"/>
              <a:ext cx="1783" cy="288"/>
              <a:chOff x="3223" y="863"/>
              <a:chExt cx="1783" cy="28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794" y="903"/>
                <a:ext cx="646" cy="216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3223" y="863"/>
                <a:ext cx="1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Gate</a:t>
                </a:r>
              </a:p>
            </p:txBody>
          </p:sp>
        </p:grp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181C-6D17-894F-9CDA-084DDACF5D17}" type="datetime1">
              <a:rPr lang="en-IN" smtClean="0"/>
              <a:t>05/11/18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Lodha,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695</Words>
  <Application>Microsoft Macintosh PowerPoint</Application>
  <PresentationFormat>On-screen Show (4:3)</PresentationFormat>
  <Paragraphs>221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Mangal</vt:lpstr>
      <vt:lpstr>Symbol</vt:lpstr>
      <vt:lpstr>Times New Roman</vt:lpstr>
      <vt:lpstr>Wingdings</vt:lpstr>
      <vt:lpstr>굴림</vt:lpstr>
      <vt:lpstr>Arial</vt:lpstr>
      <vt:lpstr>Office Theme</vt:lpstr>
      <vt:lpstr>Chart</vt:lpstr>
      <vt:lpstr>Photo Editor Photo</vt:lpstr>
      <vt:lpstr>EE207  MOSFET Scaling</vt:lpstr>
      <vt:lpstr>Outline</vt:lpstr>
      <vt:lpstr>CMOS scaling</vt:lpstr>
      <vt:lpstr>Classical FET Scaling</vt:lpstr>
      <vt:lpstr>PowerPoint Presentation</vt:lpstr>
      <vt:lpstr>Introduction of strain @ 90nm node</vt:lpstr>
      <vt:lpstr>Strain Scaling</vt:lpstr>
      <vt:lpstr>45nm Node: Hi-K/Metal Gate (2007)</vt:lpstr>
      <vt:lpstr>Hi-K Dielectrics: Key Benefit</vt:lpstr>
      <vt:lpstr>High-k Metal Gate: ToxE and Ig</vt:lpstr>
      <vt:lpstr>High-k Metal Gate</vt:lpstr>
      <vt:lpstr>What was the challenge?</vt:lpstr>
      <vt:lpstr>Solution 1: UTB-SOI, Ultra-thin body Silicon-on-insulator</vt:lpstr>
      <vt:lpstr>New device architectures</vt:lpstr>
      <vt:lpstr>Solution 2: 3D FinFET </vt:lpstr>
      <vt:lpstr>PowerPoint Presentation</vt:lpstr>
      <vt:lpstr>FinFET/Tri-Gate</vt:lpstr>
      <vt:lpstr>22nm CMOS node: Trigate (2012)</vt:lpstr>
      <vt:lpstr>PowerPoint Presentation</vt:lpstr>
      <vt:lpstr>22 nm (2012) – 10 nm (2018)</vt:lpstr>
      <vt:lpstr>What’s next for Moore’s law?</vt:lpstr>
      <vt:lpstr>Tunnel FET</vt:lpstr>
      <vt:lpstr>What’s next for Moore’s law?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EE227: Introduction to Microelectronics  Advanced Transistors and Process Integration</dc:title>
  <dc:creator>SONY</dc:creator>
  <cp:lastModifiedBy>Saurabh Lodha</cp:lastModifiedBy>
  <cp:revision>30</cp:revision>
  <dcterms:created xsi:type="dcterms:W3CDTF">2006-08-16T00:00:00Z</dcterms:created>
  <dcterms:modified xsi:type="dcterms:W3CDTF">2018-11-05T02:20:23Z</dcterms:modified>
</cp:coreProperties>
</file>