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6.xml" ContentType="application/vnd.openxmlformats-officedocument.presentationml.slideLayou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3.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5" r:id="rId1"/>
    <p:sldMasterId id="2147483711" r:id="rId2"/>
    <p:sldMasterId id="2147483713" r:id="rId3"/>
  </p:sldMasterIdLst>
  <p:notesMasterIdLst>
    <p:notesMasterId r:id="rId28"/>
  </p:notesMasterIdLst>
  <p:sldIdLst>
    <p:sldId id="256" r:id="rId4"/>
    <p:sldId id="302" r:id="rId5"/>
    <p:sldId id="317" r:id="rId6"/>
    <p:sldId id="318" r:id="rId7"/>
    <p:sldId id="319" r:id="rId8"/>
    <p:sldId id="320" r:id="rId9"/>
    <p:sldId id="321" r:id="rId10"/>
    <p:sldId id="324" r:id="rId11"/>
    <p:sldId id="322" r:id="rId12"/>
    <p:sldId id="323" r:id="rId13"/>
    <p:sldId id="403" r:id="rId14"/>
    <p:sldId id="330" r:id="rId15"/>
    <p:sldId id="331" r:id="rId16"/>
    <p:sldId id="332" r:id="rId17"/>
    <p:sldId id="334" r:id="rId18"/>
    <p:sldId id="335" r:id="rId19"/>
    <p:sldId id="336" r:id="rId20"/>
    <p:sldId id="337" r:id="rId21"/>
    <p:sldId id="338" r:id="rId22"/>
    <p:sldId id="342" r:id="rId23"/>
    <p:sldId id="399" r:id="rId24"/>
    <p:sldId id="400" r:id="rId25"/>
    <p:sldId id="401" r:id="rId26"/>
    <p:sldId id="402"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an Brennan" initials="SNB"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D9D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088" autoAdjust="0"/>
  </p:normalViewPr>
  <p:slideViewPr>
    <p:cSldViewPr>
      <p:cViewPr varScale="1">
        <p:scale>
          <a:sx n="91" d="100"/>
          <a:sy n="91" d="100"/>
        </p:scale>
        <p:origin x="22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3372B75-54D7-4129-9903-8B3DA0CAC042}" type="datetimeFigureOut">
              <a:rPr lang="en-US"/>
              <a:pPr/>
              <a:t>8/30/20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B5E2A03-9807-4B06-90CA-FA3B256DEA45}" type="slidenum">
              <a:rPr lang="en-US"/>
              <a:pPr/>
              <a:t>‹#›</a:t>
            </a:fld>
            <a:endParaRPr lang="en-US"/>
          </a:p>
        </p:txBody>
      </p:sp>
    </p:spTree>
    <p:extLst>
      <p:ext uri="{BB962C8B-B14F-4D97-AF65-F5344CB8AC3E}">
        <p14:creationId xmlns:p14="http://schemas.microsoft.com/office/powerpoint/2010/main" val="2651769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p:cNvSpPr>
            <a:spLocks noGrp="1" noRot="1" noChangeAspect="1" noTextEdit="1"/>
          </p:cNvSpPr>
          <p:nvPr>
            <p:ph type="sldImg"/>
          </p:nvPr>
        </p:nvSpPr>
        <p:spPr bwMode="auto">
          <a:noFill/>
          <a:ln>
            <a:solidFill>
              <a:srgbClr val="000000"/>
            </a:solidFill>
            <a:miter lim="800000"/>
            <a:headEnd/>
            <a:tailEnd/>
          </a:ln>
        </p:spPr>
      </p:sp>
      <p:sp>
        <p:nvSpPr>
          <p:cNvPr id="40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charset="-128"/>
            </a:endParaRPr>
          </a:p>
        </p:txBody>
      </p:sp>
      <p:sp>
        <p:nvSpPr>
          <p:cNvPr id="4099" name="Slide Number Placeholder 3"/>
          <p:cNvSpPr>
            <a:spLocks noGrp="1"/>
          </p:cNvSpPr>
          <p:nvPr>
            <p:ph type="sldNum" sz="quarter" idx="5"/>
          </p:nvPr>
        </p:nvSpPr>
        <p:spPr bwMode="auto">
          <a:noFill/>
          <a:ln>
            <a:miter lim="800000"/>
            <a:headEnd/>
            <a:tailEnd/>
          </a:ln>
        </p:spPr>
        <p:txBody>
          <a:bodyPr/>
          <a:lstStyle/>
          <a:p>
            <a:fld id="{0307ED95-904F-46E8-A080-9255343B1051}" type="slidenum">
              <a:rPr lang="en-US"/>
              <a:pPr/>
              <a:t>0</a:t>
            </a:fld>
            <a:endParaRPr lang="en-US"/>
          </a:p>
        </p:txBody>
      </p:sp>
    </p:spTree>
    <p:extLst>
      <p:ext uri="{BB962C8B-B14F-4D97-AF65-F5344CB8AC3E}">
        <p14:creationId xmlns:p14="http://schemas.microsoft.com/office/powerpoint/2010/main" val="265711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0D1B1D-C831-4437-BA2D-213260E9FE14}" type="slidenum">
              <a:rPr lang="en-US" smtClean="0"/>
              <a:pPr/>
              <a:t>14</a:t>
            </a:fld>
            <a:endParaRPr lang="en-US"/>
          </a:p>
        </p:txBody>
      </p:sp>
    </p:spTree>
    <p:extLst>
      <p:ext uri="{BB962C8B-B14F-4D97-AF65-F5344CB8AC3E}">
        <p14:creationId xmlns:p14="http://schemas.microsoft.com/office/powerpoint/2010/main" val="96153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15</a:t>
            </a:fld>
            <a:endParaRPr lang="en-US"/>
          </a:p>
        </p:txBody>
      </p:sp>
    </p:spTree>
    <p:extLst>
      <p:ext uri="{BB962C8B-B14F-4D97-AF65-F5344CB8AC3E}">
        <p14:creationId xmlns:p14="http://schemas.microsoft.com/office/powerpoint/2010/main" val="642403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16</a:t>
            </a:fld>
            <a:endParaRPr lang="en-US"/>
          </a:p>
        </p:txBody>
      </p:sp>
    </p:spTree>
    <p:extLst>
      <p:ext uri="{BB962C8B-B14F-4D97-AF65-F5344CB8AC3E}">
        <p14:creationId xmlns:p14="http://schemas.microsoft.com/office/powerpoint/2010/main" val="642403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17</a:t>
            </a:fld>
            <a:endParaRPr lang="en-US"/>
          </a:p>
        </p:txBody>
      </p:sp>
    </p:spTree>
    <p:extLst>
      <p:ext uri="{BB962C8B-B14F-4D97-AF65-F5344CB8AC3E}">
        <p14:creationId xmlns:p14="http://schemas.microsoft.com/office/powerpoint/2010/main" val="1173493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All partitions are of equal size, but,</a:t>
            </a:r>
            <a:r>
              <a:rPr lang="en-US" baseline="0" dirty="0"/>
              <a:t> if data length is not a multiple of “m”, the last partition is not used in calculations .</a:t>
            </a:r>
            <a:endParaRPr lang="en-US" dirty="0"/>
          </a:p>
        </p:txBody>
      </p:sp>
      <p:sp>
        <p:nvSpPr>
          <p:cNvPr id="4" name="Slide Number Placeholder 3"/>
          <p:cNvSpPr>
            <a:spLocks noGrp="1"/>
          </p:cNvSpPr>
          <p:nvPr>
            <p:ph type="sldNum" sz="quarter" idx="10"/>
          </p:nvPr>
        </p:nvSpPr>
        <p:spPr/>
        <p:txBody>
          <a:bodyPr/>
          <a:lstStyle/>
          <a:p>
            <a:fld id="{C681A480-A3EC-4D8E-902C-B08C5957E466}" type="slidenum">
              <a:rPr lang="en-US" smtClean="0"/>
              <a:pPr/>
              <a:t>18</a:t>
            </a:fld>
            <a:endParaRPr lang="en-US"/>
          </a:p>
        </p:txBody>
      </p:sp>
    </p:spTree>
    <p:extLst>
      <p:ext uri="{BB962C8B-B14F-4D97-AF65-F5344CB8AC3E}">
        <p14:creationId xmlns:p14="http://schemas.microsoft.com/office/powerpoint/2010/main" val="3738120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was a new measure required?</a:t>
            </a:r>
            <a:r>
              <a:rPr lang="en-US" baseline="0" dirty="0"/>
              <a:t> For noise sources other than white noise, the RMS value or the standard deviation is not stable as you try to calculate using ever more number of sample data points. Thus in order to be able to compare the performance of various atomic clocks with different</a:t>
            </a: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19</a:t>
            </a:fld>
            <a:endParaRPr lang="en-US"/>
          </a:p>
        </p:txBody>
      </p:sp>
    </p:spTree>
    <p:extLst>
      <p:ext uri="{BB962C8B-B14F-4D97-AF65-F5344CB8AC3E}">
        <p14:creationId xmlns:p14="http://schemas.microsoft.com/office/powerpoint/2010/main" val="117349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students should be able to answer the following questions at the end of the class</a:t>
            </a: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1</a:t>
            </a:fld>
            <a:endParaRPr lang="en-US"/>
          </a:p>
        </p:txBody>
      </p:sp>
    </p:spTree>
    <p:extLst>
      <p:ext uri="{BB962C8B-B14F-4D97-AF65-F5344CB8AC3E}">
        <p14:creationId xmlns:p14="http://schemas.microsoft.com/office/powerpoint/2010/main" val="3451886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20</a:t>
            </a:fld>
            <a:endParaRPr lang="en-US"/>
          </a:p>
        </p:txBody>
      </p:sp>
    </p:spTree>
    <p:extLst>
      <p:ext uri="{BB962C8B-B14F-4D97-AF65-F5344CB8AC3E}">
        <p14:creationId xmlns:p14="http://schemas.microsoft.com/office/powerpoint/2010/main" val="40039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21</a:t>
            </a:fld>
            <a:endParaRPr lang="en-US"/>
          </a:p>
        </p:txBody>
      </p:sp>
    </p:spTree>
    <p:extLst>
      <p:ext uri="{BB962C8B-B14F-4D97-AF65-F5344CB8AC3E}">
        <p14:creationId xmlns:p14="http://schemas.microsoft.com/office/powerpoint/2010/main" val="1643872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22</a:t>
            </a:fld>
            <a:endParaRPr lang="en-US"/>
          </a:p>
        </p:txBody>
      </p:sp>
    </p:spTree>
    <p:extLst>
      <p:ext uri="{BB962C8B-B14F-4D97-AF65-F5344CB8AC3E}">
        <p14:creationId xmlns:p14="http://schemas.microsoft.com/office/powerpoint/2010/main" val="937071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23</a:t>
            </a:fld>
            <a:endParaRPr lang="en-US"/>
          </a:p>
        </p:txBody>
      </p:sp>
    </p:spTree>
    <p:extLst>
      <p:ext uri="{BB962C8B-B14F-4D97-AF65-F5344CB8AC3E}">
        <p14:creationId xmlns:p14="http://schemas.microsoft.com/office/powerpoint/2010/main" val="109652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2</a:t>
            </a:fld>
            <a:endParaRPr lang="en-US"/>
          </a:p>
        </p:txBody>
      </p:sp>
    </p:spTree>
    <p:extLst>
      <p:ext uri="{BB962C8B-B14F-4D97-AF65-F5344CB8AC3E}">
        <p14:creationId xmlns:p14="http://schemas.microsoft.com/office/powerpoint/2010/main" val="13879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0D1B1D-C831-4437-BA2D-213260E9FE14}" type="slidenum">
              <a:rPr lang="en-US" smtClean="0"/>
              <a:pPr/>
              <a:t>3</a:t>
            </a:fld>
            <a:endParaRPr lang="en-US"/>
          </a:p>
        </p:txBody>
      </p:sp>
    </p:spTree>
    <p:extLst>
      <p:ext uri="{BB962C8B-B14F-4D97-AF65-F5344CB8AC3E}">
        <p14:creationId xmlns:p14="http://schemas.microsoft.com/office/powerpoint/2010/main" val="138791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4</a:t>
            </a:fld>
            <a:endParaRPr lang="en-US"/>
          </a:p>
        </p:txBody>
      </p:sp>
    </p:spTree>
    <p:extLst>
      <p:ext uri="{BB962C8B-B14F-4D97-AF65-F5344CB8AC3E}">
        <p14:creationId xmlns:p14="http://schemas.microsoft.com/office/powerpoint/2010/main" val="138791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0D1B1D-C831-4437-BA2D-213260E9FE14}" type="slidenum">
              <a:rPr lang="en-US" smtClean="0"/>
              <a:pPr/>
              <a:t>5</a:t>
            </a:fld>
            <a:endParaRPr lang="en-US"/>
          </a:p>
        </p:txBody>
      </p:sp>
    </p:spTree>
    <p:extLst>
      <p:ext uri="{BB962C8B-B14F-4D97-AF65-F5344CB8AC3E}">
        <p14:creationId xmlns:p14="http://schemas.microsoft.com/office/powerpoint/2010/main" val="129913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pPr/>
              <a:t>7</a:t>
            </a:fld>
            <a:endParaRPr lang="en-US"/>
          </a:p>
        </p:txBody>
      </p:sp>
    </p:spTree>
    <p:extLst>
      <p:ext uri="{BB962C8B-B14F-4D97-AF65-F5344CB8AC3E}">
        <p14:creationId xmlns:p14="http://schemas.microsoft.com/office/powerpoint/2010/main" val="345188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A60D1B1D-C831-4437-BA2D-213260E9FE1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38791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33363"/>
            <a:ext cx="8345533" cy="548640"/>
          </a:xfrm>
          <a:gradFill flip="none" rotWithShape="1">
            <a:gsLst>
              <a:gs pos="0">
                <a:schemeClr val="accent2">
                  <a:lumMod val="20000"/>
                  <a:lumOff val="80000"/>
                </a:schemeClr>
              </a:gs>
              <a:gs pos="83000">
                <a:schemeClr val="accent6">
                  <a:lumMod val="20000"/>
                  <a:lumOff val="80000"/>
                  <a:alpha val="53000"/>
                </a:schemeClr>
              </a:gs>
              <a:gs pos="100000">
                <a:schemeClr val="bg1"/>
              </a:gs>
            </a:gsLst>
            <a:lin ang="0" scaled="1"/>
            <a:tileRect/>
          </a:gradFill>
        </p:spPr>
        <p:txBody>
          <a:bodyPr>
            <a:noAutofit/>
          </a:bodyPr>
          <a:lstStyle>
            <a:lvl1pPr>
              <a:defRPr sz="3200" b="1">
                <a:solidFill>
                  <a:schemeClr val="accent2">
                    <a:lumMod val="50000"/>
                  </a:schemeClr>
                </a:solidFill>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482693" cy="5410200"/>
          </a:xfrm>
        </p:spPr>
        <p:txBody>
          <a:bodyPr/>
          <a:lstStyle>
            <a:lvl1pPr marL="342900" indent="-274320">
              <a:buFont typeface="Wingdings" pitchFamily="2" charset="2"/>
              <a:buChar char="§"/>
              <a:defRPr>
                <a:solidFill>
                  <a:schemeClr val="accent2">
                    <a:lumMod val="50000"/>
                  </a:schemeClr>
                </a:solidFill>
                <a:latin typeface="Calibri" pitchFamily="34" charset="0"/>
              </a:defRPr>
            </a:lvl1pPr>
            <a:lvl2pPr marL="640080" indent="-274320">
              <a:spcBef>
                <a:spcPts val="500"/>
              </a:spcBef>
              <a:buFont typeface="Courier New" pitchFamily="49" charset="0"/>
              <a:buChar char="o"/>
              <a:defRPr>
                <a:solidFill>
                  <a:schemeClr val="accent2">
                    <a:lumMod val="50000"/>
                  </a:schemeClr>
                </a:solidFill>
                <a:latin typeface="Calibri" pitchFamily="34" charset="0"/>
              </a:defRPr>
            </a:lvl2pPr>
            <a:lvl3pPr marL="914400" indent="-228600">
              <a:spcBef>
                <a:spcPts val="300"/>
              </a:spcBef>
              <a:buFont typeface="Calibri" pitchFamily="34" charset="0"/>
              <a:buChar char="—"/>
              <a:defRPr>
                <a:solidFill>
                  <a:schemeClr val="accent2">
                    <a:lumMod val="50000"/>
                  </a:schemeClr>
                </a:solidFill>
                <a:latin typeface="Calibri" pitchFamily="34" charset="0"/>
              </a:defRPr>
            </a:lvl3pPr>
            <a:lvl4pPr marL="1124712" indent="-228600">
              <a:buFont typeface="Wingdings" pitchFamily="2" charset="2"/>
              <a:buChar char="§"/>
              <a:defRPr>
                <a:solidFill>
                  <a:schemeClr val="accent2">
                    <a:lumMod val="50000"/>
                  </a:schemeClr>
                </a:solidFill>
                <a:latin typeface="Calibri" pitchFamily="34" charset="0"/>
              </a:defRPr>
            </a:lvl4pPr>
            <a:lvl5pPr marL="1325880" indent="-228600">
              <a:buFont typeface="Wingdings" pitchFamily="2" charset="2"/>
              <a:buChar char="§"/>
              <a:defRPr>
                <a:solidFill>
                  <a:schemeClr val="accent2">
                    <a:lumMod val="50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638879" y="6492875"/>
            <a:ext cx="3502152" cy="365125"/>
          </a:xfrm>
        </p:spPr>
        <p:txBody>
          <a:bodyPr/>
          <a:lstStyle/>
          <a:p>
            <a:endParaRPr lang="en-US" dirty="0">
              <a:solidFill>
                <a:srgbClr val="727CA3"/>
              </a:solidFill>
            </a:endParaRPr>
          </a:p>
        </p:txBody>
      </p:sp>
      <p:sp>
        <p:nvSpPr>
          <p:cNvPr id="15" name="Rectangle 14"/>
          <p:cNvSpPr/>
          <p:nvPr userDrawn="1"/>
        </p:nvSpPr>
        <p:spPr>
          <a:xfrm>
            <a:off x="8764088" y="228600"/>
            <a:ext cx="91440" cy="548640"/>
          </a:xfrm>
          <a:prstGeom prst="rect">
            <a:avLst/>
          </a:prstGeom>
          <a:solidFill>
            <a:schemeClr val="accent2">
              <a:lumMod val="60000"/>
              <a:lumOff val="4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6" name="Rectangle 15"/>
          <p:cNvSpPr/>
          <p:nvPr userDrawn="1"/>
        </p:nvSpPr>
        <p:spPr>
          <a:xfrm>
            <a:off x="8908323" y="228600"/>
            <a:ext cx="91440" cy="548640"/>
          </a:xfrm>
          <a:prstGeom prst="rect">
            <a:avLst/>
          </a:prstGeom>
          <a:solidFill>
            <a:schemeClr val="accent2">
              <a:lumMod val="40000"/>
              <a:lumOff val="60000"/>
            </a:schemeClr>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Rectangle 16"/>
          <p:cNvSpPr/>
          <p:nvPr userDrawn="1"/>
        </p:nvSpPr>
        <p:spPr>
          <a:xfrm>
            <a:off x="9052560" y="228600"/>
            <a:ext cx="91440" cy="548640"/>
          </a:xfrm>
          <a:prstGeom prst="rect">
            <a:avLst/>
          </a:prstGeom>
          <a:solidFill>
            <a:schemeClr val="accent2">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userDrawn="1"/>
        </p:nvSpPr>
        <p:spPr>
          <a:xfrm>
            <a:off x="8619853" y="228600"/>
            <a:ext cx="91440" cy="548640"/>
          </a:xfrm>
          <a:prstGeom prst="rect">
            <a:avLst/>
          </a:prstGeom>
          <a:solidFill>
            <a:schemeClr val="accent2">
              <a:lumMod val="75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Rectangle 18"/>
          <p:cNvSpPr/>
          <p:nvPr userDrawn="1"/>
        </p:nvSpPr>
        <p:spPr>
          <a:xfrm>
            <a:off x="0" y="228600"/>
            <a:ext cx="274320" cy="548640"/>
          </a:xfrm>
          <a:prstGeom prst="rect">
            <a:avLst/>
          </a:prstGeom>
          <a:solidFill>
            <a:schemeClr val="accent2">
              <a:lumMod val="5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72025824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725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05864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82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000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4210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53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76200"/>
            <a:ext cx="8345533" cy="705803"/>
          </a:xfrm>
          <a:gradFill flip="none" rotWithShape="1">
            <a:gsLst>
              <a:gs pos="0">
                <a:schemeClr val="accent2">
                  <a:lumMod val="20000"/>
                  <a:lumOff val="80000"/>
                </a:schemeClr>
              </a:gs>
              <a:gs pos="83000">
                <a:schemeClr val="accent6">
                  <a:lumMod val="20000"/>
                  <a:lumOff val="80000"/>
                  <a:alpha val="53000"/>
                </a:schemeClr>
              </a:gs>
              <a:gs pos="100000">
                <a:schemeClr val="bg1"/>
              </a:gs>
            </a:gsLst>
            <a:lin ang="0" scaled="1"/>
            <a:tileRect/>
          </a:gradFill>
        </p:spPr>
        <p:txBody>
          <a:bodyPr>
            <a:noAutofit/>
          </a:bodyPr>
          <a:lstStyle>
            <a:lvl1pPr algn="l">
              <a:defRPr sz="3200" b="1">
                <a:solidFill>
                  <a:schemeClr val="accent2">
                    <a:lumMod val="50000"/>
                  </a:schemeClr>
                </a:solidFill>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482693" cy="5410200"/>
          </a:xfrm>
        </p:spPr>
        <p:txBody>
          <a:bodyPr/>
          <a:lstStyle>
            <a:lvl1pPr marL="342900" indent="-274320">
              <a:buFont typeface="Wingdings" pitchFamily="2" charset="2"/>
              <a:buChar char="§"/>
              <a:defRPr>
                <a:solidFill>
                  <a:schemeClr val="accent2">
                    <a:lumMod val="50000"/>
                  </a:schemeClr>
                </a:solidFill>
                <a:latin typeface="Calibri" pitchFamily="34" charset="0"/>
              </a:defRPr>
            </a:lvl1pPr>
            <a:lvl2pPr marL="640080" indent="-274320">
              <a:spcBef>
                <a:spcPts val="500"/>
              </a:spcBef>
              <a:buFont typeface="Courier New" pitchFamily="49" charset="0"/>
              <a:buChar char="o"/>
              <a:defRPr>
                <a:solidFill>
                  <a:schemeClr val="accent2">
                    <a:lumMod val="50000"/>
                  </a:schemeClr>
                </a:solidFill>
                <a:latin typeface="Calibri" pitchFamily="34" charset="0"/>
              </a:defRPr>
            </a:lvl2pPr>
            <a:lvl3pPr marL="914400" indent="-228600">
              <a:spcBef>
                <a:spcPts val="300"/>
              </a:spcBef>
              <a:buFont typeface="Calibri" pitchFamily="34" charset="0"/>
              <a:buChar char="—"/>
              <a:defRPr>
                <a:solidFill>
                  <a:schemeClr val="accent2">
                    <a:lumMod val="50000"/>
                  </a:schemeClr>
                </a:solidFill>
                <a:latin typeface="Calibri" pitchFamily="34" charset="0"/>
              </a:defRPr>
            </a:lvl3pPr>
            <a:lvl4pPr marL="1124712" indent="-228600">
              <a:buFont typeface="Wingdings" pitchFamily="2" charset="2"/>
              <a:buChar char="§"/>
              <a:defRPr>
                <a:solidFill>
                  <a:schemeClr val="accent2">
                    <a:lumMod val="50000"/>
                  </a:schemeClr>
                </a:solidFill>
                <a:latin typeface="Calibri" pitchFamily="34" charset="0"/>
              </a:defRPr>
            </a:lvl4pPr>
            <a:lvl5pPr marL="1325880" indent="-228600">
              <a:buFont typeface="Wingdings" pitchFamily="2" charset="2"/>
              <a:buChar char="§"/>
              <a:defRPr>
                <a:solidFill>
                  <a:schemeClr val="accent2">
                    <a:lumMod val="50000"/>
                  </a:schemeClr>
                </a:solidFill>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8763000" y="76200"/>
            <a:ext cx="84365" cy="701040"/>
          </a:xfrm>
          <a:prstGeom prst="rect">
            <a:avLst/>
          </a:prstGeom>
          <a:solidFill>
            <a:schemeClr val="accent2">
              <a:lumMod val="60000"/>
              <a:lumOff val="4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6" name="Rectangle 15"/>
          <p:cNvSpPr/>
          <p:nvPr userDrawn="1"/>
        </p:nvSpPr>
        <p:spPr>
          <a:xfrm>
            <a:off x="8907235" y="76200"/>
            <a:ext cx="84365" cy="701040"/>
          </a:xfrm>
          <a:prstGeom prst="rect">
            <a:avLst/>
          </a:prstGeom>
          <a:solidFill>
            <a:schemeClr val="accent2">
              <a:lumMod val="40000"/>
              <a:lumOff val="60000"/>
            </a:schemeClr>
          </a:solidFill>
          <a:ln w="31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7" name="Rectangle 16"/>
          <p:cNvSpPr/>
          <p:nvPr userDrawn="1"/>
        </p:nvSpPr>
        <p:spPr>
          <a:xfrm>
            <a:off x="9051472" y="76200"/>
            <a:ext cx="84365" cy="701040"/>
          </a:xfrm>
          <a:prstGeom prst="rect">
            <a:avLst/>
          </a:prstGeom>
          <a:solidFill>
            <a:schemeClr val="accent2">
              <a:lumMod val="20000"/>
              <a:lumOff val="80000"/>
            </a:schemeClr>
          </a:solidFill>
          <a:ln w="31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8" name="Rectangle 17"/>
          <p:cNvSpPr/>
          <p:nvPr userDrawn="1"/>
        </p:nvSpPr>
        <p:spPr>
          <a:xfrm>
            <a:off x="8618765" y="76200"/>
            <a:ext cx="84365" cy="701040"/>
          </a:xfrm>
          <a:prstGeom prst="rect">
            <a:avLst/>
          </a:prstGeom>
          <a:solidFill>
            <a:schemeClr val="accent2">
              <a:lumMod val="75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9" name="Rectangle 18"/>
          <p:cNvSpPr/>
          <p:nvPr userDrawn="1"/>
        </p:nvSpPr>
        <p:spPr>
          <a:xfrm>
            <a:off x="0" y="76200"/>
            <a:ext cx="274320" cy="701040"/>
          </a:xfrm>
          <a:prstGeom prst="rect">
            <a:avLst/>
          </a:prstGeom>
          <a:solidFill>
            <a:schemeClr val="accent2">
              <a:lumMod val="5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auto">
              <a:spcBef>
                <a:spcPts val="0"/>
              </a:spcBef>
              <a:spcAft>
                <a:spcPts val="0"/>
              </a:spcAft>
            </a:pPr>
            <a:endParaRPr lang="en-US" sz="1800">
              <a:solidFill>
                <a:prstClr val="white"/>
              </a:solidFill>
            </a:endParaRPr>
          </a:p>
        </p:txBody>
      </p:sp>
      <p:sp>
        <p:nvSpPr>
          <p:cNvPr id="10" name="Text Box 113"/>
          <p:cNvSpPr txBox="1">
            <a:spLocks noChangeArrowheads="1"/>
          </p:cNvSpPr>
          <p:nvPr userDrawn="1"/>
        </p:nvSpPr>
        <p:spPr bwMode="auto">
          <a:xfrm>
            <a:off x="8808652" y="6610350"/>
            <a:ext cx="335348" cy="246221"/>
          </a:xfrm>
          <a:prstGeom prst="rect">
            <a:avLst/>
          </a:prstGeom>
          <a:noFill/>
          <a:ln w="9525">
            <a:noFill/>
            <a:miter lim="800000"/>
            <a:headEnd/>
            <a:tailEnd/>
          </a:ln>
          <a:effectLst/>
        </p:spPr>
        <p:txBody>
          <a:bodyPr wrap="none">
            <a:spAutoFit/>
          </a:bodyPr>
          <a:lstStyle/>
          <a:p>
            <a:pPr algn="r"/>
            <a:fld id="{3F4FD0DD-766A-4ABA-B84E-CFF03ED51A4E}" type="slidenum">
              <a:rPr lang="en-US" sz="1000" smtClean="0"/>
              <a:pPr algn="r"/>
              <a:t>‹#›</a:t>
            </a:fld>
            <a:endParaRPr lang="en-US" sz="1000" dirty="0">
              <a:solidFill>
                <a:srgbClr val="FF0000"/>
              </a:solidFill>
            </a:endParaRPr>
          </a:p>
        </p:txBody>
      </p:sp>
    </p:spTree>
    <p:extLst>
      <p:ext uri="{BB962C8B-B14F-4D97-AF65-F5344CB8AC3E}">
        <p14:creationId xmlns:p14="http://schemas.microsoft.com/office/powerpoint/2010/main" val="108005921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3671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180576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5386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9505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7556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8145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4498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4235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1645905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855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3.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Box 113"/>
          <p:cNvSpPr txBox="1">
            <a:spLocks noChangeArrowheads="1"/>
          </p:cNvSpPr>
          <p:nvPr userDrawn="1"/>
        </p:nvSpPr>
        <p:spPr bwMode="auto">
          <a:xfrm>
            <a:off x="8808652" y="6610350"/>
            <a:ext cx="335348" cy="246221"/>
          </a:xfrm>
          <a:prstGeom prst="rect">
            <a:avLst/>
          </a:prstGeom>
          <a:noFill/>
          <a:ln w="9525">
            <a:noFill/>
            <a:miter lim="800000"/>
            <a:headEnd/>
            <a:tailEnd/>
          </a:ln>
          <a:effectLst/>
        </p:spPr>
        <p:txBody>
          <a:bodyPr wrap="none">
            <a:spAutoFit/>
          </a:bodyPr>
          <a:lstStyle/>
          <a:p>
            <a:pPr algn="r"/>
            <a:fld id="{3F4FD0DD-766A-4ABA-B84E-CFF03ED51A4E}" type="slidenum">
              <a:rPr lang="en-US" sz="1000" smtClean="0"/>
              <a:pPr algn="r"/>
              <a:t>‹#›</a:t>
            </a:fld>
            <a:endParaRPr lang="en-US" sz="1000"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710"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fontAlgn="auto">
              <a:spcBef>
                <a:spcPts val="0"/>
              </a:spcBef>
              <a:spcAft>
                <a:spcPts val="0"/>
              </a:spcAft>
            </a:pPr>
            <a:endParaRPr lang="en-US">
              <a:latin typeface="Century Gothic"/>
            </a:endParaRP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fontAlgn="auto">
              <a:spcBef>
                <a:spcPts val="0"/>
              </a:spcBef>
              <a:spcAft>
                <a:spcPts val="0"/>
              </a:spcAft>
            </a:pPr>
            <a:endParaRPr lang="en-US">
              <a:solidFill>
                <a:srgbClr val="727CA3"/>
              </a:solidFill>
              <a:latin typeface="Century Gothic"/>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fontAlgn="auto">
              <a:spcBef>
                <a:spcPts val="0"/>
              </a:spcBef>
              <a:spcAft>
                <a:spcPts val="0"/>
              </a:spcAft>
            </a:pPr>
            <a:fld id="{B6F15528-21DE-4FAA-801E-634DDDAF4B2B}" type="slidenum">
              <a:rPr lang="en-US" smtClean="0">
                <a:latin typeface="Century Gothic"/>
              </a:rPr>
              <a:pPr fontAlgn="auto">
                <a:spcBef>
                  <a:spcPts val="0"/>
                </a:spcBef>
                <a:spcAft>
                  <a:spcPts val="0"/>
                </a:spcAft>
              </a:pPr>
              <a:t>‹#›</a:t>
            </a:fld>
            <a:endParaRPr lang="en-US">
              <a:latin typeface="Century Gothic"/>
            </a:endParaRPr>
          </a:p>
        </p:txBody>
      </p:sp>
    </p:spTree>
    <p:extLst>
      <p:ext uri="{BB962C8B-B14F-4D97-AF65-F5344CB8AC3E}">
        <p14:creationId xmlns:p14="http://schemas.microsoft.com/office/powerpoint/2010/main" val="3099729717"/>
      </p:ext>
    </p:extLst>
  </p:cSld>
  <p:clrMap bg1="lt1" tx1="dk1" bg2="lt2" tx2="dk2" accent1="accent1" accent2="accent2" accent3="accent3" accent4="accent4" accent5="accent5" accent6="accent6" hlink="hlink" folHlink="folHlink"/>
  <p:sldLayoutIdLst>
    <p:sldLayoutId id="2147483712" r:id="rId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18" name="Text Box 113"/>
          <p:cNvSpPr txBox="1">
            <a:spLocks noChangeArrowheads="1"/>
          </p:cNvSpPr>
          <p:nvPr userDrawn="1"/>
        </p:nvSpPr>
        <p:spPr bwMode="auto">
          <a:xfrm>
            <a:off x="8808652" y="6610350"/>
            <a:ext cx="335348" cy="246221"/>
          </a:xfrm>
          <a:prstGeom prst="rect">
            <a:avLst/>
          </a:prstGeom>
          <a:noFill/>
          <a:ln w="9525">
            <a:noFill/>
            <a:miter lim="800000"/>
            <a:headEnd/>
            <a:tailEnd/>
          </a:ln>
          <a:effectLst/>
        </p:spPr>
        <p:txBody>
          <a:bodyPr wrap="none">
            <a:spAutoFit/>
          </a:bodyPr>
          <a:lstStyle/>
          <a:p>
            <a:pPr algn="r"/>
            <a:fld id="{3F4FD0DD-766A-4ABA-B84E-CFF03ED51A4E}" type="slidenum">
              <a:rPr lang="en-US" sz="1000" smtClean="0"/>
              <a:pPr algn="r"/>
              <a:t>‹#›</a:t>
            </a:fld>
            <a:endParaRPr lang="en-US" sz="1000" dirty="0">
              <a:solidFill>
                <a:srgbClr val="FF0000"/>
              </a:solidFill>
            </a:endParaRPr>
          </a:p>
        </p:txBody>
      </p:sp>
    </p:spTree>
    <p:extLst>
      <p:ext uri="{BB962C8B-B14F-4D97-AF65-F5344CB8AC3E}">
        <p14:creationId xmlns:p14="http://schemas.microsoft.com/office/powerpoint/2010/main" val="77812045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a:xfrm>
            <a:off x="609600" y="685800"/>
            <a:ext cx="6798734" cy="1447800"/>
          </a:xfrm>
        </p:spPr>
        <p:txBody>
          <a:bodyPr/>
          <a:lstStyle/>
          <a:p>
            <a:pPr algn="ctr" eaLnBrk="1" hangingPunct="1"/>
            <a:r>
              <a:rPr lang="en-US" sz="4400" dirty="0">
                <a:solidFill>
                  <a:schemeClr val="accent2">
                    <a:lumMod val="50000"/>
                  </a:schemeClr>
                </a:solidFill>
                <a:latin typeface="Calibri" pitchFamily="34" charset="0"/>
              </a:rPr>
              <a:t>Noise Modeling of Sensors: </a:t>
            </a:r>
            <a:br>
              <a:rPr lang="en-US" sz="4400" dirty="0">
                <a:solidFill>
                  <a:schemeClr val="accent2">
                    <a:lumMod val="50000"/>
                  </a:schemeClr>
                </a:solidFill>
                <a:latin typeface="Calibri" pitchFamily="34" charset="0"/>
              </a:rPr>
            </a:br>
            <a:r>
              <a:rPr lang="en-US" sz="4400" dirty="0">
                <a:solidFill>
                  <a:schemeClr val="accent2">
                    <a:lumMod val="50000"/>
                  </a:schemeClr>
                </a:solidFill>
                <a:latin typeface="Calibri" pitchFamily="34" charset="0"/>
              </a:rPr>
              <a:t>The Allan Variance Method</a:t>
            </a:r>
            <a:endParaRPr lang="en-US" sz="4400" dirty="0">
              <a:ea typeface="ＭＳ Ｐゴシック" charset="-128"/>
            </a:endParaRPr>
          </a:p>
        </p:txBody>
      </p:sp>
      <p:pic>
        <p:nvPicPr>
          <p:cNvPr id="3076" name="Picture 4" descr="http://dmpeli.math.mcmaster.ca/Matlab/Math4Q3/Lecture2-1/Example2-4.jpg"/>
          <p:cNvPicPr>
            <a:picLocks noChangeAspect="1" noChangeArrowheads="1"/>
          </p:cNvPicPr>
          <p:nvPr/>
        </p:nvPicPr>
        <p:blipFill>
          <a:blip r:embed="rId3" cstate="print"/>
          <a:srcRect t="6897"/>
          <a:stretch>
            <a:fillRect/>
          </a:stretch>
        </p:blipFill>
        <p:spPr bwMode="auto">
          <a:xfrm>
            <a:off x="1676400" y="2594481"/>
            <a:ext cx="4343400" cy="3032892"/>
          </a:xfrm>
          <a:prstGeom prst="rect">
            <a:avLst/>
          </a:prstGeom>
          <a:noFill/>
        </p:spPr>
      </p:pic>
      <p:sp>
        <p:nvSpPr>
          <p:cNvPr id="3" name="Rectangle 2"/>
          <p:cNvSpPr/>
          <p:nvPr/>
        </p:nvSpPr>
        <p:spPr>
          <a:xfrm>
            <a:off x="8763000" y="6400800"/>
            <a:ext cx="3810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0</a:t>
            </a:fld>
            <a:endParaRPr lang="en-US" dirty="0"/>
          </a:p>
        </p:txBody>
      </p:sp>
      <p:sp>
        <p:nvSpPr>
          <p:cNvPr id="2" name="Rectangle 1"/>
          <p:cNvSpPr/>
          <p:nvPr/>
        </p:nvSpPr>
        <p:spPr>
          <a:xfrm>
            <a:off x="0" y="5939135"/>
            <a:ext cx="9144000" cy="707886"/>
          </a:xfrm>
          <a:prstGeom prst="rect">
            <a:avLst/>
          </a:prstGeom>
        </p:spPr>
        <p:txBody>
          <a:bodyPr wrap="square">
            <a:spAutoFit/>
          </a:bodyPr>
          <a:lstStyle/>
          <a:p>
            <a:pPr algn="ctr"/>
            <a:r>
              <a:rPr lang="en-US" sz="2000" dirty="0"/>
              <a:t>Siddharth </a:t>
            </a:r>
            <a:r>
              <a:rPr lang="en-US" sz="2000" dirty="0" err="1"/>
              <a:t>Tallur</a:t>
            </a:r>
            <a:r>
              <a:rPr lang="en-US" sz="2000" dirty="0"/>
              <a:t>, 31/08/2020		EE617 Sensors in Instrumentation</a:t>
            </a:r>
          </a:p>
          <a:p>
            <a:pPr algn="ctr"/>
            <a:r>
              <a:rPr lang="en-US" sz="2000" dirty="0"/>
              <a:t>Modifications to slides found here: https://</a:t>
            </a:r>
            <a:r>
              <a:rPr lang="en-US" sz="2000" dirty="0" err="1"/>
              <a:t>eecs.wsu.edu</a:t>
            </a:r>
            <a:r>
              <a:rPr lang="en-US" sz="2000" dirty="0"/>
              <a:t>/~</a:t>
            </a:r>
            <a:r>
              <a:rPr lang="en-US" sz="2000" dirty="0" err="1"/>
              <a:t>taylorm</a:t>
            </a:r>
            <a:r>
              <a:rPr lang="en-US" sz="2000" dirty="0"/>
              <a:t>/16_483/</a:t>
            </a:r>
            <a:r>
              <a:rPr lang="en-US" sz="2000" dirty="0" err="1"/>
              <a:t>Jerath.pptx</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characterization tools: Autocorrelation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sz="2400" dirty="0"/>
                  <a:t>If  </a:t>
                </a:r>
                <a14:m>
                  <m:oMath xmlns:m="http://schemas.openxmlformats.org/officeDocument/2006/math">
                    <m:r>
                      <a:rPr lang="en-US" sz="2400" i="1" dirty="0">
                        <a:latin typeface="Cambria Math"/>
                      </a:rPr>
                      <m:t>𝑋</m:t>
                    </m:r>
                    <m:r>
                      <a:rPr lang="en-US" sz="2400" i="1" dirty="0">
                        <a:latin typeface="Cambria Math"/>
                      </a:rPr>
                      <m:t>(</m:t>
                    </m:r>
                    <m:r>
                      <a:rPr lang="en-US" sz="2400" i="1" dirty="0">
                        <a:latin typeface="Cambria Math"/>
                      </a:rPr>
                      <m:t>𝑡</m:t>
                    </m:r>
                    <m:r>
                      <a:rPr lang="en-US" sz="2400" i="1" dirty="0">
                        <a:latin typeface="Cambria Math"/>
                      </a:rPr>
                      <m:t>)</m:t>
                    </m:r>
                  </m:oMath>
                </a14:m>
                <a:r>
                  <a:rPr lang="en-US" sz="2400" dirty="0"/>
                  <a:t> represents white noise,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𝑅</m:t>
                        </m:r>
                      </m:e>
                      <m:sub>
                        <m:r>
                          <a:rPr lang="en-US" sz="2400" i="1">
                            <a:latin typeface="Cambria Math"/>
                          </a:rPr>
                          <m:t>𝑋𝑋</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𝑡</m:t>
                            </m:r>
                          </m:e>
                          <m:sub>
                            <m:r>
                              <a:rPr lang="en-US" sz="2400" i="1">
                                <a:latin typeface="Cambria Math"/>
                              </a:rPr>
                              <m:t>1</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𝑡</m:t>
                            </m:r>
                          </m:e>
                          <m:sub>
                            <m:r>
                              <a:rPr lang="en-US" sz="2400" i="1">
                                <a:latin typeface="Cambria Math"/>
                              </a:rPr>
                              <m:t>2</m:t>
                            </m:r>
                          </m:sub>
                        </m:sSub>
                      </m:e>
                    </m:d>
                    <m:r>
                      <a:rPr lang="en-US" sz="2400" b="0" i="1" smtClean="0">
                        <a:latin typeface="Cambria Math"/>
                      </a:rPr>
                      <m:t>=</m:t>
                    </m:r>
                    <m:r>
                      <a:rPr lang="en-US" sz="2400" b="0" i="1" smtClean="0">
                        <a:latin typeface="Cambria Math"/>
                      </a:rPr>
                      <m:t>𝛿</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1</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𝑡</m:t>
                        </m:r>
                      </m:e>
                      <m:sub>
                        <m:r>
                          <a:rPr lang="en-US" sz="2400" b="0" i="1" smtClean="0">
                            <a:latin typeface="Cambria Math"/>
                          </a:rPr>
                          <m:t>2</m:t>
                        </m:r>
                      </m:sub>
                    </m:sSub>
                    <m:r>
                      <a:rPr lang="en-US" sz="2400" b="0" i="1" smtClean="0">
                        <a:latin typeface="Cambria Math"/>
                      </a:rPr>
                      <m:t>)</m:t>
                    </m:r>
                  </m:oMath>
                </a14:m>
                <a:r>
                  <a:rPr lang="en-US" sz="2400" dirty="0"/>
                  <a:t> </a:t>
                </a:r>
              </a:p>
              <a:p>
                <a:pPr algn="ct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216" t="-902"/>
                </a:stretch>
              </a:blipFill>
            </p:spPr>
            <p:txBody>
              <a:bodyPr/>
              <a:lstStyle/>
              <a:p>
                <a:r>
                  <a:rPr lang="en-US">
                    <a:noFill/>
                  </a:rPr>
                  <a:t> </a:t>
                </a:r>
              </a:p>
            </p:txBody>
          </p:sp>
        </mc:Fallback>
      </mc:AlternateContent>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pic>
        <p:nvPicPr>
          <p:cNvPr id="13318"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30154" y="1569720"/>
            <a:ext cx="4511040" cy="33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4480560" y="1569720"/>
            <a:ext cx="4511040" cy="33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73012" y="3259240"/>
            <a:ext cx="2065694" cy="369332"/>
          </a:xfrm>
          <a:prstGeom prst="rect">
            <a:avLst/>
          </a:prstGeom>
          <a:solidFill>
            <a:schemeClr val="bg1"/>
          </a:solidFill>
        </p:spPr>
        <p:txBody>
          <a:bodyPr wrap="none" rtlCol="0">
            <a:spAutoFit/>
          </a:bodyPr>
          <a:lstStyle/>
          <a:p>
            <a:r>
              <a:rPr lang="en-US" b="1" dirty="0">
                <a:latin typeface="Calibri" pitchFamily="34" charset="0"/>
              </a:rPr>
              <a:t>Dirac delta function</a:t>
            </a:r>
          </a:p>
        </p:txBody>
      </p:sp>
      <p:sp>
        <p:nvSpPr>
          <p:cNvPr id="9" name="Rectangle 8"/>
          <p:cNvSpPr/>
          <p:nvPr/>
        </p:nvSpPr>
        <p:spPr>
          <a:xfrm>
            <a:off x="756874" y="4953000"/>
            <a:ext cx="3723686"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r>
              <a:rPr lang="en-US" b="1" dirty="0">
                <a:solidFill>
                  <a:schemeClr val="tx1">
                    <a:lumMod val="75000"/>
                    <a:lumOff val="25000"/>
                  </a:schemeClr>
                </a:solidFill>
                <a:latin typeface="Calibri" pitchFamily="34" charset="0"/>
              </a:rPr>
              <a:t>MATLAB code</a:t>
            </a:r>
          </a:p>
        </p:txBody>
      </p:sp>
      <p:sp>
        <p:nvSpPr>
          <p:cNvPr id="10" name="Rectangle 9"/>
          <p:cNvSpPr/>
          <p:nvPr/>
        </p:nvSpPr>
        <p:spPr>
          <a:xfrm>
            <a:off x="4480560" y="4953000"/>
            <a:ext cx="4053840" cy="1752600"/>
          </a:xfrm>
          <a:prstGeom prst="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ourier New" pitchFamily="49" charset="0"/>
                <a:cs typeface="Courier New" pitchFamily="49" charset="0"/>
              </a:rPr>
              <a:t>%% White noise autocorrelation</a:t>
            </a:r>
          </a:p>
          <a:p>
            <a:r>
              <a:rPr lang="en-US" sz="1000" dirty="0">
                <a:solidFill>
                  <a:schemeClr val="tx1"/>
                </a:solidFill>
                <a:latin typeface="Courier New" pitchFamily="49" charset="0"/>
                <a:cs typeface="Courier New" pitchFamily="49" charset="0"/>
              </a:rPr>
              <a:t>clear all</a:t>
            </a:r>
          </a:p>
          <a:p>
            <a:r>
              <a:rPr lang="en-US" sz="1000" dirty="0" err="1">
                <a:solidFill>
                  <a:schemeClr val="tx1"/>
                </a:solidFill>
                <a:latin typeface="Courier New" pitchFamily="49" charset="0"/>
                <a:cs typeface="Courier New" pitchFamily="49" charset="0"/>
              </a:rPr>
              <a:t>clc</a:t>
            </a:r>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close all</a:t>
            </a:r>
          </a:p>
          <a:p>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N = 10000;</a:t>
            </a:r>
          </a:p>
          <a:p>
            <a:r>
              <a:rPr lang="en-US" sz="1000" dirty="0">
                <a:solidFill>
                  <a:schemeClr val="tx1"/>
                </a:solidFill>
                <a:latin typeface="Courier New" pitchFamily="49" charset="0"/>
                <a:cs typeface="Courier New" pitchFamily="49" charset="0"/>
              </a:rPr>
              <a:t>w = </a:t>
            </a:r>
            <a:r>
              <a:rPr lang="en-US" sz="1000" dirty="0" err="1">
                <a:solidFill>
                  <a:schemeClr val="tx1"/>
                </a:solidFill>
                <a:latin typeface="Courier New" pitchFamily="49" charset="0"/>
                <a:cs typeface="Courier New" pitchFamily="49" charset="0"/>
              </a:rPr>
              <a:t>randn</a:t>
            </a:r>
            <a:r>
              <a:rPr lang="en-US" sz="1000" dirty="0">
                <a:solidFill>
                  <a:schemeClr val="tx1"/>
                </a:solidFill>
                <a:latin typeface="Courier New" pitchFamily="49" charset="0"/>
                <a:cs typeface="Courier New" pitchFamily="49" charset="0"/>
              </a:rPr>
              <a:t>(N,1);</a:t>
            </a:r>
          </a:p>
          <a:p>
            <a:r>
              <a:rPr lang="en-US" sz="1000" dirty="0">
                <a:solidFill>
                  <a:schemeClr val="tx1"/>
                </a:solidFill>
                <a:latin typeface="Courier New" pitchFamily="49" charset="0"/>
                <a:cs typeface="Courier New" pitchFamily="49" charset="0"/>
              </a:rPr>
              <a:t>t = </a:t>
            </a:r>
            <a:r>
              <a:rPr lang="en-US" sz="1000" dirty="0" err="1">
                <a:solidFill>
                  <a:schemeClr val="tx1"/>
                </a:solidFill>
                <a:latin typeface="Courier New" pitchFamily="49" charset="0"/>
                <a:cs typeface="Courier New" pitchFamily="49" charset="0"/>
              </a:rPr>
              <a:t>linspace</a:t>
            </a:r>
            <a:r>
              <a:rPr lang="en-US" sz="1000" dirty="0">
                <a:solidFill>
                  <a:schemeClr val="tx1"/>
                </a:solidFill>
                <a:latin typeface="Courier New" pitchFamily="49" charset="0"/>
                <a:cs typeface="Courier New" pitchFamily="49" charset="0"/>
              </a:rPr>
              <a:t>(0,N,N);</a:t>
            </a:r>
          </a:p>
          <a:p>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c,lags</a:t>
            </a:r>
            <a:r>
              <a:rPr lang="en-US" sz="1000" dirty="0">
                <a:solidFill>
                  <a:schemeClr val="tx1"/>
                </a:solidFill>
                <a:latin typeface="Courier New" pitchFamily="49" charset="0"/>
                <a:cs typeface="Courier New" pitchFamily="49" charset="0"/>
              </a:rPr>
              <a:t>] = </a:t>
            </a:r>
            <a:r>
              <a:rPr lang="en-US" sz="1000" b="1" dirty="0" err="1">
                <a:solidFill>
                  <a:schemeClr val="tx1"/>
                </a:solidFill>
                <a:latin typeface="Courier New" pitchFamily="49" charset="0"/>
                <a:cs typeface="Courier New" pitchFamily="49" charset="0"/>
              </a:rPr>
              <a:t>xcorr</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w,w</a:t>
            </a:r>
            <a:r>
              <a:rPr lang="en-US" sz="1000" dirty="0">
                <a:solidFill>
                  <a:schemeClr val="tx1"/>
                </a:solidFill>
                <a:latin typeface="Courier New" pitchFamily="49" charset="0"/>
                <a:cs typeface="Courier New" pitchFamily="49" charset="0"/>
              </a:rPr>
              <a:t>);</a:t>
            </a:r>
          </a:p>
          <a:p>
            <a:r>
              <a:rPr lang="en-US" sz="1000" dirty="0">
                <a:solidFill>
                  <a:schemeClr val="tx1"/>
                </a:solidFill>
                <a:latin typeface="Courier New" pitchFamily="49" charset="0"/>
                <a:cs typeface="Courier New" pitchFamily="49" charset="0"/>
              </a:rPr>
              <a:t>plot(</a:t>
            </a:r>
            <a:r>
              <a:rPr lang="en-US" sz="1000" dirty="0" err="1">
                <a:solidFill>
                  <a:schemeClr val="tx1"/>
                </a:solidFill>
                <a:latin typeface="Courier New" pitchFamily="49" charset="0"/>
                <a:cs typeface="Courier New" pitchFamily="49" charset="0"/>
              </a:rPr>
              <a:t>lags,abs</a:t>
            </a:r>
            <a:r>
              <a:rPr lang="en-US" sz="1000" dirty="0">
                <a:solidFill>
                  <a:schemeClr val="tx1"/>
                </a:solidFill>
                <a:latin typeface="Courier New" pitchFamily="49" charset="0"/>
                <a:cs typeface="Courier New" pitchFamily="49" charset="0"/>
              </a:rPr>
              <a:t>(c./max(c)),'Linewidth',2);</a:t>
            </a:r>
          </a:p>
        </p:txBody>
      </p:sp>
    </p:spTree>
    <p:extLst>
      <p:ext uri="{BB962C8B-B14F-4D97-AF65-F5344CB8AC3E}">
        <p14:creationId xmlns:p14="http://schemas.microsoft.com/office/powerpoint/2010/main" val="203355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 of colored noise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650195"/>
            <a:ext cx="6330950" cy="404075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 b="63042"/>
          <a:stretch/>
        </p:blipFill>
        <p:spPr>
          <a:xfrm>
            <a:off x="152400" y="803959"/>
            <a:ext cx="8695417" cy="17907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633" y="2664848"/>
            <a:ext cx="6330950" cy="4040752"/>
          </a:xfrm>
          <a:prstGeom prst="rect">
            <a:avLst/>
          </a:prstGeom>
        </p:spPr>
      </p:pic>
    </p:spTree>
    <p:extLst>
      <p:ext uri="{BB962C8B-B14F-4D97-AF65-F5344CB8AC3E}">
        <p14:creationId xmlns:p14="http://schemas.microsoft.com/office/powerpoint/2010/main" val="143472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characterization tools: PSD</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Power Spectral Density (PSD) is frequency-domain representation of noise</a:t>
                </a:r>
              </a:p>
              <a:p>
                <a:r>
                  <a:rPr lang="en-US" dirty="0"/>
                  <a:t>PSD is the Fourier Transform of the autocorrelation function</a:t>
                </a:r>
              </a:p>
              <a:p>
                <a:endParaRPr lang="en-US" dirty="0"/>
              </a:p>
              <a:p>
                <a:pPr marL="6858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𝑆</m:t>
                          </m:r>
                        </m:e>
                        <m:sub>
                          <m:r>
                            <a:rPr lang="en-US" i="1">
                              <a:latin typeface="Cambria Math"/>
                            </a:rPr>
                            <m:t>𝑋</m:t>
                          </m:r>
                        </m:sub>
                      </m:sSub>
                      <m:d>
                        <m:dPr>
                          <m:ctrlPr>
                            <a:rPr lang="en-US" i="1">
                              <a:latin typeface="Cambria Math" panose="02040503050406030204" pitchFamily="18" charset="0"/>
                            </a:rPr>
                          </m:ctrlPr>
                        </m:dPr>
                        <m:e>
                          <m:r>
                            <a:rPr lang="en-US" i="1">
                              <a:latin typeface="Cambria Math"/>
                            </a:rPr>
                            <m:t>𝑓</m:t>
                          </m:r>
                        </m:e>
                      </m:d>
                      <m:r>
                        <a:rPr lang="en-US" i="1">
                          <a:latin typeface="Cambria Math"/>
                        </a:rPr>
                        <m:t>= </m:t>
                      </m:r>
                      <m:r>
                        <a:rPr lang="en-US" i="1">
                          <a:latin typeface="Cambria Math"/>
                        </a:rPr>
                        <m:t>ℱ</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𝑋𝑋</m:t>
                              </m:r>
                            </m:sub>
                          </m:sSub>
                          <m:d>
                            <m:dPr>
                              <m:ctrlPr>
                                <a:rPr lang="en-US" i="1">
                                  <a:latin typeface="Cambria Math" panose="02040503050406030204" pitchFamily="18" charset="0"/>
                                </a:rPr>
                              </m:ctrlPr>
                            </m:dPr>
                            <m:e>
                              <m:r>
                                <a:rPr lang="en-US" i="1">
                                  <a:latin typeface="Cambria Math"/>
                                </a:rPr>
                                <m:t>𝜏</m:t>
                              </m:r>
                            </m:e>
                          </m:d>
                        </m:e>
                      </m:d>
                      <m:r>
                        <a:rPr lang="en-US" i="1">
                          <a:latin typeface="Cambria Math"/>
                        </a:rPr>
                        <m:t>=</m:t>
                      </m:r>
                      <m:nary>
                        <m:naryPr>
                          <m:limLoc m:val="undOvr"/>
                          <m:ctrlPr>
                            <a:rPr lang="en-US" i="1">
                              <a:latin typeface="Cambria Math" panose="02040503050406030204" pitchFamily="18" charset="0"/>
                            </a:rPr>
                          </m:ctrlPr>
                        </m:naryPr>
                        <m:sub>
                          <m:r>
                            <a:rPr lang="en-US" i="1">
                              <a:latin typeface="Cambria Math"/>
                            </a:rPr>
                            <m:t>−∞</m:t>
                          </m:r>
                        </m:sub>
                        <m:sup>
                          <m:r>
                            <a:rPr lang="en-US" i="1">
                              <a:latin typeface="Cambria Math"/>
                            </a:rPr>
                            <m:t>∞</m:t>
                          </m:r>
                        </m:sup>
                        <m:e>
                          <m:sSub>
                            <m:sSubPr>
                              <m:ctrlPr>
                                <a:rPr lang="en-US" i="1">
                                  <a:latin typeface="Cambria Math" panose="02040503050406030204" pitchFamily="18" charset="0"/>
                                </a:rPr>
                              </m:ctrlPr>
                            </m:sSubPr>
                            <m:e>
                              <m:r>
                                <a:rPr lang="en-US" i="1">
                                  <a:latin typeface="Cambria Math"/>
                                </a:rPr>
                                <m:t>𝑅</m:t>
                              </m:r>
                            </m:e>
                            <m:sub>
                              <m:r>
                                <a:rPr lang="en-US" i="1">
                                  <a:latin typeface="Cambria Math"/>
                                </a:rPr>
                                <m:t>𝑋𝑋</m:t>
                              </m:r>
                            </m:sub>
                          </m:sSub>
                          <m:d>
                            <m:dPr>
                              <m:ctrlPr>
                                <a:rPr lang="en-US" i="1">
                                  <a:latin typeface="Cambria Math" panose="02040503050406030204" pitchFamily="18" charset="0"/>
                                </a:rPr>
                              </m:ctrlPr>
                            </m:dPr>
                            <m:e>
                              <m:r>
                                <a:rPr lang="en-US" i="1">
                                  <a:latin typeface="Cambria Math"/>
                                </a:rPr>
                                <m:t>𝜏</m:t>
                              </m:r>
                            </m:e>
                          </m:d>
                          <m:sSup>
                            <m:sSupPr>
                              <m:ctrlPr>
                                <a:rPr lang="en-US" i="1">
                                  <a:latin typeface="Cambria Math" panose="02040503050406030204" pitchFamily="18" charset="0"/>
                                </a:rPr>
                              </m:ctrlPr>
                            </m:sSupPr>
                            <m:e>
                              <m:r>
                                <a:rPr lang="en-US" i="1">
                                  <a:latin typeface="Cambria Math"/>
                                </a:rPr>
                                <m:t>𝑒</m:t>
                              </m:r>
                            </m:e>
                            <m:sup>
                              <m:r>
                                <a:rPr lang="en-US" i="1">
                                  <a:latin typeface="Cambria Math"/>
                                </a:rPr>
                                <m:t>−2</m:t>
                              </m:r>
                              <m:r>
                                <a:rPr lang="en-US" i="1">
                                  <a:latin typeface="Cambria Math"/>
                                </a:rPr>
                                <m:t>𝜋</m:t>
                              </m:r>
                              <m:r>
                                <a:rPr lang="en-US" i="1">
                                  <a:latin typeface="Cambria Math"/>
                                </a:rPr>
                                <m:t>𝑖𝑓</m:t>
                              </m:r>
                              <m:r>
                                <a:rPr lang="en-US" i="1">
                                  <a:latin typeface="Cambria Math"/>
                                </a:rPr>
                                <m:t>𝜏</m:t>
                              </m:r>
                            </m:sup>
                          </m:sSup>
                          <m:r>
                            <a:rPr lang="en-US" i="1">
                              <a:latin typeface="Cambria Math"/>
                            </a:rPr>
                            <m:t>𝑑</m:t>
                          </m:r>
                          <m:r>
                            <a:rPr lang="en-US" i="1">
                              <a:latin typeface="Cambria Math"/>
                            </a:rPr>
                            <m:t>𝜏</m:t>
                          </m:r>
                        </m:e>
                      </m:nary>
                    </m:oMath>
                  </m:oMathPara>
                </a14:m>
                <a:endParaRPr lang="en-US" dirty="0"/>
              </a:p>
              <a:p>
                <a:pPr algn="ct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28600" y="990600"/>
                <a:ext cx="8482693" cy="5334000"/>
              </a:xfrm>
              <a:blipFill rotWithShape="1">
                <a:blip r:embed="rId3" cstate="print"/>
                <a:stretch>
                  <a:fillRect t="-914"/>
                </a:stretch>
              </a:blipFill>
            </p:spPr>
            <p:txBody>
              <a:bodyPr/>
              <a:lstStyle/>
              <a:p>
                <a:r>
                  <a:rPr lang="en-US">
                    <a:noFill/>
                  </a:rPr>
                  <a:t> </a:t>
                </a:r>
              </a:p>
            </p:txBody>
          </p:sp>
        </mc:Fallback>
      </mc:AlternateContent>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spTree>
    <p:extLst>
      <p:ext uri="{BB962C8B-B14F-4D97-AF65-F5344CB8AC3E}">
        <p14:creationId xmlns:p14="http://schemas.microsoft.com/office/powerpoint/2010/main" val="63580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characterization tools: PSD</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If  </a:t>
                </a:r>
                <a14:m>
                  <m:oMath xmlns:m="http://schemas.openxmlformats.org/officeDocument/2006/math">
                    <m:r>
                      <a:rPr lang="en-US" i="1" dirty="0">
                        <a:latin typeface="Cambria Math"/>
                      </a:rPr>
                      <m:t>𝑋</m:t>
                    </m:r>
                    <m:r>
                      <a:rPr lang="en-US" i="1" dirty="0">
                        <a:latin typeface="Cambria Math"/>
                      </a:rPr>
                      <m:t>(</m:t>
                    </m:r>
                    <m:r>
                      <a:rPr lang="en-US" i="1" dirty="0">
                        <a:latin typeface="Cambria Math"/>
                      </a:rPr>
                      <m:t>𝑡</m:t>
                    </m:r>
                    <m:r>
                      <a:rPr lang="en-US" i="1" dirty="0">
                        <a:latin typeface="Cambria Math"/>
                      </a:rPr>
                      <m:t>)</m:t>
                    </m:r>
                  </m:oMath>
                </a14:m>
                <a:r>
                  <a:rPr lang="en-US" dirty="0"/>
                  <a:t> represents white noise, </a:t>
                </a:r>
                <a14:m>
                  <m:oMath xmlns:m="http://schemas.openxmlformats.org/officeDocument/2006/math">
                    <m:sSub>
                      <m:sSubPr>
                        <m:ctrlPr>
                          <a:rPr lang="en-US" i="1">
                            <a:latin typeface="Cambria Math" panose="02040503050406030204" pitchFamily="18" charset="0"/>
                          </a:rPr>
                        </m:ctrlPr>
                      </m:sSubPr>
                      <m:e>
                        <m:r>
                          <a:rPr lang="en-US" i="1">
                            <a:latin typeface="Cambria Math"/>
                          </a:rPr>
                          <m:t>𝑆</m:t>
                        </m:r>
                      </m:e>
                      <m:sub>
                        <m:r>
                          <a:rPr lang="en-US" i="1">
                            <a:latin typeface="Cambria Math"/>
                          </a:rPr>
                          <m:t>𝑋</m:t>
                        </m:r>
                      </m:sub>
                    </m:sSub>
                    <m:d>
                      <m:dPr>
                        <m:ctrlPr>
                          <a:rPr lang="en-US" i="1">
                            <a:latin typeface="Cambria Math" panose="02040503050406030204" pitchFamily="18" charset="0"/>
                          </a:rPr>
                        </m:ctrlPr>
                      </m:dPr>
                      <m:e>
                        <m:r>
                          <a:rPr lang="en-US" i="1">
                            <a:latin typeface="Cambria Math"/>
                          </a:rPr>
                          <m:t>𝑓</m:t>
                        </m:r>
                      </m:e>
                    </m:d>
                    <m:r>
                      <a:rPr lang="en-US" i="1">
                        <a:latin typeface="Cambria Math"/>
                      </a:rPr>
                      <m:t>=</m:t>
                    </m:r>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0</m:t>
                        </m:r>
                      </m:sub>
                    </m:sSub>
                  </m:oMath>
                </a14:m>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28600" y="990600"/>
                <a:ext cx="8482693" cy="5334000"/>
              </a:xfrm>
              <a:blipFill rotWithShape="1">
                <a:blip r:embed="rId3" cstate="print"/>
                <a:stretch>
                  <a:fillRect t="-914"/>
                </a:stretch>
              </a:blipFill>
            </p:spPr>
            <p:txBody>
              <a:bodyPr/>
              <a:lstStyle/>
              <a:p>
                <a:r>
                  <a:rPr lang="en-US">
                    <a:noFill/>
                  </a:rPr>
                  <a:t> </a:t>
                </a:r>
              </a:p>
            </p:txBody>
          </p:sp>
        </mc:Fallback>
      </mc:AlternateContent>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pic>
        <p:nvPicPr>
          <p:cNvPr id="14338" name="Picture 2"/>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6200" y="19812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6"/>
          <p:cNvGrpSpPr/>
          <p:nvPr/>
        </p:nvGrpSpPr>
        <p:grpSpPr>
          <a:xfrm>
            <a:off x="5087256" y="2209800"/>
            <a:ext cx="3657600" cy="3352800"/>
            <a:chOff x="5087256" y="2895600"/>
            <a:chExt cx="3657600" cy="3352800"/>
          </a:xfrm>
        </p:grpSpPr>
        <p:sp>
          <p:nvSpPr>
            <p:cNvPr id="8" name="Rectangle 7"/>
            <p:cNvSpPr/>
            <p:nvPr/>
          </p:nvSpPr>
          <p:spPr>
            <a:xfrm>
              <a:off x="5087256" y="2895600"/>
              <a:ext cx="3657600"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Calibri" pitchFamily="34" charset="0"/>
                </a:rPr>
                <a:t>MATLAB code</a:t>
              </a:r>
            </a:p>
          </p:txBody>
        </p:sp>
        <p:sp>
          <p:nvSpPr>
            <p:cNvPr id="9" name="Rectangle 8"/>
            <p:cNvSpPr/>
            <p:nvPr/>
          </p:nvSpPr>
          <p:spPr>
            <a:xfrm>
              <a:off x="5087256" y="3352800"/>
              <a:ext cx="3657600" cy="2895600"/>
            </a:xfrm>
            <a:prstGeom prst="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ourier New" pitchFamily="49" charset="0"/>
                  <a:cs typeface="Courier New" pitchFamily="49" charset="0"/>
                </a:rPr>
                <a:t>%% Power Spectral density</a:t>
              </a:r>
            </a:p>
            <a:p>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N = 10000;</a:t>
              </a:r>
            </a:p>
            <a:p>
              <a:r>
                <a:rPr lang="en-US" sz="1000" dirty="0">
                  <a:solidFill>
                    <a:schemeClr val="tx1"/>
                  </a:solidFill>
                  <a:latin typeface="Courier New" pitchFamily="49" charset="0"/>
                  <a:cs typeface="Courier New" pitchFamily="49" charset="0"/>
                </a:rPr>
                <a:t>w = </a:t>
              </a:r>
              <a:r>
                <a:rPr lang="en-US" sz="1000" dirty="0" err="1">
                  <a:solidFill>
                    <a:schemeClr val="tx1"/>
                  </a:solidFill>
                  <a:latin typeface="Courier New" pitchFamily="49" charset="0"/>
                  <a:cs typeface="Courier New" pitchFamily="49" charset="0"/>
                </a:rPr>
                <a:t>randn</a:t>
              </a:r>
              <a:r>
                <a:rPr lang="en-US" sz="1000" dirty="0">
                  <a:solidFill>
                    <a:schemeClr val="tx1"/>
                  </a:solidFill>
                  <a:latin typeface="Courier New" pitchFamily="49" charset="0"/>
                  <a:cs typeface="Courier New" pitchFamily="49" charset="0"/>
                </a:rPr>
                <a:t>(N,1);</a:t>
              </a:r>
            </a:p>
            <a:p>
              <a:endParaRPr lang="en-US" sz="1000" dirty="0">
                <a:solidFill>
                  <a:schemeClr val="tx1"/>
                </a:solidFill>
                <a:latin typeface="Courier New" pitchFamily="49" charset="0"/>
                <a:cs typeface="Courier New" pitchFamily="49" charset="0"/>
              </a:endParaRPr>
            </a:p>
            <a:p>
              <a:r>
                <a:rPr lang="en-US" sz="1000" dirty="0">
                  <a:solidFill>
                    <a:schemeClr val="tx1"/>
                  </a:solidFill>
                  <a:latin typeface="Courier New" pitchFamily="49" charset="0"/>
                  <a:cs typeface="Courier New" pitchFamily="49" charset="0"/>
                </a:rPr>
                <a:t>n = 256;</a:t>
              </a:r>
            </a:p>
            <a:p>
              <a:r>
                <a:rPr lang="en-US" sz="1000" dirty="0">
                  <a:solidFill>
                    <a:schemeClr val="tx1"/>
                  </a:solidFill>
                  <a:latin typeface="Courier New" pitchFamily="49" charset="0"/>
                  <a:cs typeface="Courier New" pitchFamily="49" charset="0"/>
                </a:rPr>
                <a:t>W = </a:t>
              </a:r>
              <a:r>
                <a:rPr lang="en-US" sz="1000" dirty="0" err="1">
                  <a:solidFill>
                    <a:schemeClr val="tx1"/>
                  </a:solidFill>
                  <a:latin typeface="Courier New" pitchFamily="49" charset="0"/>
                  <a:cs typeface="Courier New" pitchFamily="49" charset="0"/>
                </a:rPr>
                <a:t>fft</a:t>
              </a:r>
              <a:r>
                <a:rPr lang="en-US" sz="1000" dirty="0">
                  <a:solidFill>
                    <a:schemeClr val="tx1"/>
                  </a:solidFill>
                  <a:latin typeface="Courier New" pitchFamily="49" charset="0"/>
                  <a:cs typeface="Courier New" pitchFamily="49" charset="0"/>
                </a:rPr>
                <a:t>(</a:t>
              </a:r>
              <a:r>
                <a:rPr lang="en-US" sz="1000" dirty="0" err="1">
                  <a:solidFill>
                    <a:schemeClr val="tx1"/>
                  </a:solidFill>
                  <a:latin typeface="Courier New" pitchFamily="49" charset="0"/>
                  <a:cs typeface="Courier New" pitchFamily="49" charset="0"/>
                </a:rPr>
                <a:t>w,n</a:t>
              </a:r>
              <a:r>
                <a:rPr lang="en-US" sz="1000" dirty="0">
                  <a:solidFill>
                    <a:schemeClr val="tx1"/>
                  </a:solidFill>
                  <a:latin typeface="Courier New" pitchFamily="49" charset="0"/>
                  <a:cs typeface="Courier New" pitchFamily="49" charset="0"/>
                </a:rPr>
                <a:t>);</a:t>
              </a:r>
            </a:p>
            <a:p>
              <a:r>
                <a:rPr lang="en-US" sz="1000" dirty="0">
                  <a:solidFill>
                    <a:schemeClr val="tx1"/>
                  </a:solidFill>
                  <a:latin typeface="Courier New" pitchFamily="49" charset="0"/>
                  <a:cs typeface="Courier New" pitchFamily="49" charset="0"/>
                </a:rPr>
                <a:t>% Method 1</a:t>
              </a:r>
            </a:p>
            <a:p>
              <a:r>
                <a:rPr lang="en-US" sz="1000" dirty="0" err="1">
                  <a:solidFill>
                    <a:schemeClr val="tx1"/>
                  </a:solidFill>
                  <a:latin typeface="Courier New" pitchFamily="49" charset="0"/>
                  <a:cs typeface="Courier New" pitchFamily="49" charset="0"/>
                </a:rPr>
                <a:t>Pww</a:t>
              </a:r>
              <a:r>
                <a:rPr lang="en-US" sz="1000" dirty="0">
                  <a:solidFill>
                    <a:schemeClr val="tx1"/>
                  </a:solidFill>
                  <a:latin typeface="Courier New" pitchFamily="49" charset="0"/>
                  <a:cs typeface="Courier New" pitchFamily="49" charset="0"/>
                </a:rPr>
                <a:t> = W.*</a:t>
              </a:r>
              <a:r>
                <a:rPr lang="en-US" sz="1000" dirty="0" err="1">
                  <a:solidFill>
                    <a:schemeClr val="tx1"/>
                  </a:solidFill>
                  <a:latin typeface="Courier New" pitchFamily="49" charset="0"/>
                  <a:cs typeface="Courier New" pitchFamily="49" charset="0"/>
                </a:rPr>
                <a:t>conj</a:t>
              </a:r>
              <a:r>
                <a:rPr lang="en-US" sz="1000" dirty="0">
                  <a:solidFill>
                    <a:schemeClr val="tx1"/>
                  </a:solidFill>
                  <a:latin typeface="Courier New" pitchFamily="49" charset="0"/>
                  <a:cs typeface="Courier New" pitchFamily="49" charset="0"/>
                </a:rPr>
                <a:t>(W)/n;</a:t>
              </a:r>
            </a:p>
            <a:p>
              <a:r>
                <a:rPr lang="en-US" sz="1000" dirty="0">
                  <a:solidFill>
                    <a:schemeClr val="tx1"/>
                  </a:solidFill>
                  <a:latin typeface="Courier New" pitchFamily="49" charset="0"/>
                  <a:cs typeface="Courier New" pitchFamily="49" charset="0"/>
                </a:rPr>
                <a:t>% Method 2</a:t>
              </a:r>
            </a:p>
            <a:p>
              <a:r>
                <a:rPr lang="en-US" sz="1000" dirty="0" err="1">
                  <a:solidFill>
                    <a:schemeClr val="tx1"/>
                  </a:solidFill>
                  <a:latin typeface="Courier New" pitchFamily="49" charset="0"/>
                  <a:cs typeface="Courier New" pitchFamily="49" charset="0"/>
                </a:rPr>
                <a:t>Pww_welch</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pwelch</a:t>
              </a:r>
              <a:r>
                <a:rPr lang="en-US" sz="1000" dirty="0">
                  <a:solidFill>
                    <a:schemeClr val="tx1"/>
                  </a:solidFill>
                  <a:latin typeface="Courier New" pitchFamily="49" charset="0"/>
                  <a:cs typeface="Courier New" pitchFamily="49" charset="0"/>
                </a:rPr>
                <a:t>(w); </a:t>
              </a:r>
            </a:p>
            <a:p>
              <a:r>
                <a:rPr lang="en-US" sz="1000" dirty="0">
                  <a:solidFill>
                    <a:schemeClr val="tx1"/>
                  </a:solidFill>
                  <a:latin typeface="Courier New" pitchFamily="49" charset="0"/>
                  <a:cs typeface="Courier New" pitchFamily="49" charset="0"/>
                </a:rPr>
                <a:t>% Method 3</a:t>
              </a:r>
            </a:p>
            <a:p>
              <a:r>
                <a:rPr lang="en-US" sz="1000" dirty="0" err="1">
                  <a:solidFill>
                    <a:schemeClr val="tx1"/>
                  </a:solidFill>
                  <a:latin typeface="Courier New" pitchFamily="49" charset="0"/>
                  <a:cs typeface="Courier New" pitchFamily="49" charset="0"/>
                </a:rPr>
                <a:t>Pww_cov</a:t>
              </a:r>
              <a:r>
                <a:rPr lang="en-US" sz="1000" dirty="0">
                  <a:solidFill>
                    <a:schemeClr val="tx1"/>
                  </a:solidFill>
                  <a:latin typeface="Courier New" pitchFamily="49" charset="0"/>
                  <a:cs typeface="Courier New" pitchFamily="49" charset="0"/>
                </a:rPr>
                <a:t> = </a:t>
              </a:r>
              <a:r>
                <a:rPr lang="en-US" sz="1000" dirty="0" err="1">
                  <a:solidFill>
                    <a:schemeClr val="tx1"/>
                  </a:solidFill>
                  <a:latin typeface="Courier New" pitchFamily="49" charset="0"/>
                  <a:cs typeface="Courier New" pitchFamily="49" charset="0"/>
                </a:rPr>
                <a:t>pcov</a:t>
              </a:r>
              <a:r>
                <a:rPr lang="en-US" sz="1000" dirty="0">
                  <a:solidFill>
                    <a:schemeClr val="tx1"/>
                  </a:solidFill>
                  <a:latin typeface="Courier New" pitchFamily="49" charset="0"/>
                  <a:cs typeface="Courier New" pitchFamily="49" charset="0"/>
                </a:rPr>
                <a:t>(w,3);</a:t>
              </a:r>
            </a:p>
            <a:p>
              <a:r>
                <a:rPr lang="en-US" sz="1000" dirty="0">
                  <a:solidFill>
                    <a:schemeClr val="tx1"/>
                  </a:solidFill>
                  <a:latin typeface="Courier New" pitchFamily="49" charset="0"/>
                  <a:cs typeface="Courier New" pitchFamily="49" charset="0"/>
                </a:rPr>
                <a:t>% See </a:t>
              </a:r>
              <a:r>
                <a:rPr lang="en-US" sz="1000" dirty="0" err="1">
                  <a:solidFill>
                    <a:schemeClr val="tx1"/>
                  </a:solidFill>
                  <a:latin typeface="Courier New" pitchFamily="49" charset="0"/>
                  <a:cs typeface="Courier New" pitchFamily="49" charset="0"/>
                </a:rPr>
                <a:t>Mathworks</a:t>
              </a:r>
              <a:r>
                <a:rPr lang="en-US" sz="1000" dirty="0">
                  <a:solidFill>
                    <a:schemeClr val="tx1"/>
                  </a:solidFill>
                  <a:latin typeface="Courier New" pitchFamily="49" charset="0"/>
                  <a:cs typeface="Courier New" pitchFamily="49" charset="0"/>
                </a:rPr>
                <a:t> help for more details</a:t>
              </a:r>
            </a:p>
            <a:p>
              <a:endParaRPr lang="en-US" sz="1000" dirty="0">
                <a:solidFill>
                  <a:schemeClr val="tx1"/>
                </a:solidFill>
                <a:latin typeface="Courier New" pitchFamily="49" charset="0"/>
                <a:cs typeface="Courier New" pitchFamily="49" charset="0"/>
              </a:endParaRPr>
            </a:p>
            <a:p>
              <a:endParaRPr lang="en-US" sz="1000" dirty="0">
                <a:solidFill>
                  <a:schemeClr val="tx1"/>
                </a:solidFill>
                <a:latin typeface="Courier New" pitchFamily="49" charset="0"/>
                <a:cs typeface="Courier New" pitchFamily="49" charset="0"/>
              </a:endParaRPr>
            </a:p>
            <a:p>
              <a:endParaRPr lang="en-US" sz="1000" dirty="0">
                <a:solidFill>
                  <a:schemeClr val="tx1"/>
                </a:solidFill>
                <a:latin typeface="Courier New" pitchFamily="49" charset="0"/>
                <a:cs typeface="Courier New" pitchFamily="49" charset="0"/>
              </a:endParaRPr>
            </a:p>
          </p:txBody>
        </p:sp>
      </p:grpSp>
    </p:spTree>
    <p:extLst>
      <p:ext uri="{BB962C8B-B14F-4D97-AF65-F5344CB8AC3E}">
        <p14:creationId xmlns:p14="http://schemas.microsoft.com/office/powerpoint/2010/main" val="341484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characterization: Check the datasheet!</a:t>
            </a:r>
          </a:p>
        </p:txBody>
      </p:sp>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grpSp>
        <p:nvGrpSpPr>
          <p:cNvPr id="3" name="Group 4"/>
          <p:cNvGrpSpPr/>
          <p:nvPr/>
        </p:nvGrpSpPr>
        <p:grpSpPr>
          <a:xfrm>
            <a:off x="152400" y="990600"/>
            <a:ext cx="4133168" cy="5715000"/>
            <a:chOff x="367712" y="990600"/>
            <a:chExt cx="4133168" cy="5715000"/>
          </a:xfrm>
        </p:grpSpPr>
        <p:pic>
          <p:nvPicPr>
            <p:cNvPr id="19458"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000" y="990600"/>
              <a:ext cx="411988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80695" y="2028825"/>
              <a:ext cx="38100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42950" y="3867150"/>
              <a:ext cx="31432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2"/>
            <p:cNvGrpSpPr/>
            <p:nvPr/>
          </p:nvGrpSpPr>
          <p:grpSpPr>
            <a:xfrm>
              <a:off x="367712" y="1682750"/>
              <a:ext cx="4099060" cy="508001"/>
              <a:chOff x="2396581" y="5181825"/>
              <a:chExt cx="4099060" cy="508001"/>
            </a:xfrm>
          </p:grpSpPr>
          <p:pic>
            <p:nvPicPr>
              <p:cNvPr id="19461" name="Picture 5"/>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2396581" y="5257800"/>
                <a:ext cx="272006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t="-23810" b="-37806"/>
              <a:stretch/>
            </p:blipFill>
            <p:spPr bwMode="auto">
              <a:xfrm>
                <a:off x="5044077" y="5181825"/>
                <a:ext cx="580571" cy="50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5595665" y="5257799"/>
                <a:ext cx="899976"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cxnSp>
        <p:nvCxnSpPr>
          <p:cNvPr id="13" name="Straight Connector 12"/>
          <p:cNvCxnSpPr/>
          <p:nvPr/>
        </p:nvCxnSpPr>
        <p:spPr>
          <a:xfrm>
            <a:off x="4361768" y="990600"/>
            <a:ext cx="0" cy="57150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4518660" y="958335"/>
            <a:ext cx="4168140" cy="5566700"/>
            <a:chOff x="4518660" y="958335"/>
            <a:chExt cx="4168140" cy="5566700"/>
          </a:xfrm>
        </p:grpSpPr>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18660" y="958335"/>
              <a:ext cx="4114800" cy="72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8"/>
            <p:cNvGrpSpPr/>
            <p:nvPr/>
          </p:nvGrpSpPr>
          <p:grpSpPr>
            <a:xfrm>
              <a:off x="4572000" y="1770155"/>
              <a:ext cx="4114800" cy="4754880"/>
              <a:chOff x="4428173" y="1770155"/>
              <a:chExt cx="4452937" cy="4984975"/>
            </a:xfrm>
          </p:grpSpPr>
          <p:pic>
            <p:nvPicPr>
              <p:cNvPr id="1027" name="Picture 3"/>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69543"/>
              <a:stretch/>
            </p:blipFill>
            <p:spPr bwMode="auto">
              <a:xfrm>
                <a:off x="4428173" y="1770155"/>
                <a:ext cx="2084729"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805"/>
              <a:stretch/>
            </p:blipFill>
            <p:spPr bwMode="auto">
              <a:xfrm>
                <a:off x="6428423" y="1775870"/>
                <a:ext cx="2409001"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1523"/>
              <a:stretch/>
            </p:blipFill>
            <p:spPr bwMode="auto">
              <a:xfrm>
                <a:off x="4462463" y="4103370"/>
                <a:ext cx="2046305"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61871" r="3587"/>
              <a:stretch/>
            </p:blipFill>
            <p:spPr bwMode="auto">
              <a:xfrm>
                <a:off x="6412230" y="4099559"/>
                <a:ext cx="2468880" cy="263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7" name="Rectangle 6"/>
          <p:cNvSpPr/>
          <p:nvPr/>
        </p:nvSpPr>
        <p:spPr>
          <a:xfrm>
            <a:off x="2872468" y="1722120"/>
            <a:ext cx="1202915" cy="350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p:cNvGrpSpPr/>
          <p:nvPr/>
        </p:nvGrpSpPr>
        <p:grpSpPr>
          <a:xfrm>
            <a:off x="4610208" y="3498964"/>
            <a:ext cx="4152792" cy="347752"/>
            <a:chOff x="4610208" y="3498964"/>
            <a:chExt cx="4152792" cy="347752"/>
          </a:xfrm>
        </p:grpSpPr>
        <p:sp>
          <p:nvSpPr>
            <p:cNvPr id="22" name="Rectangle 21"/>
            <p:cNvSpPr/>
            <p:nvPr/>
          </p:nvSpPr>
          <p:spPr>
            <a:xfrm>
              <a:off x="4610208" y="3498964"/>
              <a:ext cx="4152792" cy="180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10208" y="3666633"/>
              <a:ext cx="4152792" cy="180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03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be able to answer these questions…</a:t>
            </a:r>
          </a:p>
        </p:txBody>
      </p:sp>
      <p:sp>
        <p:nvSpPr>
          <p:cNvPr id="3" name="Content Placeholder 2"/>
          <p:cNvSpPr>
            <a:spLocks noGrp="1"/>
          </p:cNvSpPr>
          <p:nvPr>
            <p:ph idx="1"/>
          </p:nvPr>
        </p:nvSpPr>
        <p:spPr/>
        <p:txBody>
          <a:bodyPr/>
          <a:lstStyle/>
          <a:p>
            <a:pPr marL="68580" indent="0">
              <a:buNone/>
            </a:pPr>
            <a:r>
              <a:rPr lang="en-US" sz="1800" b="1" dirty="0">
                <a:solidFill>
                  <a:schemeClr val="bg1">
                    <a:lumMod val="75000"/>
                  </a:schemeClr>
                </a:solidFill>
              </a:rPr>
              <a:t>PART I: MOTIVATION</a:t>
            </a:r>
          </a:p>
          <a:p>
            <a:r>
              <a:rPr lang="en-US" sz="2800" dirty="0">
                <a:solidFill>
                  <a:schemeClr val="bg1">
                    <a:lumMod val="75000"/>
                  </a:schemeClr>
                </a:solidFill>
              </a:rPr>
              <a:t>What is noise?</a:t>
            </a:r>
          </a:p>
          <a:p>
            <a:r>
              <a:rPr lang="en-US" sz="2800" dirty="0">
                <a:solidFill>
                  <a:schemeClr val="bg1">
                    <a:lumMod val="75000"/>
                  </a:schemeClr>
                </a:solidFill>
              </a:rPr>
              <a:t>What is noise modeling and why is it required?</a:t>
            </a:r>
          </a:p>
          <a:p>
            <a:pPr marL="68580" indent="0">
              <a:spcBef>
                <a:spcPts val="2400"/>
              </a:spcBef>
              <a:buNone/>
            </a:pPr>
            <a:r>
              <a:rPr lang="en-US" sz="1800" b="1" dirty="0">
                <a:solidFill>
                  <a:schemeClr val="bg1">
                    <a:lumMod val="75000"/>
                  </a:schemeClr>
                </a:solidFill>
              </a:rPr>
              <a:t>PART II: BASICS</a:t>
            </a:r>
          </a:p>
          <a:p>
            <a:r>
              <a:rPr lang="en-US" sz="2800" dirty="0">
                <a:solidFill>
                  <a:schemeClr val="bg1">
                    <a:lumMod val="75000"/>
                  </a:schemeClr>
                </a:solidFill>
              </a:rPr>
              <a:t>How is noise characterized?</a:t>
            </a:r>
          </a:p>
          <a:p>
            <a:r>
              <a:rPr lang="en-US" sz="2800" dirty="0">
                <a:solidFill>
                  <a:schemeClr val="bg1">
                    <a:lumMod val="75000"/>
                  </a:schemeClr>
                </a:solidFill>
              </a:rPr>
              <a:t>How is noise in sensors quantified?</a:t>
            </a:r>
          </a:p>
          <a:p>
            <a:pPr marL="68580" indent="0">
              <a:spcBef>
                <a:spcPts val="2400"/>
              </a:spcBef>
              <a:buNone/>
            </a:pPr>
            <a:r>
              <a:rPr lang="en-US" sz="1800" b="1" dirty="0"/>
              <a:t>PART III: ALLAN VARIANCE ANALYSIS</a:t>
            </a:r>
          </a:p>
          <a:p>
            <a:r>
              <a:rPr lang="en-US" sz="2800" dirty="0"/>
              <a:t>What is Allan Variance?</a:t>
            </a:r>
          </a:p>
          <a:p>
            <a:r>
              <a:rPr lang="en-US" sz="2800" dirty="0"/>
              <a:t>How can it be used to specify sensor characteristics?</a:t>
            </a:r>
          </a:p>
          <a:p>
            <a:endParaRPr lang="en-US" sz="2800" dirty="0"/>
          </a:p>
          <a:p>
            <a:endParaRPr lang="en-US" sz="2800" dirty="0"/>
          </a:p>
        </p:txBody>
      </p:sp>
    </p:spTree>
    <p:extLst>
      <p:ext uri="{BB962C8B-B14F-4D97-AF65-F5344CB8AC3E}">
        <p14:creationId xmlns:p14="http://schemas.microsoft.com/office/powerpoint/2010/main" val="71460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an educated guess…</a:t>
            </a:r>
          </a:p>
        </p:txBody>
      </p:sp>
      <p:sp>
        <p:nvSpPr>
          <p:cNvPr id="3" name="Content Placeholder 2"/>
          <p:cNvSpPr>
            <a:spLocks noGrp="1"/>
          </p:cNvSpPr>
          <p:nvPr>
            <p:ph idx="1"/>
          </p:nvPr>
        </p:nvSpPr>
        <p:spPr/>
        <p:txBody>
          <a:bodyPr/>
          <a:lstStyle/>
          <a:p>
            <a:pPr marL="68580" indent="0" algn="ctr">
              <a:buNone/>
            </a:pPr>
            <a:r>
              <a:rPr lang="en-US" sz="3200" dirty="0"/>
              <a:t>Which of the following technologies in the 1950s </a:t>
            </a:r>
            <a:r>
              <a:rPr lang="en-US" sz="3200" b="1" i="1" dirty="0"/>
              <a:t>necessitated</a:t>
            </a:r>
            <a:r>
              <a:rPr lang="en-US" sz="3200" dirty="0"/>
              <a:t> the development of a new measure of variance, i.e. the Allan variance?</a:t>
            </a:r>
          </a:p>
          <a:p>
            <a:pPr marL="525780" indent="-457200">
              <a:buClr>
                <a:schemeClr val="accent1">
                  <a:lumMod val="50000"/>
                </a:schemeClr>
              </a:buClr>
              <a:buSzPct val="100000"/>
              <a:buFont typeface="+mj-lt"/>
              <a:buAutoNum type="alphaLcParenR"/>
            </a:pPr>
            <a:endParaRPr lang="en-US" dirty="0">
              <a:solidFill>
                <a:schemeClr val="accent1">
                  <a:lumMod val="50000"/>
                </a:schemeClr>
              </a:solidFill>
            </a:endParaRPr>
          </a:p>
          <a:p>
            <a:pPr marL="2797175" indent="-457200">
              <a:buClr>
                <a:schemeClr val="accent1">
                  <a:lumMod val="50000"/>
                </a:schemeClr>
              </a:buClr>
              <a:buSzPct val="100000"/>
              <a:buFont typeface="+mj-lt"/>
              <a:buAutoNum type="alphaLcParenR"/>
            </a:pPr>
            <a:r>
              <a:rPr lang="en-US" dirty="0">
                <a:solidFill>
                  <a:schemeClr val="accent1">
                    <a:lumMod val="50000"/>
                  </a:schemeClr>
                </a:solidFill>
              </a:rPr>
              <a:t>Solar-powered batteries</a:t>
            </a:r>
          </a:p>
          <a:p>
            <a:pPr marL="2797175" indent="-457200">
              <a:buClr>
                <a:schemeClr val="accent1">
                  <a:lumMod val="50000"/>
                </a:schemeClr>
              </a:buClr>
              <a:buSzPct val="100000"/>
              <a:buFont typeface="+mj-lt"/>
              <a:buAutoNum type="alphaLcParenR"/>
            </a:pPr>
            <a:r>
              <a:rPr lang="en-US" dirty="0">
                <a:solidFill>
                  <a:schemeClr val="accent1">
                    <a:lumMod val="50000"/>
                  </a:schemeClr>
                </a:solidFill>
              </a:rPr>
              <a:t>Precision atomic clocks</a:t>
            </a:r>
          </a:p>
          <a:p>
            <a:pPr marL="2797175" indent="-457200">
              <a:buClr>
                <a:schemeClr val="accent1">
                  <a:lumMod val="50000"/>
                </a:schemeClr>
              </a:buClr>
              <a:buSzPct val="100000"/>
              <a:buFont typeface="+mj-lt"/>
              <a:buAutoNum type="alphaLcParenR"/>
            </a:pPr>
            <a:r>
              <a:rPr lang="en-US" dirty="0">
                <a:solidFill>
                  <a:schemeClr val="accent1">
                    <a:lumMod val="50000"/>
                  </a:schemeClr>
                </a:solidFill>
              </a:rPr>
              <a:t>Leak-free ball point pens</a:t>
            </a:r>
          </a:p>
          <a:p>
            <a:pPr marL="2797175" indent="-457200">
              <a:buClr>
                <a:schemeClr val="accent1">
                  <a:lumMod val="50000"/>
                </a:schemeClr>
              </a:buClr>
              <a:buSzPct val="100000"/>
              <a:buFont typeface="+mj-lt"/>
              <a:buAutoNum type="alphaLcParenR"/>
            </a:pPr>
            <a:r>
              <a:rPr lang="en-US" dirty="0">
                <a:solidFill>
                  <a:schemeClr val="accent1">
                    <a:lumMod val="50000"/>
                  </a:schemeClr>
                </a:solidFill>
              </a:rPr>
              <a:t>Flexible optical fibers</a:t>
            </a:r>
          </a:p>
          <a:p>
            <a:pPr marL="525780" indent="-457200">
              <a:buFont typeface="+mj-lt"/>
              <a:buAutoNum type="alphaLcParenR"/>
            </a:pPr>
            <a:endParaRPr lang="en-US" dirty="0">
              <a:solidFill>
                <a:schemeClr val="accent1">
                  <a:lumMod val="50000"/>
                </a:schemeClr>
              </a:solidFill>
            </a:endParaRPr>
          </a:p>
          <a:p>
            <a:pPr lvl="1"/>
            <a:endParaRPr lang="en-US" dirty="0"/>
          </a:p>
          <a:p>
            <a:pPr lvl="1"/>
            <a:endParaRPr lang="en-US" dirty="0"/>
          </a:p>
          <a:p>
            <a:pPr lvl="1"/>
            <a:endParaRPr lang="en-US" dirty="0"/>
          </a:p>
          <a:p>
            <a:pPr lvl="1"/>
            <a:endParaRPr lang="en-US" dirty="0"/>
          </a:p>
          <a:p>
            <a:pPr lvl="1"/>
            <a:endParaRPr lang="en-US" dirty="0"/>
          </a:p>
        </p:txBody>
      </p:sp>
      <p:sp>
        <p:nvSpPr>
          <p:cNvPr id="5" name="Rectangle 4"/>
          <p:cNvSpPr/>
          <p:nvPr/>
        </p:nvSpPr>
        <p:spPr>
          <a:xfrm rot="5400000">
            <a:off x="7418188" y="2183063"/>
            <a:ext cx="3103735"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ORIGINS</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spTree>
    <p:extLst>
      <p:ext uri="{BB962C8B-B14F-4D97-AF65-F5344CB8AC3E}">
        <p14:creationId xmlns:p14="http://schemas.microsoft.com/office/powerpoint/2010/main" val="24810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Origins: Frequency stability of atomic clocks</a:t>
            </a:r>
          </a:p>
        </p:txBody>
      </p:sp>
      <p:sp>
        <p:nvSpPr>
          <p:cNvPr id="3" name="Content Placeholder 2"/>
          <p:cNvSpPr>
            <a:spLocks noGrp="1"/>
          </p:cNvSpPr>
          <p:nvPr>
            <p:ph idx="1"/>
          </p:nvPr>
        </p:nvSpPr>
        <p:spPr/>
        <p:txBody>
          <a:bodyPr/>
          <a:lstStyle/>
          <a:p>
            <a:r>
              <a:rPr lang="en-US" sz="2800" dirty="0"/>
              <a:t>1950s-1960s: Development of precise atomic clocks – issues pertaining to frequency stability arise</a:t>
            </a:r>
          </a:p>
          <a:p>
            <a:endParaRPr lang="en-US" sz="2800" dirty="0"/>
          </a:p>
          <a:p>
            <a:endParaRPr lang="en-US" sz="2800" dirty="0"/>
          </a:p>
          <a:p>
            <a:endParaRPr lang="en-US" sz="2800" dirty="0"/>
          </a:p>
          <a:p>
            <a:endParaRPr lang="en-US" sz="2800" dirty="0"/>
          </a:p>
          <a:p>
            <a:endParaRPr lang="en-US" sz="2800" dirty="0"/>
          </a:p>
          <a:p>
            <a:r>
              <a:rPr lang="en-US" sz="2800" dirty="0"/>
              <a:t>Preliminary work: D W Allan, “</a:t>
            </a:r>
            <a:r>
              <a:rPr lang="en-US" sz="2800" i="1" dirty="0"/>
              <a:t>Statistics of Atomic Frequency Standards</a:t>
            </a:r>
            <a:r>
              <a:rPr lang="en-US" sz="2800" dirty="0"/>
              <a:t>”, Proceedings of the IEEE, 1966</a:t>
            </a:r>
          </a:p>
          <a:p>
            <a:endParaRPr lang="en-US" sz="2800" dirty="0"/>
          </a:p>
          <a:p>
            <a:pPr marL="365760" lvl="1" indent="0">
              <a:buNone/>
            </a:pPr>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p:txBody>
      </p:sp>
      <p:sp>
        <p:nvSpPr>
          <p:cNvPr id="5" name="Rectangle 4"/>
          <p:cNvSpPr/>
          <p:nvPr/>
        </p:nvSpPr>
        <p:spPr>
          <a:xfrm rot="5400000">
            <a:off x="7418188" y="2183063"/>
            <a:ext cx="3103735"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ORIGINS</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grpSp>
        <p:nvGrpSpPr>
          <p:cNvPr id="6" name="Group 5"/>
          <p:cNvGrpSpPr/>
          <p:nvPr/>
        </p:nvGrpSpPr>
        <p:grpSpPr>
          <a:xfrm>
            <a:off x="914400" y="2133600"/>
            <a:ext cx="6677025" cy="2114550"/>
            <a:chOff x="1066800" y="1828800"/>
            <a:chExt cx="6677025" cy="2114550"/>
          </a:xfrm>
        </p:grpSpPr>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066800" y="1828800"/>
              <a:ext cx="66770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29400" y="3733800"/>
              <a:ext cx="533400"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161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Allan Variance</a:t>
            </a:r>
          </a:p>
        </p:txBody>
      </p:sp>
      <p:sp>
        <p:nvSpPr>
          <p:cNvPr id="3" name="Content Placeholder 2"/>
          <p:cNvSpPr>
            <a:spLocks noGrp="1"/>
          </p:cNvSpPr>
          <p:nvPr>
            <p:ph idx="1"/>
          </p:nvPr>
        </p:nvSpPr>
        <p:spPr/>
        <p:txBody>
          <a:bodyPr>
            <a:normAutofit fontScale="85000" lnSpcReduction="20000"/>
          </a:bodyPr>
          <a:lstStyle/>
          <a:p>
            <a:r>
              <a:rPr lang="en-US" dirty="0"/>
              <a:t>Allan variance is defined as one half of the </a:t>
            </a:r>
            <a:r>
              <a:rPr lang="en-US" b="1" dirty="0"/>
              <a:t>time average</a:t>
            </a:r>
            <a:r>
              <a:rPr lang="en-US" dirty="0"/>
              <a:t> of the squares of the differences between successive readings of the </a:t>
            </a:r>
            <a:r>
              <a:rPr lang="en-US" b="1" dirty="0"/>
              <a:t>frequency deviation</a:t>
            </a:r>
            <a:r>
              <a:rPr lang="en-US" dirty="0"/>
              <a:t> sampled over the sampling period.</a:t>
            </a:r>
          </a:p>
          <a:p>
            <a:endParaRPr lang="en-US" dirty="0"/>
          </a:p>
          <a:p>
            <a:endParaRPr lang="en-US" dirty="0"/>
          </a:p>
          <a:p>
            <a:endParaRPr lang="en-US" dirty="0"/>
          </a:p>
          <a:p>
            <a:pPr marL="68580" indent="0">
              <a:buNone/>
            </a:pPr>
            <a:endParaRPr lang="en-US" b="1" dirty="0"/>
          </a:p>
          <a:p>
            <a:pPr marL="68580" indent="0">
              <a:buNone/>
            </a:pPr>
            <a:endParaRPr lang="en-US" b="1" dirty="0"/>
          </a:p>
          <a:p>
            <a:pPr marL="68580" indent="0">
              <a:buNone/>
            </a:pPr>
            <a:r>
              <a:rPr lang="en-US" b="1" dirty="0"/>
              <a:t>NOTE:</a:t>
            </a:r>
          </a:p>
          <a:p>
            <a:r>
              <a:rPr lang="en-US" dirty="0"/>
              <a:t>Allan variance analysis is </a:t>
            </a:r>
            <a:r>
              <a:rPr lang="en-US" b="1" dirty="0"/>
              <a:t>always performed for zero input</a:t>
            </a:r>
            <a:r>
              <a:rPr lang="en-US" dirty="0"/>
              <a:t> to the sensor. In this situation, any sensor output is due to noise arising from the sensor.</a:t>
            </a:r>
          </a:p>
          <a:p>
            <a:r>
              <a:rPr lang="en-US" dirty="0"/>
              <a:t>See next slide to understand variables in the equation</a:t>
            </a:r>
          </a:p>
          <a:p>
            <a:pPr marL="36576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Rectangle 4"/>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mc:AlternateContent xmlns:mc="http://schemas.openxmlformats.org/markup-compatibility/2006" xmlns:a14="http://schemas.microsoft.com/office/drawing/2010/main">
        <mc:Choice Requires="a14">
          <p:sp>
            <p:nvSpPr>
              <p:cNvPr id="19" name="TextBox 18"/>
              <p:cNvSpPr txBox="1"/>
              <p:nvPr/>
            </p:nvSpPr>
            <p:spPr>
              <a:xfrm>
                <a:off x="2737761" y="2362200"/>
                <a:ext cx="3129639"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chemeClr val="bg2">
                                  <a:lumMod val="10000"/>
                                </a:schemeClr>
                              </a:solidFill>
                              <a:latin typeface="Cambria Math" panose="02040503050406030204" pitchFamily="18" charset="0"/>
                            </a:rPr>
                          </m:ctrlPr>
                        </m:sSupPr>
                        <m:e>
                          <m:r>
                            <a:rPr lang="en-US" sz="2000" b="0" i="1" smtClean="0">
                              <a:solidFill>
                                <a:schemeClr val="bg2">
                                  <a:lumMod val="10000"/>
                                </a:schemeClr>
                              </a:solidFill>
                              <a:latin typeface="Cambria Math"/>
                            </a:rPr>
                            <m:t>𝜎</m:t>
                          </m:r>
                        </m:e>
                        <m:sup>
                          <m:r>
                            <a:rPr lang="en-US" sz="2000" b="0" i="1" smtClean="0">
                              <a:solidFill>
                                <a:schemeClr val="bg2">
                                  <a:lumMod val="10000"/>
                                </a:schemeClr>
                              </a:solidFill>
                              <a:latin typeface="Cambria Math"/>
                            </a:rPr>
                            <m:t>2</m:t>
                          </m:r>
                        </m:sup>
                      </m:sSup>
                      <m:d>
                        <m:dPr>
                          <m:ctrlPr>
                            <a:rPr lang="en-US" sz="2000" b="0" i="1" smtClean="0">
                              <a:solidFill>
                                <a:schemeClr val="bg2">
                                  <a:lumMod val="10000"/>
                                </a:schemeClr>
                              </a:solidFill>
                              <a:latin typeface="Cambria Math" panose="02040503050406030204" pitchFamily="18" charset="0"/>
                            </a:rPr>
                          </m:ctrlPr>
                        </m:dPr>
                        <m:e>
                          <m:r>
                            <a:rPr lang="en-US" sz="2000" b="0" i="1" smtClean="0">
                              <a:solidFill>
                                <a:schemeClr val="bg2">
                                  <a:lumMod val="10000"/>
                                </a:schemeClr>
                              </a:solidFill>
                              <a:latin typeface="Cambria Math"/>
                            </a:rPr>
                            <m:t>𝜏</m:t>
                          </m:r>
                        </m:e>
                      </m:d>
                      <m:r>
                        <a:rPr lang="en-US" sz="2000" b="0" i="1" smtClean="0">
                          <a:solidFill>
                            <a:schemeClr val="bg2">
                              <a:lumMod val="10000"/>
                            </a:schemeClr>
                          </a:solidFill>
                          <a:latin typeface="Cambria Math"/>
                        </a:rPr>
                        <m:t>=</m:t>
                      </m:r>
                      <m:f>
                        <m:fPr>
                          <m:ctrlPr>
                            <a:rPr lang="en-US" sz="2000" b="0" i="1" smtClean="0">
                              <a:solidFill>
                                <a:schemeClr val="bg2">
                                  <a:lumMod val="10000"/>
                                </a:schemeClr>
                              </a:solidFill>
                              <a:latin typeface="Cambria Math" panose="02040503050406030204" pitchFamily="18" charset="0"/>
                            </a:rPr>
                          </m:ctrlPr>
                        </m:fPr>
                        <m:num>
                          <m:r>
                            <a:rPr lang="en-US" sz="2000" b="0" i="1" smtClean="0">
                              <a:solidFill>
                                <a:schemeClr val="bg2">
                                  <a:lumMod val="10000"/>
                                </a:schemeClr>
                              </a:solidFill>
                              <a:latin typeface="Cambria Math"/>
                            </a:rPr>
                            <m:t>1</m:t>
                          </m:r>
                        </m:num>
                        <m:den>
                          <m:r>
                            <a:rPr lang="en-US" sz="2000" b="0" i="1" smtClean="0">
                              <a:solidFill>
                                <a:schemeClr val="bg2">
                                  <a:lumMod val="10000"/>
                                </a:schemeClr>
                              </a:solidFill>
                              <a:latin typeface="Cambria Math"/>
                            </a:rPr>
                            <m:t>2</m:t>
                          </m:r>
                        </m:den>
                      </m:f>
                      <m:d>
                        <m:dPr>
                          <m:begChr m:val="⟨"/>
                          <m:endChr m:val="⟩"/>
                          <m:ctrlPr>
                            <a:rPr lang="en-US" sz="2000" b="0" i="1" smtClean="0">
                              <a:solidFill>
                                <a:schemeClr val="bg2">
                                  <a:lumMod val="10000"/>
                                </a:schemeClr>
                              </a:solidFill>
                              <a:latin typeface="Cambria Math" panose="02040503050406030204" pitchFamily="18" charset="0"/>
                            </a:rPr>
                          </m:ctrlPr>
                        </m:dPr>
                        <m:e>
                          <m:sSup>
                            <m:sSupPr>
                              <m:ctrlPr>
                                <a:rPr lang="en-US" sz="2000" i="1">
                                  <a:solidFill>
                                    <a:schemeClr val="bg2">
                                      <a:lumMod val="10000"/>
                                    </a:schemeClr>
                                  </a:solidFill>
                                  <a:latin typeface="Cambria Math" panose="02040503050406030204" pitchFamily="18" charset="0"/>
                                </a:rPr>
                              </m:ctrlPr>
                            </m:sSupPr>
                            <m:e>
                              <m:d>
                                <m:dPr>
                                  <m:ctrlPr>
                                    <a:rPr lang="en-US" sz="2000" i="1">
                                      <a:solidFill>
                                        <a:schemeClr val="bg2">
                                          <a:lumMod val="10000"/>
                                        </a:schemeClr>
                                      </a:solidFill>
                                      <a:latin typeface="Cambria Math" panose="02040503050406030204" pitchFamily="18" charset="0"/>
                                    </a:rPr>
                                  </m:ctrlPr>
                                </m:dPr>
                                <m:e>
                                  <m:sSub>
                                    <m:sSubPr>
                                      <m:ctrlPr>
                                        <a:rPr lang="en-US" sz="2000" i="1">
                                          <a:solidFill>
                                            <a:schemeClr val="bg2">
                                              <a:lumMod val="10000"/>
                                            </a:schemeClr>
                                          </a:solidFill>
                                          <a:latin typeface="Cambria Math" panose="02040503050406030204" pitchFamily="18" charset="0"/>
                                        </a:rPr>
                                      </m:ctrlPr>
                                    </m:sSubPr>
                                    <m:e>
                                      <m:acc>
                                        <m:accPr>
                                          <m:chr m:val="̅"/>
                                          <m:ctrlPr>
                                            <a:rPr lang="en-US" sz="2000" i="1">
                                              <a:solidFill>
                                                <a:schemeClr val="bg2">
                                                  <a:lumMod val="10000"/>
                                                </a:schemeClr>
                                              </a:solidFill>
                                              <a:latin typeface="Cambria Math" panose="02040503050406030204" pitchFamily="18" charset="0"/>
                                            </a:rPr>
                                          </m:ctrlPr>
                                        </m:accPr>
                                        <m:e>
                                          <m:r>
                                            <m:rPr>
                                              <m:sty m:val="p"/>
                                            </m:rPr>
                                            <a:rPr lang="en-US" sz="2000">
                                              <a:solidFill>
                                                <a:schemeClr val="bg2">
                                                  <a:lumMod val="10000"/>
                                                </a:schemeClr>
                                              </a:solidFill>
                                              <a:latin typeface="Cambria Math"/>
                                            </a:rPr>
                                            <m:t>Ω</m:t>
                                          </m:r>
                                        </m:e>
                                      </m:acc>
                                    </m:e>
                                    <m:sub>
                                      <m:r>
                                        <m:rPr>
                                          <m:sty m:val="p"/>
                                        </m:rPr>
                                        <a:rPr lang="en-US" sz="2000">
                                          <a:solidFill>
                                            <a:schemeClr val="bg2">
                                              <a:lumMod val="10000"/>
                                            </a:schemeClr>
                                          </a:solidFill>
                                          <a:latin typeface="Cambria Math"/>
                                        </a:rPr>
                                        <m:t>k</m:t>
                                      </m:r>
                                      <m:r>
                                        <a:rPr lang="en-US" sz="2000">
                                          <a:solidFill>
                                            <a:schemeClr val="bg2">
                                              <a:lumMod val="10000"/>
                                            </a:schemeClr>
                                          </a:solidFill>
                                          <a:latin typeface="Cambria Math"/>
                                        </a:rPr>
                                        <m:t>+</m:t>
                                      </m:r>
                                      <m:r>
                                        <m:rPr>
                                          <m:sty m:val="p"/>
                                        </m:rPr>
                                        <a:rPr lang="en-US" sz="2000">
                                          <a:solidFill>
                                            <a:schemeClr val="bg2">
                                              <a:lumMod val="10000"/>
                                            </a:schemeClr>
                                          </a:solidFill>
                                          <a:latin typeface="Cambria Math"/>
                                        </a:rPr>
                                        <m:t>m</m:t>
                                      </m:r>
                                    </m:sub>
                                  </m:sSub>
                                  <m:r>
                                    <a:rPr lang="en-US" sz="2000">
                                      <a:solidFill>
                                        <a:schemeClr val="bg2">
                                          <a:lumMod val="10000"/>
                                        </a:schemeClr>
                                      </a:solidFill>
                                      <a:latin typeface="Cambria Math"/>
                                    </a:rPr>
                                    <m:t>−</m:t>
                                  </m:r>
                                  <m:sSub>
                                    <m:sSubPr>
                                      <m:ctrlPr>
                                        <a:rPr lang="en-US" sz="2000" i="1">
                                          <a:solidFill>
                                            <a:schemeClr val="bg2">
                                              <a:lumMod val="10000"/>
                                            </a:schemeClr>
                                          </a:solidFill>
                                          <a:latin typeface="Cambria Math" panose="02040503050406030204" pitchFamily="18" charset="0"/>
                                        </a:rPr>
                                      </m:ctrlPr>
                                    </m:sSubPr>
                                    <m:e>
                                      <m:acc>
                                        <m:accPr>
                                          <m:chr m:val="̅"/>
                                          <m:ctrlPr>
                                            <a:rPr lang="en-US" sz="2000" b="0" i="1" smtClean="0">
                                              <a:solidFill>
                                                <a:schemeClr val="bg2">
                                                  <a:lumMod val="10000"/>
                                                </a:schemeClr>
                                              </a:solidFill>
                                              <a:latin typeface="Cambria Math" panose="02040503050406030204" pitchFamily="18" charset="0"/>
                                            </a:rPr>
                                          </m:ctrlPr>
                                        </m:accPr>
                                        <m:e>
                                          <m:r>
                                            <m:rPr>
                                              <m:sty m:val="p"/>
                                            </m:rPr>
                                            <a:rPr lang="en-US" sz="2000" b="0" i="0" smtClean="0">
                                              <a:solidFill>
                                                <a:schemeClr val="bg2">
                                                  <a:lumMod val="10000"/>
                                                </a:schemeClr>
                                              </a:solidFill>
                                              <a:latin typeface="Cambria Math"/>
                                            </a:rPr>
                                            <m:t>Ω</m:t>
                                          </m:r>
                                        </m:e>
                                      </m:acc>
                                    </m:e>
                                    <m:sub>
                                      <m:r>
                                        <a:rPr lang="en-US" sz="2000" i="1">
                                          <a:solidFill>
                                            <a:schemeClr val="bg2">
                                              <a:lumMod val="10000"/>
                                            </a:schemeClr>
                                          </a:solidFill>
                                          <a:latin typeface="Cambria Math"/>
                                        </a:rPr>
                                        <m:t>𝑘</m:t>
                                      </m:r>
                                    </m:sub>
                                  </m:sSub>
                                </m:e>
                              </m:d>
                            </m:e>
                            <m:sup>
                              <m:r>
                                <a:rPr lang="en-US" sz="2000" i="1">
                                  <a:solidFill>
                                    <a:schemeClr val="bg2">
                                      <a:lumMod val="10000"/>
                                    </a:schemeClr>
                                  </a:solidFill>
                                  <a:latin typeface="Cambria Math"/>
                                </a:rPr>
                                <m:t>2</m:t>
                              </m:r>
                            </m:sup>
                          </m:sSup>
                        </m:e>
                      </m:d>
                    </m:oMath>
                  </m:oMathPara>
                </a14:m>
                <a:endParaRPr lang="en-US" sz="2000" dirty="0">
                  <a:solidFill>
                    <a:schemeClr val="bg2">
                      <a:lumMod val="1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737761" y="2362200"/>
                <a:ext cx="3129639" cy="668516"/>
              </a:xfrm>
              <a:prstGeom prst="rect">
                <a:avLst/>
              </a:prstGeom>
              <a:blipFill rotWithShape="1">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98286" y="3124200"/>
                <a:ext cx="3955250" cy="9938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a:rPr>
                            <m:t>𝜎</m:t>
                          </m:r>
                        </m:e>
                        <m:sup>
                          <m:r>
                            <a:rPr lang="en-US" sz="2000" i="1">
                              <a:latin typeface="Cambria Math"/>
                            </a:rPr>
                            <m:t>2</m:t>
                          </m:r>
                        </m:sup>
                      </m:sSup>
                      <m:d>
                        <m:dPr>
                          <m:ctrlPr>
                            <a:rPr lang="en-US" sz="2000" i="1">
                              <a:latin typeface="Cambria Math" panose="02040503050406030204" pitchFamily="18" charset="0"/>
                            </a:rPr>
                          </m:ctrlPr>
                        </m:dPr>
                        <m:e>
                          <m:r>
                            <a:rPr lang="en-US" sz="2000" i="1">
                              <a:latin typeface="Cambria Math"/>
                            </a:rPr>
                            <m:t>𝜏</m:t>
                          </m:r>
                        </m:e>
                      </m:d>
                      <m:r>
                        <a:rPr lang="en-US" sz="2000" i="1">
                          <a:latin typeface="Cambria Math"/>
                        </a:rPr>
                        <m:t>=4 </m:t>
                      </m:r>
                      <m:nary>
                        <m:naryPr>
                          <m:limLoc m:val="undOvr"/>
                          <m:ctrlPr>
                            <a:rPr lang="en-US" sz="2000" i="1">
                              <a:latin typeface="Cambria Math" panose="02040503050406030204" pitchFamily="18" charset="0"/>
                            </a:rPr>
                          </m:ctrlPr>
                        </m:naryPr>
                        <m:sub>
                          <m:r>
                            <a:rPr lang="en-US" sz="2000" i="1">
                              <a:latin typeface="Cambria Math"/>
                            </a:rPr>
                            <m:t>0</m:t>
                          </m:r>
                        </m:sub>
                        <m:sup>
                          <m:r>
                            <a:rPr lang="en-US" sz="2000" i="1">
                              <a:latin typeface="Cambria Math"/>
                            </a:rPr>
                            <m:t>∞</m:t>
                          </m:r>
                        </m:sup>
                        <m:e>
                          <m:sSub>
                            <m:sSubPr>
                              <m:ctrlPr>
                                <a:rPr lang="en-US" sz="2000" b="0" i="1" smtClean="0">
                                  <a:latin typeface="Cambria Math" panose="02040503050406030204" pitchFamily="18" charset="0"/>
                                </a:rPr>
                              </m:ctrlPr>
                            </m:sSubPr>
                            <m:e>
                              <m:r>
                                <a:rPr lang="en-US" sz="2000" i="1">
                                  <a:latin typeface="Cambria Math"/>
                                </a:rPr>
                                <m:t>𝑆</m:t>
                              </m:r>
                            </m:e>
                            <m:sub>
                              <m:r>
                                <a:rPr lang="en-US" sz="2000" b="0" i="1" smtClean="0">
                                  <a:latin typeface="Cambria Math"/>
                                </a:rPr>
                                <m:t>𝑋</m:t>
                              </m:r>
                            </m:sub>
                          </m:sSub>
                          <m:d>
                            <m:dPr>
                              <m:ctrlPr>
                                <a:rPr lang="en-US" sz="2000" i="1">
                                  <a:latin typeface="Cambria Math" panose="02040503050406030204" pitchFamily="18" charset="0"/>
                                </a:rPr>
                              </m:ctrlPr>
                            </m:dPr>
                            <m:e>
                              <m:r>
                                <a:rPr lang="en-US" sz="2000" i="1">
                                  <a:latin typeface="Cambria Math"/>
                                </a:rPr>
                                <m:t>𝑓</m:t>
                              </m:r>
                            </m:e>
                          </m:d>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sSup>
                                    <m:sSupPr>
                                      <m:ctrlPr>
                                        <a:rPr lang="en-US" sz="2000" i="1">
                                          <a:latin typeface="Cambria Math" panose="02040503050406030204" pitchFamily="18" charset="0"/>
                                        </a:rPr>
                                      </m:ctrlPr>
                                    </m:sSupPr>
                                    <m:e>
                                      <m:r>
                                        <m:rPr>
                                          <m:sty m:val="p"/>
                                        </m:rPr>
                                        <a:rPr lang="en-US" sz="2000">
                                          <a:latin typeface="Cambria Math"/>
                                        </a:rPr>
                                        <m:t>sin</m:t>
                                      </m:r>
                                    </m:e>
                                    <m:sup>
                                      <m:r>
                                        <a:rPr lang="en-US" sz="2000" i="1">
                                          <a:latin typeface="Cambria Math"/>
                                        </a:rPr>
                                        <m:t>4</m:t>
                                      </m:r>
                                    </m:sup>
                                  </m:sSup>
                                </m:fName>
                                <m:e>
                                  <m:r>
                                    <a:rPr lang="en-US" sz="2000" i="1">
                                      <a:latin typeface="Cambria Math"/>
                                    </a:rPr>
                                    <m:t>(</m:t>
                                  </m:r>
                                  <m:r>
                                    <a:rPr lang="en-US" sz="2000" i="1">
                                      <a:latin typeface="Cambria Math"/>
                                    </a:rPr>
                                    <m:t>𝜋</m:t>
                                  </m:r>
                                  <m:r>
                                    <a:rPr lang="en-US" sz="2000" i="1">
                                      <a:latin typeface="Cambria Math"/>
                                    </a:rPr>
                                    <m:t>𝑓</m:t>
                                  </m:r>
                                  <m:r>
                                    <a:rPr lang="en-US" sz="2000" i="1">
                                      <a:latin typeface="Cambria Math"/>
                                    </a:rPr>
                                    <m:t>𝜏</m:t>
                                  </m:r>
                                  <m:r>
                                    <a:rPr lang="en-US" sz="2000" i="1">
                                      <a:latin typeface="Cambria Math"/>
                                    </a:rPr>
                                    <m:t>)</m:t>
                                  </m:r>
                                </m:e>
                              </m:func>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a:rPr>
                                        <m:t>𝜋</m:t>
                                      </m:r>
                                      <m:r>
                                        <a:rPr lang="en-US" sz="2000" i="1">
                                          <a:latin typeface="Cambria Math"/>
                                        </a:rPr>
                                        <m:t>𝑓</m:t>
                                      </m:r>
                                      <m:r>
                                        <a:rPr lang="en-US" sz="2000" i="1">
                                          <a:latin typeface="Cambria Math"/>
                                        </a:rPr>
                                        <m:t>𝜏</m:t>
                                      </m:r>
                                    </m:e>
                                  </m:d>
                                </m:e>
                                <m:sup>
                                  <m:r>
                                    <a:rPr lang="en-US" sz="2000" i="1">
                                      <a:latin typeface="Cambria Math"/>
                                    </a:rPr>
                                    <m:t>2</m:t>
                                  </m:r>
                                </m:sup>
                              </m:sSup>
                            </m:den>
                          </m:f>
                        </m:e>
                      </m:nary>
                      <m:r>
                        <a:rPr lang="en-US" sz="2000" i="1">
                          <a:latin typeface="Cambria Math"/>
                        </a:rPr>
                        <m:t>𝑑𝑓</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698286" y="3124200"/>
                <a:ext cx="3955250" cy="993862"/>
              </a:xfrm>
              <a:prstGeom prst="rect">
                <a:avLst/>
              </a:prstGeom>
              <a:blipFill rotWithShape="1">
                <a:blip r:embed="rId4"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2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is Allan Variance computed? </a:t>
            </a:r>
          </a:p>
        </p:txBody>
      </p:sp>
      <p:sp>
        <p:nvSpPr>
          <p:cNvPr id="5" name="Rounded Rectangle 4"/>
          <p:cNvSpPr/>
          <p:nvPr/>
        </p:nvSpPr>
        <p:spPr>
          <a:xfrm>
            <a:off x="457200" y="1295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Partition the data such that each section has ‘m’ samples</a:t>
            </a:r>
          </a:p>
        </p:txBody>
      </p:sp>
      <p:sp>
        <p:nvSpPr>
          <p:cNvPr id="6" name="TextBox 5"/>
          <p:cNvSpPr txBox="1"/>
          <p:nvPr/>
        </p:nvSpPr>
        <p:spPr>
          <a:xfrm>
            <a:off x="3352800" y="990600"/>
            <a:ext cx="5410200" cy="830997"/>
          </a:xfrm>
          <a:prstGeom prst="rect">
            <a:avLst/>
          </a:prstGeom>
          <a:noFill/>
        </p:spPr>
        <p:txBody>
          <a:bodyPr wrap="square" rtlCol="0">
            <a:spAutoFit/>
          </a:bodyPr>
          <a:lstStyle/>
          <a:p>
            <a:r>
              <a:rPr lang="en-US" dirty="0">
                <a:latin typeface="+mj-lt"/>
              </a:rPr>
              <a:t>Allan Variance (</a:t>
            </a:r>
            <a:r>
              <a:rPr lang="el-GR" dirty="0">
                <a:latin typeface="+mj-lt"/>
              </a:rPr>
              <a:t>σ</a:t>
            </a:r>
            <a:r>
              <a:rPr lang="en-US" baseline="30000" dirty="0">
                <a:latin typeface="+mj-lt"/>
              </a:rPr>
              <a:t>2</a:t>
            </a:r>
            <a:r>
              <a:rPr lang="en-US" dirty="0">
                <a:latin typeface="+mj-lt"/>
              </a:rPr>
              <a:t>(m)) is a function of a parameter m. </a:t>
            </a:r>
          </a:p>
        </p:txBody>
      </p:sp>
      <p:sp>
        <p:nvSpPr>
          <p:cNvPr id="7" name="Rounded Rectangle 6"/>
          <p:cNvSpPr/>
          <p:nvPr/>
        </p:nvSpPr>
        <p:spPr>
          <a:xfrm>
            <a:off x="457200" y="2057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Compute the mean of data points in each partition</a:t>
            </a:r>
          </a:p>
        </p:txBody>
      </p:sp>
      <p:sp>
        <p:nvSpPr>
          <p:cNvPr id="8" name="Rounded Rectangle 7"/>
          <p:cNvSpPr/>
          <p:nvPr/>
        </p:nvSpPr>
        <p:spPr>
          <a:xfrm>
            <a:off x="457200" y="2819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Evaluate difference of the means </a:t>
            </a:r>
            <a:r>
              <a:rPr lang="en-US" sz="1400">
                <a:solidFill>
                  <a:schemeClr val="bg2"/>
                </a:solidFill>
              </a:rPr>
              <a:t>of adjacent </a:t>
            </a:r>
            <a:r>
              <a:rPr lang="en-US" sz="1400" dirty="0">
                <a:solidFill>
                  <a:schemeClr val="bg2"/>
                </a:solidFill>
              </a:rPr>
              <a:t>sections</a:t>
            </a:r>
          </a:p>
        </p:txBody>
      </p:sp>
      <p:sp>
        <p:nvSpPr>
          <p:cNvPr id="9" name="Rounded Rectangle 8"/>
          <p:cNvSpPr/>
          <p:nvPr/>
        </p:nvSpPr>
        <p:spPr>
          <a:xfrm>
            <a:off x="457200" y="3581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Square the value each difference</a:t>
            </a:r>
          </a:p>
        </p:txBody>
      </p:sp>
      <p:sp>
        <p:nvSpPr>
          <p:cNvPr id="10" name="Rounded Rectangle 9"/>
          <p:cNvSpPr/>
          <p:nvPr/>
        </p:nvSpPr>
        <p:spPr>
          <a:xfrm>
            <a:off x="457200" y="4343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Compute the average of these squared values</a:t>
            </a:r>
          </a:p>
        </p:txBody>
      </p:sp>
      <p:sp>
        <p:nvSpPr>
          <p:cNvPr id="11" name="Rounded Rectangle 10"/>
          <p:cNvSpPr/>
          <p:nvPr/>
        </p:nvSpPr>
        <p:spPr>
          <a:xfrm>
            <a:off x="457200" y="5105400"/>
            <a:ext cx="2438400" cy="609600"/>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Allan Variance: </a:t>
            </a:r>
            <a:r>
              <a:rPr lang="el-GR" sz="1400" dirty="0">
                <a:solidFill>
                  <a:schemeClr val="bg2"/>
                </a:solidFill>
              </a:rPr>
              <a:t>σ</a:t>
            </a:r>
            <a:r>
              <a:rPr lang="en-US" sz="1400" baseline="30000" dirty="0">
                <a:solidFill>
                  <a:schemeClr val="bg2"/>
                </a:solidFill>
              </a:rPr>
              <a:t>2</a:t>
            </a:r>
            <a:r>
              <a:rPr lang="en-US" sz="1400" dirty="0">
                <a:solidFill>
                  <a:schemeClr val="bg2"/>
                </a:solidFill>
              </a:rPr>
              <a:t>(m) = ½(Average Value) </a:t>
            </a:r>
          </a:p>
        </p:txBody>
      </p:sp>
      <p:cxnSp>
        <p:nvCxnSpPr>
          <p:cNvPr id="13" name="Straight Arrow Connector 12"/>
          <p:cNvCxnSpPr>
            <a:stCxn id="5" idx="2"/>
            <a:endCxn id="7" idx="0"/>
          </p:cNvCxnSpPr>
          <p:nvPr/>
        </p:nvCxnSpPr>
        <p:spPr>
          <a:xfrm>
            <a:off x="1676400" y="1905000"/>
            <a:ext cx="0" cy="15240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1676400" y="2667000"/>
            <a:ext cx="0" cy="15240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1676400" y="3429000"/>
            <a:ext cx="0" cy="15240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0" idx="0"/>
          </p:cNvCxnSpPr>
          <p:nvPr/>
        </p:nvCxnSpPr>
        <p:spPr>
          <a:xfrm>
            <a:off x="1676400" y="4191000"/>
            <a:ext cx="0" cy="15240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1" idx="0"/>
          </p:cNvCxnSpPr>
          <p:nvPr/>
        </p:nvCxnSpPr>
        <p:spPr>
          <a:xfrm>
            <a:off x="1676400" y="4953000"/>
            <a:ext cx="0" cy="15240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cstate="print"/>
          <a:srcRect/>
          <a:stretch>
            <a:fillRect/>
          </a:stretch>
        </p:blipFill>
        <p:spPr bwMode="auto">
          <a:xfrm>
            <a:off x="3276600" y="2590800"/>
            <a:ext cx="5155474" cy="2133600"/>
          </a:xfrm>
          <a:prstGeom prst="rect">
            <a:avLst/>
          </a:prstGeom>
          <a:noFill/>
          <a:ln w="9525">
            <a:noFill/>
            <a:miter lim="800000"/>
            <a:headEnd/>
            <a:tailEnd/>
          </a:ln>
          <a:effectLst/>
        </p:spPr>
      </p:pic>
      <p:sp>
        <p:nvSpPr>
          <p:cNvPr id="25" name="TextBox 24"/>
          <p:cNvSpPr txBox="1"/>
          <p:nvPr/>
        </p:nvSpPr>
        <p:spPr>
          <a:xfrm>
            <a:off x="3810000" y="1828800"/>
            <a:ext cx="4114800" cy="400110"/>
          </a:xfrm>
          <a:prstGeom prst="rect">
            <a:avLst/>
          </a:prstGeom>
          <a:noFill/>
          <a:ln>
            <a:noFill/>
          </a:ln>
        </p:spPr>
        <p:txBody>
          <a:bodyPr wrap="square" rtlCol="0">
            <a:spAutoFit/>
          </a:bodyPr>
          <a:lstStyle/>
          <a:p>
            <a:r>
              <a:rPr lang="en-US" sz="2000" dirty="0">
                <a:latin typeface="+mj-lt"/>
              </a:rPr>
              <a:t>For example: Choose m = 200</a:t>
            </a:r>
          </a:p>
        </p:txBody>
      </p:sp>
      <p:cxnSp>
        <p:nvCxnSpPr>
          <p:cNvPr id="27" name="Straight Connector 26"/>
          <p:cNvCxnSpPr/>
          <p:nvPr/>
        </p:nvCxnSpPr>
        <p:spPr>
          <a:xfrm flipV="1">
            <a:off x="4746885" y="2743200"/>
            <a:ext cx="0" cy="1752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38865" y="2743200"/>
            <a:ext cx="0" cy="1752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332095" y="2743200"/>
            <a:ext cx="0" cy="1752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132820" y="2743200"/>
            <a:ext cx="0" cy="1752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48114" y="3633782"/>
            <a:ext cx="7762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2504" y="3500438"/>
            <a:ext cx="7762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48314" y="3648076"/>
            <a:ext cx="7762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31743" y="3612353"/>
            <a:ext cx="7762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48514" y="3407571"/>
            <a:ext cx="7762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2362200"/>
            <a:ext cx="304800" cy="369332"/>
          </a:xfrm>
          <a:prstGeom prst="rect">
            <a:avLst/>
          </a:prstGeom>
          <a:noFill/>
        </p:spPr>
        <p:txBody>
          <a:bodyPr wrap="square" rtlCol="0">
            <a:spAutoFit/>
          </a:bodyPr>
          <a:lstStyle/>
          <a:p>
            <a:r>
              <a:rPr lang="en-US" dirty="0">
                <a:solidFill>
                  <a:srgbClr val="FF0000"/>
                </a:solidFill>
              </a:rPr>
              <a:t>1</a:t>
            </a:r>
          </a:p>
        </p:txBody>
      </p:sp>
      <p:sp>
        <p:nvSpPr>
          <p:cNvPr id="40" name="TextBox 39"/>
          <p:cNvSpPr txBox="1"/>
          <p:nvPr/>
        </p:nvSpPr>
        <p:spPr>
          <a:xfrm>
            <a:off x="4999220" y="2362200"/>
            <a:ext cx="304800" cy="369332"/>
          </a:xfrm>
          <a:prstGeom prst="rect">
            <a:avLst/>
          </a:prstGeom>
          <a:noFill/>
        </p:spPr>
        <p:txBody>
          <a:bodyPr wrap="square" rtlCol="0">
            <a:spAutoFit/>
          </a:bodyPr>
          <a:lstStyle/>
          <a:p>
            <a:r>
              <a:rPr lang="en-US" dirty="0">
                <a:solidFill>
                  <a:srgbClr val="FF0000"/>
                </a:solidFill>
              </a:rPr>
              <a:t>2</a:t>
            </a:r>
          </a:p>
        </p:txBody>
      </p:sp>
      <p:sp>
        <p:nvSpPr>
          <p:cNvPr id="41" name="TextBox 40"/>
          <p:cNvSpPr txBox="1"/>
          <p:nvPr/>
        </p:nvSpPr>
        <p:spPr>
          <a:xfrm>
            <a:off x="5791200" y="2362200"/>
            <a:ext cx="304800" cy="369332"/>
          </a:xfrm>
          <a:prstGeom prst="rect">
            <a:avLst/>
          </a:prstGeom>
          <a:noFill/>
        </p:spPr>
        <p:txBody>
          <a:bodyPr wrap="square" rtlCol="0">
            <a:spAutoFit/>
          </a:bodyPr>
          <a:lstStyle/>
          <a:p>
            <a:r>
              <a:rPr lang="en-US" dirty="0">
                <a:solidFill>
                  <a:srgbClr val="FF0000"/>
                </a:solidFill>
              </a:rPr>
              <a:t>3</a:t>
            </a:r>
          </a:p>
        </p:txBody>
      </p:sp>
      <p:sp>
        <p:nvSpPr>
          <p:cNvPr id="42" name="TextBox 41"/>
          <p:cNvSpPr txBox="1"/>
          <p:nvPr/>
        </p:nvSpPr>
        <p:spPr>
          <a:xfrm>
            <a:off x="6583180" y="2362200"/>
            <a:ext cx="304800" cy="369332"/>
          </a:xfrm>
          <a:prstGeom prst="rect">
            <a:avLst/>
          </a:prstGeom>
          <a:noFill/>
        </p:spPr>
        <p:txBody>
          <a:bodyPr wrap="square" rtlCol="0">
            <a:spAutoFit/>
          </a:bodyPr>
          <a:lstStyle/>
          <a:p>
            <a:r>
              <a:rPr lang="en-US" dirty="0">
                <a:solidFill>
                  <a:srgbClr val="FF0000"/>
                </a:solidFill>
              </a:rPr>
              <a:t>4</a:t>
            </a:r>
          </a:p>
        </p:txBody>
      </p:sp>
      <p:sp>
        <p:nvSpPr>
          <p:cNvPr id="43" name="TextBox 42"/>
          <p:cNvSpPr txBox="1"/>
          <p:nvPr/>
        </p:nvSpPr>
        <p:spPr>
          <a:xfrm>
            <a:off x="7391400" y="2362200"/>
            <a:ext cx="304800" cy="369332"/>
          </a:xfrm>
          <a:prstGeom prst="rect">
            <a:avLst/>
          </a:prstGeom>
          <a:noFill/>
        </p:spPr>
        <p:txBody>
          <a:bodyPr wrap="square" rtlCol="0">
            <a:spAutoFit/>
          </a:bodyPr>
          <a:lstStyle/>
          <a:p>
            <a:r>
              <a:rPr lang="en-US" dirty="0">
                <a:solidFill>
                  <a:srgbClr val="FF0000"/>
                </a:solidFill>
              </a:rPr>
              <a:t>5</a:t>
            </a:r>
          </a:p>
        </p:txBody>
      </p:sp>
      <p:sp>
        <p:nvSpPr>
          <p:cNvPr id="44" name="TextBox 43"/>
          <p:cNvSpPr txBox="1"/>
          <p:nvPr/>
        </p:nvSpPr>
        <p:spPr>
          <a:xfrm>
            <a:off x="4114799" y="3710065"/>
            <a:ext cx="579621" cy="461665"/>
          </a:xfrm>
          <a:prstGeom prst="rect">
            <a:avLst/>
          </a:prstGeom>
          <a:noFill/>
        </p:spPr>
        <p:txBody>
          <a:bodyPr wrap="square" rtlCol="0">
            <a:spAutoFit/>
          </a:bodyPr>
          <a:lstStyle/>
          <a:p>
            <a:r>
              <a:rPr lang="en-US" dirty="0">
                <a:solidFill>
                  <a:srgbClr val="00863D"/>
                </a:solidFill>
              </a:rPr>
              <a:t>Ω</a:t>
            </a:r>
            <a:r>
              <a:rPr lang="en-US" baseline="-25000" dirty="0">
                <a:solidFill>
                  <a:srgbClr val="00863D"/>
                </a:solidFill>
              </a:rPr>
              <a:t>1</a:t>
            </a:r>
          </a:p>
        </p:txBody>
      </p:sp>
      <p:sp>
        <p:nvSpPr>
          <p:cNvPr id="45" name="TextBox 44"/>
          <p:cNvSpPr txBox="1"/>
          <p:nvPr/>
        </p:nvSpPr>
        <p:spPr>
          <a:xfrm>
            <a:off x="4953000" y="3733800"/>
            <a:ext cx="570172" cy="461665"/>
          </a:xfrm>
          <a:prstGeom prst="rect">
            <a:avLst/>
          </a:prstGeom>
          <a:noFill/>
        </p:spPr>
        <p:txBody>
          <a:bodyPr wrap="square" rtlCol="0">
            <a:spAutoFit/>
          </a:bodyPr>
          <a:lstStyle/>
          <a:p>
            <a:r>
              <a:rPr lang="el-GR" dirty="0">
                <a:solidFill>
                  <a:srgbClr val="00863D"/>
                </a:solidFill>
              </a:rPr>
              <a:t>Ω</a:t>
            </a:r>
            <a:r>
              <a:rPr lang="en-US" baseline="-25000" dirty="0">
                <a:solidFill>
                  <a:srgbClr val="00863D"/>
                </a:solidFill>
              </a:rPr>
              <a:t>2</a:t>
            </a:r>
          </a:p>
        </p:txBody>
      </p:sp>
      <p:sp>
        <p:nvSpPr>
          <p:cNvPr id="46" name="TextBox 45"/>
          <p:cNvSpPr txBox="1"/>
          <p:nvPr/>
        </p:nvSpPr>
        <p:spPr>
          <a:xfrm>
            <a:off x="5714999" y="3733800"/>
            <a:ext cx="639581" cy="461665"/>
          </a:xfrm>
          <a:prstGeom prst="rect">
            <a:avLst/>
          </a:prstGeom>
          <a:noFill/>
        </p:spPr>
        <p:txBody>
          <a:bodyPr wrap="square" rtlCol="0">
            <a:spAutoFit/>
          </a:bodyPr>
          <a:lstStyle/>
          <a:p>
            <a:r>
              <a:rPr lang="el-GR" dirty="0">
                <a:solidFill>
                  <a:srgbClr val="00863D"/>
                </a:solidFill>
              </a:rPr>
              <a:t>Ω</a:t>
            </a:r>
            <a:r>
              <a:rPr lang="en-US" baseline="-25000" dirty="0">
                <a:solidFill>
                  <a:srgbClr val="00863D"/>
                </a:solidFill>
              </a:rPr>
              <a:t>3</a:t>
            </a:r>
          </a:p>
        </p:txBody>
      </p:sp>
      <p:sp>
        <p:nvSpPr>
          <p:cNvPr id="47" name="TextBox 46"/>
          <p:cNvSpPr txBox="1"/>
          <p:nvPr/>
        </p:nvSpPr>
        <p:spPr>
          <a:xfrm>
            <a:off x="6476999" y="3733800"/>
            <a:ext cx="670809" cy="461665"/>
          </a:xfrm>
          <a:prstGeom prst="rect">
            <a:avLst/>
          </a:prstGeom>
          <a:noFill/>
        </p:spPr>
        <p:txBody>
          <a:bodyPr wrap="square" rtlCol="0">
            <a:spAutoFit/>
          </a:bodyPr>
          <a:lstStyle/>
          <a:p>
            <a:r>
              <a:rPr lang="el-GR" dirty="0">
                <a:solidFill>
                  <a:srgbClr val="00863D"/>
                </a:solidFill>
              </a:rPr>
              <a:t>Ω</a:t>
            </a:r>
            <a:r>
              <a:rPr lang="en-US" baseline="-25000" dirty="0">
                <a:solidFill>
                  <a:srgbClr val="00863D"/>
                </a:solidFill>
              </a:rPr>
              <a:t>4</a:t>
            </a:r>
          </a:p>
        </p:txBody>
      </p:sp>
      <p:sp>
        <p:nvSpPr>
          <p:cNvPr id="48" name="TextBox 47"/>
          <p:cNvSpPr txBox="1"/>
          <p:nvPr/>
        </p:nvSpPr>
        <p:spPr>
          <a:xfrm>
            <a:off x="7391399" y="3733800"/>
            <a:ext cx="557029" cy="461665"/>
          </a:xfrm>
          <a:prstGeom prst="rect">
            <a:avLst/>
          </a:prstGeom>
          <a:noFill/>
        </p:spPr>
        <p:txBody>
          <a:bodyPr wrap="square" rtlCol="0">
            <a:spAutoFit/>
          </a:bodyPr>
          <a:lstStyle/>
          <a:p>
            <a:r>
              <a:rPr lang="el-GR" dirty="0">
                <a:solidFill>
                  <a:srgbClr val="00863D"/>
                </a:solidFill>
              </a:rPr>
              <a:t>Ω</a:t>
            </a:r>
            <a:r>
              <a:rPr lang="en-US" baseline="-25000" dirty="0">
                <a:solidFill>
                  <a:srgbClr val="00863D"/>
                </a:solidFill>
              </a:rPr>
              <a:t>5</a:t>
            </a:r>
          </a:p>
        </p:txBody>
      </p:sp>
      <p:sp>
        <p:nvSpPr>
          <p:cNvPr id="49" name="Right Brace 48"/>
          <p:cNvSpPr/>
          <p:nvPr/>
        </p:nvSpPr>
        <p:spPr>
          <a:xfrm rot="5400000">
            <a:off x="4648200" y="4495800"/>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rot="5400000">
            <a:off x="6210300" y="4533900"/>
            <a:ext cx="304800" cy="1143000"/>
          </a:xfrm>
          <a:prstGeom prst="rightBrace">
            <a:avLst>
              <a:gd name="adj1" fmla="val 5054"/>
              <a:gd name="adj2" fmla="val 513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Brace 51"/>
          <p:cNvSpPr/>
          <p:nvPr/>
        </p:nvSpPr>
        <p:spPr>
          <a:xfrm rot="5400000">
            <a:off x="5295900" y="4610100"/>
            <a:ext cx="457200" cy="11430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rot="5400000">
            <a:off x="6972300" y="4533900"/>
            <a:ext cx="457200" cy="12954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3581400" y="1828800"/>
            <a:ext cx="4850674" cy="400110"/>
          </a:xfrm>
          <a:prstGeom prst="rect">
            <a:avLst/>
          </a:prstGeom>
          <a:noFill/>
          <a:ln>
            <a:noFill/>
          </a:ln>
        </p:spPr>
        <p:txBody>
          <a:bodyPr wrap="square" rtlCol="0">
            <a:spAutoFit/>
          </a:bodyPr>
          <a:lstStyle/>
          <a:p>
            <a:r>
              <a:rPr lang="el-GR" sz="2000" dirty="0">
                <a:latin typeface="+mj-lt"/>
              </a:rPr>
              <a:t>Ω</a:t>
            </a:r>
            <a:r>
              <a:rPr lang="en-US" sz="2000" baseline="-25000" dirty="0">
                <a:latin typeface="+mj-lt"/>
              </a:rPr>
              <a:t>k</a:t>
            </a:r>
            <a:r>
              <a:rPr lang="en-US" sz="2000" dirty="0">
                <a:latin typeface="+mj-lt"/>
              </a:rPr>
              <a:t> is the mean of points in </a:t>
            </a:r>
            <a:r>
              <a:rPr lang="en-US" sz="2000" dirty="0" err="1">
                <a:latin typeface="+mj-lt"/>
              </a:rPr>
              <a:t>k</a:t>
            </a:r>
            <a:r>
              <a:rPr lang="en-US" sz="2000" baseline="30000" dirty="0" err="1">
                <a:latin typeface="+mj-lt"/>
              </a:rPr>
              <a:t>th</a:t>
            </a:r>
            <a:r>
              <a:rPr lang="en-US" sz="2000" dirty="0">
                <a:latin typeface="+mj-lt"/>
              </a:rPr>
              <a:t> partition</a:t>
            </a:r>
            <a:endParaRPr lang="en-US" sz="2000" baseline="-25000" dirty="0">
              <a:latin typeface="+mj-lt"/>
            </a:endParaRPr>
          </a:p>
        </p:txBody>
      </p:sp>
      <p:sp>
        <p:nvSpPr>
          <p:cNvPr id="58" name="TextBox 57"/>
          <p:cNvSpPr txBox="1"/>
          <p:nvPr/>
        </p:nvSpPr>
        <p:spPr>
          <a:xfrm>
            <a:off x="4267200" y="5181600"/>
            <a:ext cx="990600" cy="338554"/>
          </a:xfrm>
          <a:prstGeom prst="rect">
            <a:avLst/>
          </a:prstGeom>
          <a:noFill/>
        </p:spPr>
        <p:txBody>
          <a:bodyPr wrap="square" rtlCol="0">
            <a:spAutoFit/>
          </a:bodyPr>
          <a:lstStyle/>
          <a:p>
            <a:r>
              <a:rPr lang="en-US" sz="1600" dirty="0"/>
              <a:t>(Ω</a:t>
            </a:r>
            <a:r>
              <a:rPr lang="en-US" sz="1600" baseline="-25000" dirty="0"/>
              <a:t>2</a:t>
            </a:r>
            <a:r>
              <a:rPr lang="en-US" sz="1600" dirty="0"/>
              <a:t>-Ω</a:t>
            </a:r>
            <a:r>
              <a:rPr lang="en-US" sz="1600" baseline="-25000" dirty="0"/>
              <a:t>1</a:t>
            </a:r>
            <a:r>
              <a:rPr lang="en-US" sz="1600" dirty="0"/>
              <a:t>)</a:t>
            </a:r>
            <a:r>
              <a:rPr lang="en-US" sz="1600" baseline="30000" dirty="0"/>
              <a:t>2</a:t>
            </a:r>
            <a:endParaRPr lang="en-US" sz="1600" dirty="0"/>
          </a:p>
        </p:txBody>
      </p:sp>
      <p:sp>
        <p:nvSpPr>
          <p:cNvPr id="59" name="TextBox 58"/>
          <p:cNvSpPr txBox="1"/>
          <p:nvPr/>
        </p:nvSpPr>
        <p:spPr>
          <a:xfrm>
            <a:off x="5105400" y="5334000"/>
            <a:ext cx="990600" cy="338554"/>
          </a:xfrm>
          <a:prstGeom prst="rect">
            <a:avLst/>
          </a:prstGeom>
          <a:noFill/>
        </p:spPr>
        <p:txBody>
          <a:bodyPr wrap="square" rtlCol="0">
            <a:spAutoFit/>
          </a:bodyPr>
          <a:lstStyle/>
          <a:p>
            <a:r>
              <a:rPr lang="en-US" sz="1600" dirty="0"/>
              <a:t>(Ω</a:t>
            </a:r>
            <a:r>
              <a:rPr lang="en-US" sz="1600" baseline="-25000" dirty="0"/>
              <a:t>3</a:t>
            </a:r>
            <a:r>
              <a:rPr lang="en-US" sz="1600" dirty="0"/>
              <a:t>-Ω</a:t>
            </a:r>
            <a:r>
              <a:rPr lang="en-US" sz="1600" baseline="-25000" dirty="0"/>
              <a:t>2</a:t>
            </a:r>
            <a:r>
              <a:rPr lang="en-US" sz="1600" dirty="0"/>
              <a:t>)</a:t>
            </a:r>
            <a:r>
              <a:rPr lang="en-US" sz="1600" baseline="30000" dirty="0"/>
              <a:t>2</a:t>
            </a:r>
            <a:endParaRPr lang="en-US" sz="1600" dirty="0"/>
          </a:p>
        </p:txBody>
      </p:sp>
      <p:sp>
        <p:nvSpPr>
          <p:cNvPr id="60" name="TextBox 59"/>
          <p:cNvSpPr txBox="1"/>
          <p:nvPr/>
        </p:nvSpPr>
        <p:spPr>
          <a:xfrm>
            <a:off x="5867400" y="5181600"/>
            <a:ext cx="990600" cy="338554"/>
          </a:xfrm>
          <a:prstGeom prst="rect">
            <a:avLst/>
          </a:prstGeom>
          <a:noFill/>
        </p:spPr>
        <p:txBody>
          <a:bodyPr wrap="square" rtlCol="0">
            <a:spAutoFit/>
          </a:bodyPr>
          <a:lstStyle/>
          <a:p>
            <a:r>
              <a:rPr lang="en-US" sz="1600" dirty="0"/>
              <a:t>(Ω</a:t>
            </a:r>
            <a:r>
              <a:rPr lang="en-US" sz="1600" baseline="-25000" dirty="0"/>
              <a:t>4</a:t>
            </a:r>
            <a:r>
              <a:rPr lang="en-US" sz="1600" dirty="0"/>
              <a:t>-Ω</a:t>
            </a:r>
            <a:r>
              <a:rPr lang="en-US" sz="1600" baseline="-25000" dirty="0"/>
              <a:t>3</a:t>
            </a:r>
            <a:r>
              <a:rPr lang="en-US" sz="1600" dirty="0"/>
              <a:t>)</a:t>
            </a:r>
            <a:r>
              <a:rPr lang="en-US" sz="1600" baseline="30000" dirty="0"/>
              <a:t>2</a:t>
            </a:r>
            <a:endParaRPr lang="en-US" sz="1600" dirty="0"/>
          </a:p>
        </p:txBody>
      </p:sp>
      <p:sp>
        <p:nvSpPr>
          <p:cNvPr id="61" name="TextBox 60"/>
          <p:cNvSpPr txBox="1"/>
          <p:nvPr/>
        </p:nvSpPr>
        <p:spPr>
          <a:xfrm>
            <a:off x="6858000" y="5334000"/>
            <a:ext cx="990600" cy="338554"/>
          </a:xfrm>
          <a:prstGeom prst="rect">
            <a:avLst/>
          </a:prstGeom>
          <a:noFill/>
        </p:spPr>
        <p:txBody>
          <a:bodyPr wrap="square" rtlCol="0">
            <a:spAutoFit/>
          </a:bodyPr>
          <a:lstStyle/>
          <a:p>
            <a:r>
              <a:rPr lang="en-US" sz="1600" dirty="0"/>
              <a:t>(Ω</a:t>
            </a:r>
            <a:r>
              <a:rPr lang="en-US" sz="1600" baseline="-25000" dirty="0"/>
              <a:t>5</a:t>
            </a:r>
            <a:r>
              <a:rPr lang="en-US" sz="1600" dirty="0"/>
              <a:t>-Ω</a:t>
            </a:r>
            <a:r>
              <a:rPr lang="en-US" sz="1600" baseline="-25000" dirty="0"/>
              <a:t>4</a:t>
            </a:r>
            <a:r>
              <a:rPr lang="en-US" sz="1600" dirty="0"/>
              <a:t>)</a:t>
            </a:r>
            <a:r>
              <a:rPr lang="en-US" sz="1600" baseline="30000" dirty="0"/>
              <a:t>2</a:t>
            </a:r>
            <a:endParaRPr lang="en-US" sz="1600" dirty="0"/>
          </a:p>
        </p:txBody>
      </p:sp>
      <p:sp>
        <p:nvSpPr>
          <p:cNvPr id="62" name="TextBox 61"/>
          <p:cNvSpPr txBox="1"/>
          <p:nvPr/>
        </p:nvSpPr>
        <p:spPr>
          <a:xfrm>
            <a:off x="3505200" y="5715000"/>
            <a:ext cx="5638800" cy="584775"/>
          </a:xfrm>
          <a:prstGeom prst="rect">
            <a:avLst/>
          </a:prstGeom>
          <a:noFill/>
        </p:spPr>
        <p:txBody>
          <a:bodyPr wrap="square" rtlCol="0">
            <a:spAutoFit/>
          </a:bodyPr>
          <a:lstStyle/>
          <a:p>
            <a:r>
              <a:rPr lang="en-US" sz="1600" dirty="0">
                <a:latin typeface="+mj-lt"/>
              </a:rPr>
              <a:t>&lt;(Ω</a:t>
            </a:r>
            <a:r>
              <a:rPr lang="en-US" sz="1600" baseline="-25000" dirty="0">
                <a:latin typeface="+mj-lt"/>
              </a:rPr>
              <a:t>i+1</a:t>
            </a:r>
            <a:r>
              <a:rPr lang="en-US" sz="1600" dirty="0">
                <a:latin typeface="+mj-lt"/>
              </a:rPr>
              <a:t>-Ω</a:t>
            </a:r>
            <a:r>
              <a:rPr lang="en-US" sz="1600" baseline="-25000" dirty="0">
                <a:latin typeface="+mj-lt"/>
              </a:rPr>
              <a:t>i</a:t>
            </a:r>
            <a:r>
              <a:rPr lang="en-US" sz="1600" dirty="0">
                <a:latin typeface="+mj-lt"/>
              </a:rPr>
              <a:t>)</a:t>
            </a:r>
            <a:r>
              <a:rPr lang="en-US" sz="1600" baseline="30000" dirty="0">
                <a:latin typeface="+mj-lt"/>
              </a:rPr>
              <a:t>2</a:t>
            </a:r>
            <a:r>
              <a:rPr lang="en-US" sz="1600" dirty="0">
                <a:latin typeface="+mj-lt"/>
              </a:rPr>
              <a:t>&gt; = [(Ω</a:t>
            </a:r>
            <a:r>
              <a:rPr lang="en-US" sz="1600" baseline="-25000" dirty="0">
                <a:latin typeface="+mj-lt"/>
              </a:rPr>
              <a:t>2</a:t>
            </a:r>
            <a:r>
              <a:rPr lang="en-US" sz="1600" dirty="0">
                <a:latin typeface="+mj-lt"/>
              </a:rPr>
              <a:t>-Ω</a:t>
            </a:r>
            <a:r>
              <a:rPr lang="en-US" sz="1600" baseline="-25000" dirty="0">
                <a:latin typeface="+mj-lt"/>
              </a:rPr>
              <a:t>1</a:t>
            </a:r>
            <a:r>
              <a:rPr lang="en-US" sz="1600" dirty="0">
                <a:latin typeface="+mj-lt"/>
              </a:rPr>
              <a:t>)</a:t>
            </a:r>
            <a:r>
              <a:rPr lang="en-US" sz="1600" baseline="30000" dirty="0">
                <a:latin typeface="+mj-lt"/>
              </a:rPr>
              <a:t>2</a:t>
            </a:r>
            <a:r>
              <a:rPr lang="en-US" sz="1600" dirty="0">
                <a:latin typeface="+mj-lt"/>
              </a:rPr>
              <a:t> + (Ω</a:t>
            </a:r>
            <a:r>
              <a:rPr lang="en-US" sz="1600" baseline="-25000" dirty="0">
                <a:latin typeface="+mj-lt"/>
              </a:rPr>
              <a:t>2</a:t>
            </a:r>
            <a:r>
              <a:rPr lang="en-US" sz="1600" dirty="0">
                <a:latin typeface="+mj-lt"/>
              </a:rPr>
              <a:t>-Ω</a:t>
            </a:r>
            <a:r>
              <a:rPr lang="en-US" sz="1600" baseline="-25000" dirty="0">
                <a:latin typeface="+mj-lt"/>
              </a:rPr>
              <a:t>1</a:t>
            </a:r>
            <a:r>
              <a:rPr lang="en-US" sz="1600" dirty="0">
                <a:latin typeface="+mj-lt"/>
              </a:rPr>
              <a:t>)</a:t>
            </a:r>
            <a:r>
              <a:rPr lang="en-US" sz="1600" baseline="30000" dirty="0">
                <a:latin typeface="+mj-lt"/>
              </a:rPr>
              <a:t>2</a:t>
            </a:r>
            <a:r>
              <a:rPr lang="en-US" sz="1600" dirty="0">
                <a:latin typeface="+mj-lt"/>
              </a:rPr>
              <a:t> + (Ω</a:t>
            </a:r>
            <a:r>
              <a:rPr lang="en-US" sz="1600" baseline="-25000" dirty="0">
                <a:latin typeface="+mj-lt"/>
              </a:rPr>
              <a:t>2</a:t>
            </a:r>
            <a:r>
              <a:rPr lang="en-US" sz="1600" dirty="0">
                <a:latin typeface="+mj-lt"/>
              </a:rPr>
              <a:t>-Ω</a:t>
            </a:r>
            <a:r>
              <a:rPr lang="en-US" sz="1600" baseline="-25000" dirty="0">
                <a:latin typeface="+mj-lt"/>
              </a:rPr>
              <a:t>1</a:t>
            </a:r>
            <a:r>
              <a:rPr lang="en-US" sz="1600" dirty="0">
                <a:latin typeface="+mj-lt"/>
              </a:rPr>
              <a:t>)</a:t>
            </a:r>
            <a:r>
              <a:rPr lang="en-US" sz="1600" baseline="30000" dirty="0">
                <a:latin typeface="+mj-lt"/>
              </a:rPr>
              <a:t>2</a:t>
            </a:r>
            <a:r>
              <a:rPr lang="en-US" sz="1600" dirty="0">
                <a:latin typeface="+mj-lt"/>
              </a:rPr>
              <a:t> + (Ω</a:t>
            </a:r>
            <a:r>
              <a:rPr lang="en-US" sz="1600" baseline="-25000" dirty="0">
                <a:latin typeface="+mj-lt"/>
              </a:rPr>
              <a:t>2</a:t>
            </a:r>
            <a:r>
              <a:rPr lang="en-US" sz="1600" dirty="0">
                <a:latin typeface="+mj-lt"/>
              </a:rPr>
              <a:t>-Ω</a:t>
            </a:r>
            <a:r>
              <a:rPr lang="en-US" sz="1600" baseline="-25000" dirty="0">
                <a:latin typeface="+mj-lt"/>
              </a:rPr>
              <a:t>1</a:t>
            </a:r>
            <a:r>
              <a:rPr lang="en-US" sz="1600" dirty="0">
                <a:latin typeface="+mj-lt"/>
              </a:rPr>
              <a:t>)</a:t>
            </a:r>
            <a:r>
              <a:rPr lang="en-US" sz="1600" baseline="30000" dirty="0">
                <a:latin typeface="+mj-lt"/>
              </a:rPr>
              <a:t>2</a:t>
            </a:r>
            <a:r>
              <a:rPr lang="en-US" sz="1600" dirty="0">
                <a:latin typeface="+mj-lt"/>
              </a:rPr>
              <a:t>] /4</a:t>
            </a:r>
            <a:br>
              <a:rPr lang="en-US" sz="1600" dirty="0">
                <a:latin typeface="+mj-lt"/>
              </a:rPr>
            </a:br>
            <a:r>
              <a:rPr lang="en-US" sz="1600" dirty="0">
                <a:latin typeface="+mj-lt"/>
              </a:rPr>
              <a:t>Also, known as the Expected value.</a:t>
            </a:r>
          </a:p>
        </p:txBody>
      </p:sp>
      <p:cxnSp>
        <p:nvCxnSpPr>
          <p:cNvPr id="65" name="Shape 64"/>
          <p:cNvCxnSpPr>
            <a:stCxn id="5" idx="0"/>
            <a:endCxn id="11" idx="2"/>
          </p:cNvCxnSpPr>
          <p:nvPr/>
        </p:nvCxnSpPr>
        <p:spPr>
          <a:xfrm rot="16200000" flipH="1">
            <a:off x="-533400" y="3505200"/>
            <a:ext cx="4419600" cy="12700"/>
          </a:xfrm>
          <a:prstGeom prst="bentConnector5">
            <a:avLst>
              <a:gd name="adj1" fmla="val -5172"/>
              <a:gd name="adj2" fmla="val 11400000"/>
              <a:gd name="adj3" fmla="val 105172"/>
            </a:avLst>
          </a:prstGeom>
          <a:ln w="25400">
            <a:headEnd type="stealth"/>
            <a:tailEnd type="non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38200" y="6019800"/>
            <a:ext cx="2667000" cy="307777"/>
          </a:xfrm>
          <a:prstGeom prst="rect">
            <a:avLst/>
          </a:prstGeom>
          <a:noFill/>
        </p:spPr>
        <p:txBody>
          <a:bodyPr wrap="square" rtlCol="0">
            <a:spAutoFit/>
          </a:bodyPr>
          <a:lstStyle/>
          <a:p>
            <a:r>
              <a:rPr lang="en-US" sz="1400" b="1" dirty="0"/>
              <a:t>Repeat for different values of m</a:t>
            </a:r>
          </a:p>
        </p:txBody>
      </p:sp>
      <p:sp>
        <p:nvSpPr>
          <p:cNvPr id="67" name="TextBox 66"/>
          <p:cNvSpPr txBox="1"/>
          <p:nvPr/>
        </p:nvSpPr>
        <p:spPr>
          <a:xfrm>
            <a:off x="3657600" y="1828800"/>
            <a:ext cx="4191000" cy="400110"/>
          </a:xfrm>
          <a:prstGeom prst="rect">
            <a:avLst/>
          </a:prstGeom>
          <a:noFill/>
        </p:spPr>
        <p:txBody>
          <a:bodyPr wrap="square" rtlCol="0">
            <a:spAutoFit/>
          </a:bodyPr>
          <a:lstStyle/>
          <a:p>
            <a:r>
              <a:rPr lang="en-US" sz="2000" dirty="0">
                <a:latin typeface="+mj-lt"/>
              </a:rPr>
              <a:t>Compute the difference: </a:t>
            </a:r>
            <a:r>
              <a:rPr lang="el-GR" sz="2000" dirty="0">
                <a:latin typeface="+mj-lt"/>
              </a:rPr>
              <a:t>Ω</a:t>
            </a:r>
            <a:r>
              <a:rPr lang="en-US" sz="2000" baseline="-25000" dirty="0">
                <a:latin typeface="+mj-lt"/>
              </a:rPr>
              <a:t>k</a:t>
            </a:r>
            <a:r>
              <a:rPr lang="en-US" sz="2000" dirty="0">
                <a:latin typeface="+mj-lt"/>
              </a:rPr>
              <a:t> - </a:t>
            </a:r>
            <a:r>
              <a:rPr lang="el-GR" sz="2000" dirty="0">
                <a:latin typeface="+mj-lt"/>
              </a:rPr>
              <a:t>Ω</a:t>
            </a:r>
            <a:r>
              <a:rPr lang="en-US" sz="2000" baseline="-25000" dirty="0">
                <a:latin typeface="+mj-lt"/>
              </a:rPr>
              <a:t>k-1</a:t>
            </a:r>
            <a:r>
              <a:rPr lang="en-US" sz="2000" dirty="0">
                <a:latin typeface="+mj-lt"/>
              </a:rPr>
              <a:t> </a:t>
            </a:r>
          </a:p>
        </p:txBody>
      </p:sp>
    </p:spTree>
    <p:extLst>
      <p:ext uri="{BB962C8B-B14F-4D97-AF65-F5344CB8AC3E}">
        <p14:creationId xmlns:p14="http://schemas.microsoft.com/office/powerpoint/2010/main" val="5495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5"/>
                                        </p:tgtEl>
                                        <p:attrNameLst>
                                          <p:attrName>style.color</p:attrName>
                                        </p:attrNameLst>
                                      </p:cBhvr>
                                      <p:to>
                                        <a:schemeClr val="tx1"/>
                                      </p:to>
                                    </p:animClr>
                                  </p:childTnLst>
                                </p:cTn>
                              </p:par>
                              <p:par>
                                <p:cTn id="7" presetID="3" presetClass="entr" presetSubtype="1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blinds(horizontal)">
                                      <p:cBhvr>
                                        <p:cTn id="9" dur="500"/>
                                        <p:tgtEl>
                                          <p:spTgt spid="25"/>
                                        </p:tgtEl>
                                      </p:cBhvr>
                                    </p:animEffect>
                                  </p:childTnLst>
                                </p:cTn>
                              </p:par>
                              <p:par>
                                <p:cTn id="10" presetID="3" presetClass="entr" presetSubtype="1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linds(horizontal)">
                                      <p:cBhvr>
                                        <p:cTn id="15" dur="500"/>
                                        <p:tgtEl>
                                          <p:spTgt spid="28"/>
                                        </p:tgtEl>
                                      </p:cBhvr>
                                    </p:animEffect>
                                  </p:childTnLst>
                                </p:cTn>
                              </p:par>
                              <p:par>
                                <p:cTn id="16" presetID="3" presetClass="entr" presetSubtype="1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par>
                                <p:cTn id="19" presetID="3" presetClass="entr" presetSubtype="1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linds(horizontal)">
                                      <p:cBhvr>
                                        <p:cTn id="24" dur="500"/>
                                        <p:tgtEl>
                                          <p:spTgt spid="3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linds(horizontal)">
                                      <p:cBhvr>
                                        <p:cTn id="33" dur="500"/>
                                        <p:tgtEl>
                                          <p:spTgt spid="4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linds(horizontal)">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grpId="0" nodeType="clickEffect">
                                  <p:stCondLst>
                                    <p:cond delay="0"/>
                                  </p:stCondLst>
                                  <p:childTnLst>
                                    <p:animClr clrSpc="rgb" dir="cw">
                                      <p:cBhvr override="childStyle">
                                        <p:cTn id="40" dur="1000" fill="hold"/>
                                        <p:tgtEl>
                                          <p:spTgt spid="7"/>
                                        </p:tgtEl>
                                        <p:attrNameLst>
                                          <p:attrName>style.color</p:attrName>
                                        </p:attrNameLst>
                                      </p:cBhvr>
                                      <p:to>
                                        <a:schemeClr val="tx1"/>
                                      </p:to>
                                    </p:animClr>
                                  </p:childTnLst>
                                </p:cTn>
                              </p:par>
                              <p:par>
                                <p:cTn id="41" presetID="3" presetClass="exit" presetSubtype="10" fill="hold" grpId="1" nodeType="withEffect">
                                  <p:stCondLst>
                                    <p:cond delay="0"/>
                                  </p:stCondLst>
                                  <p:childTnLst>
                                    <p:animEffect transition="out" filter="blinds(horizontal)">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3" presetClass="entr" presetSubtype="1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blinds(horizontal)">
                                      <p:cBhvr>
                                        <p:cTn id="46" dur="500"/>
                                        <p:tgtEl>
                                          <p:spTgt spid="54"/>
                                        </p:tgtEl>
                                      </p:cBhvr>
                                    </p:animEffect>
                                  </p:childTnLst>
                                </p:cTn>
                              </p:par>
                              <p:par>
                                <p:cTn id="47" presetID="3" presetClass="entr" presetSubtype="1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linds(horizontal)">
                                      <p:cBhvr>
                                        <p:cTn id="49" dur="500"/>
                                        <p:tgtEl>
                                          <p:spTgt spid="32"/>
                                        </p:tgtEl>
                                      </p:cBhvr>
                                    </p:animEffect>
                                  </p:childTnLst>
                                </p:cTn>
                              </p:par>
                              <p:par>
                                <p:cTn id="50" presetID="3" presetClass="entr" presetSubtype="1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linds(horizontal)">
                                      <p:cBhvr>
                                        <p:cTn id="52" dur="500"/>
                                        <p:tgtEl>
                                          <p:spTgt spid="35"/>
                                        </p:tgtEl>
                                      </p:cBhvr>
                                    </p:animEffect>
                                  </p:childTnLst>
                                </p:cTn>
                              </p:par>
                              <p:par>
                                <p:cTn id="53" presetID="3" presetClass="entr" presetSubtype="1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linds(horizontal)">
                                      <p:cBhvr>
                                        <p:cTn id="55" dur="500"/>
                                        <p:tgtEl>
                                          <p:spTgt spid="36"/>
                                        </p:tgtEl>
                                      </p:cBhvr>
                                    </p:animEffect>
                                  </p:childTnLst>
                                </p:cTn>
                              </p:par>
                              <p:par>
                                <p:cTn id="56" presetID="3" presetClass="entr" presetSubtype="1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linds(horizontal)">
                                      <p:cBhvr>
                                        <p:cTn id="58" dur="500"/>
                                        <p:tgtEl>
                                          <p:spTgt spid="37"/>
                                        </p:tgtEl>
                                      </p:cBhvr>
                                    </p:animEffect>
                                  </p:childTnLst>
                                </p:cTn>
                              </p:par>
                              <p:par>
                                <p:cTn id="59" presetID="3" presetClass="entr" presetSubtype="1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linds(horizontal)">
                                      <p:cBhvr>
                                        <p:cTn id="61" dur="500"/>
                                        <p:tgtEl>
                                          <p:spTgt spid="38"/>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linds(horizontal)">
                                      <p:cBhvr>
                                        <p:cTn id="67" dur="500"/>
                                        <p:tgtEl>
                                          <p:spTgt spid="4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linds(horizontal)">
                                      <p:cBhvr>
                                        <p:cTn id="70" dur="500"/>
                                        <p:tgtEl>
                                          <p:spTgt spid="4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linds(horizontal)">
                                      <p:cBhvr>
                                        <p:cTn id="73" dur="500"/>
                                        <p:tgtEl>
                                          <p:spTgt spid="4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linds(horizontal)">
                                      <p:cBhvr>
                                        <p:cTn id="76" dur="500"/>
                                        <p:tgtEl>
                                          <p:spTgt spid="4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mph" presetSubtype="2" fill="hold" grpId="0" nodeType="clickEffect">
                                  <p:stCondLst>
                                    <p:cond delay="0"/>
                                  </p:stCondLst>
                                  <p:childTnLst>
                                    <p:animClr clrSpc="rgb" dir="cw">
                                      <p:cBhvr override="childStyle">
                                        <p:cTn id="80" dur="1000" fill="hold"/>
                                        <p:tgtEl>
                                          <p:spTgt spid="8"/>
                                        </p:tgtEl>
                                        <p:attrNameLst>
                                          <p:attrName>style.color</p:attrName>
                                        </p:attrNameLst>
                                      </p:cBhvr>
                                      <p:to>
                                        <a:schemeClr val="tx1"/>
                                      </p:to>
                                    </p:animClr>
                                  </p:childTnLst>
                                </p:cTn>
                              </p:par>
                              <p:par>
                                <p:cTn id="81" presetID="0" presetClass="path" presetSubtype="0" accel="50000" decel="50000" fill="hold" grpId="1" nodeType="withEffect">
                                  <p:stCondLst>
                                    <p:cond delay="0"/>
                                  </p:stCondLst>
                                  <p:childTnLst>
                                    <p:animMotion origin="layout" path="M 0 0.02338 L 0 0.13218 " pathEditMode="relative" rAng="0" ptsTypes="AA">
                                      <p:cBhvr>
                                        <p:cTn id="82" dur="2000" fill="hold"/>
                                        <p:tgtEl>
                                          <p:spTgt spid="44"/>
                                        </p:tgtEl>
                                        <p:attrNameLst>
                                          <p:attrName>ppt_x</p:attrName>
                                          <p:attrName>ppt_y</p:attrName>
                                        </p:attrNameLst>
                                      </p:cBhvr>
                                      <p:rCtr x="0" y="54"/>
                                    </p:animMotion>
                                  </p:childTnLst>
                                </p:cTn>
                              </p:par>
                              <p:par>
                                <p:cTn id="83" presetID="0" presetClass="path" presetSubtype="0" accel="50000" decel="50000" fill="hold" grpId="1" nodeType="withEffect">
                                  <p:stCondLst>
                                    <p:cond delay="0"/>
                                  </p:stCondLst>
                                  <p:childTnLst>
                                    <p:animMotion origin="layout" path="M 3.33333E-6 3.7037E-6 L 3.33333E-6 0.1287 " pathEditMode="relative" rAng="0" ptsTypes="AA">
                                      <p:cBhvr>
                                        <p:cTn id="84" dur="2000" fill="hold"/>
                                        <p:tgtEl>
                                          <p:spTgt spid="45"/>
                                        </p:tgtEl>
                                        <p:attrNameLst>
                                          <p:attrName>ppt_x</p:attrName>
                                          <p:attrName>ppt_y</p:attrName>
                                        </p:attrNameLst>
                                      </p:cBhvr>
                                      <p:rCtr x="0" y="64"/>
                                    </p:animMotion>
                                  </p:childTnLst>
                                </p:cTn>
                              </p:par>
                              <p:par>
                                <p:cTn id="85" presetID="0" presetClass="path" presetSubtype="0" accel="50000" decel="50000" fill="hold" grpId="1" nodeType="withEffect">
                                  <p:stCondLst>
                                    <p:cond delay="0"/>
                                  </p:stCondLst>
                                  <p:childTnLst>
                                    <p:animMotion origin="layout" path="M 1.11022E-16 3.7037E-6 L 1.11022E-16 0.1287 " pathEditMode="relative" rAng="0" ptsTypes="AA">
                                      <p:cBhvr>
                                        <p:cTn id="86" dur="2000" fill="hold"/>
                                        <p:tgtEl>
                                          <p:spTgt spid="46"/>
                                        </p:tgtEl>
                                        <p:attrNameLst>
                                          <p:attrName>ppt_x</p:attrName>
                                          <p:attrName>ppt_y</p:attrName>
                                        </p:attrNameLst>
                                      </p:cBhvr>
                                      <p:rCtr x="0" y="64"/>
                                    </p:animMotion>
                                  </p:childTnLst>
                                </p:cTn>
                              </p:par>
                              <p:par>
                                <p:cTn id="87" presetID="0" presetClass="path" presetSubtype="0" accel="50000" decel="50000" fill="hold" grpId="1" nodeType="withEffect">
                                  <p:stCondLst>
                                    <p:cond delay="0"/>
                                  </p:stCondLst>
                                  <p:childTnLst>
                                    <p:animMotion origin="layout" path="M 0 3.7037E-6 L 0 0.1287 " pathEditMode="relative" rAng="0" ptsTypes="AA">
                                      <p:cBhvr>
                                        <p:cTn id="88" dur="2000" fill="hold"/>
                                        <p:tgtEl>
                                          <p:spTgt spid="47"/>
                                        </p:tgtEl>
                                        <p:attrNameLst>
                                          <p:attrName>ppt_x</p:attrName>
                                          <p:attrName>ppt_y</p:attrName>
                                        </p:attrNameLst>
                                      </p:cBhvr>
                                      <p:rCtr x="0" y="64"/>
                                    </p:animMotion>
                                  </p:childTnLst>
                                </p:cTn>
                              </p:par>
                              <p:par>
                                <p:cTn id="89" presetID="0" presetClass="path" presetSubtype="0" accel="50000" decel="50000" fill="hold" grpId="1" nodeType="withEffect">
                                  <p:stCondLst>
                                    <p:cond delay="0"/>
                                  </p:stCondLst>
                                  <p:childTnLst>
                                    <p:animMotion origin="layout" path="M -3.33333E-6 3.7037E-6 L -3.33333E-6 0.1287 " pathEditMode="relative" rAng="0" ptsTypes="AA">
                                      <p:cBhvr>
                                        <p:cTn id="90" dur="2000" fill="hold"/>
                                        <p:tgtEl>
                                          <p:spTgt spid="48"/>
                                        </p:tgtEl>
                                        <p:attrNameLst>
                                          <p:attrName>ppt_x</p:attrName>
                                          <p:attrName>ppt_y</p:attrName>
                                        </p:attrNameLst>
                                      </p:cBhvr>
                                      <p:rCtr x="0" y="64"/>
                                    </p:animMotion>
                                  </p:childTnLst>
                                </p:cTn>
                              </p:par>
                              <p:par>
                                <p:cTn id="91" presetID="3" presetClass="entr" presetSubtype="1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blinds(horizontal)">
                                      <p:cBhvr>
                                        <p:cTn id="93" dur="500"/>
                                        <p:tgtEl>
                                          <p:spTgt spid="49"/>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blinds(horizontal)">
                                      <p:cBhvr>
                                        <p:cTn id="96" dur="500"/>
                                        <p:tgtEl>
                                          <p:spTgt spid="5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blinds(horizontal)">
                                      <p:cBhvr>
                                        <p:cTn id="99" dur="500"/>
                                        <p:tgtEl>
                                          <p:spTgt spid="5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blinds(horizontal)">
                                      <p:cBhvr>
                                        <p:cTn id="102" dur="500"/>
                                        <p:tgtEl>
                                          <p:spTgt spid="53"/>
                                        </p:tgtEl>
                                      </p:cBhvr>
                                    </p:animEffect>
                                  </p:childTnLst>
                                </p:cTn>
                              </p:par>
                              <p:par>
                                <p:cTn id="103" presetID="3" presetClass="exit" presetSubtype="10" fill="hold" grpId="1" nodeType="withEffect">
                                  <p:stCondLst>
                                    <p:cond delay="0"/>
                                  </p:stCondLst>
                                  <p:childTnLst>
                                    <p:animEffect transition="out" filter="blinds(horizontal)">
                                      <p:cBhvr>
                                        <p:cTn id="104" dur="500"/>
                                        <p:tgtEl>
                                          <p:spTgt spid="54"/>
                                        </p:tgtEl>
                                      </p:cBhvr>
                                    </p:animEffect>
                                    <p:set>
                                      <p:cBhvr>
                                        <p:cTn id="105" dur="1" fill="hold">
                                          <p:stCondLst>
                                            <p:cond delay="499"/>
                                          </p:stCondLst>
                                        </p:cTn>
                                        <p:tgtEl>
                                          <p:spTgt spid="54"/>
                                        </p:tgtEl>
                                        <p:attrNameLst>
                                          <p:attrName>style.visibility</p:attrName>
                                        </p:attrNameLst>
                                      </p:cBhvr>
                                      <p:to>
                                        <p:strVal val="hidden"/>
                                      </p:to>
                                    </p:set>
                                  </p:childTnLst>
                                </p:cTn>
                              </p:par>
                              <p:par>
                                <p:cTn id="106" presetID="3" presetClass="entr" presetSubtype="1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blinds(horizontal)">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grpId="0" nodeType="clickEffect">
                                  <p:stCondLst>
                                    <p:cond delay="0"/>
                                  </p:stCondLst>
                                  <p:childTnLst>
                                    <p:animClr clrSpc="rgb" dir="cw">
                                      <p:cBhvr override="childStyle">
                                        <p:cTn id="112" dur="1000" fill="hold"/>
                                        <p:tgtEl>
                                          <p:spTgt spid="9"/>
                                        </p:tgtEl>
                                        <p:attrNameLst>
                                          <p:attrName>style.color</p:attrName>
                                        </p:attrNameLst>
                                      </p:cBhvr>
                                      <p:to>
                                        <a:schemeClr val="tx1"/>
                                      </p:to>
                                    </p:animClr>
                                  </p:childTnLst>
                                </p:cTn>
                              </p:par>
                              <p:par>
                                <p:cTn id="113" presetID="3" presetClass="entr" presetSubtype="1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blinds(horizontal)">
                                      <p:cBhvr>
                                        <p:cTn id="115" dur="500"/>
                                        <p:tgtEl>
                                          <p:spTgt spid="5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animEffect transition="in" filter="blinds(horizontal)">
                                      <p:cBhvr>
                                        <p:cTn id="118" dur="500"/>
                                        <p:tgtEl>
                                          <p:spTgt spid="58"/>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animEffect transition="in" filter="blinds(horizontal)">
                                      <p:cBhvr>
                                        <p:cTn id="121" dur="500"/>
                                        <p:tgtEl>
                                          <p:spTgt spid="6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blinds(horizontal)">
                                      <p:cBhvr>
                                        <p:cTn id="124" dur="500"/>
                                        <p:tgtEl>
                                          <p:spTgt spid="61"/>
                                        </p:tgtEl>
                                      </p:cBhvr>
                                    </p:animEffect>
                                  </p:childTnLst>
                                </p:cTn>
                              </p:par>
                              <p:par>
                                <p:cTn id="125" presetID="3" presetClass="exit" presetSubtype="10" fill="hold" grpId="1" nodeType="withEffect">
                                  <p:stCondLst>
                                    <p:cond delay="0"/>
                                  </p:stCondLst>
                                  <p:childTnLst>
                                    <p:animEffect transition="out" filter="blinds(horizontal)">
                                      <p:cBhvr>
                                        <p:cTn id="126" dur="500"/>
                                        <p:tgtEl>
                                          <p:spTgt spid="67"/>
                                        </p:tgtEl>
                                      </p:cBhvr>
                                    </p:animEffect>
                                    <p:set>
                                      <p:cBhvr>
                                        <p:cTn id="127" dur="1" fill="hold">
                                          <p:stCondLst>
                                            <p:cond delay="499"/>
                                          </p:stCondLst>
                                        </p:cTn>
                                        <p:tgtEl>
                                          <p:spTgt spid="6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mph" presetSubtype="2" fill="hold" grpId="0" nodeType="clickEffect">
                                  <p:stCondLst>
                                    <p:cond delay="0"/>
                                  </p:stCondLst>
                                  <p:childTnLst>
                                    <p:animClr clrSpc="rgb" dir="cw">
                                      <p:cBhvr override="childStyle">
                                        <p:cTn id="131" dur="1000" fill="hold"/>
                                        <p:tgtEl>
                                          <p:spTgt spid="10"/>
                                        </p:tgtEl>
                                        <p:attrNameLst>
                                          <p:attrName>style.color</p:attrName>
                                        </p:attrNameLst>
                                      </p:cBhvr>
                                      <p:to>
                                        <a:schemeClr val="tx1"/>
                                      </p:to>
                                    </p:animClr>
                                  </p:childTnLst>
                                </p:cTn>
                              </p:par>
                              <p:par>
                                <p:cTn id="132" presetID="3"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blinds(horizontal)">
                                      <p:cBhvr>
                                        <p:cTn id="134" dur="500"/>
                                        <p:tgtEl>
                                          <p:spTgt spid="62"/>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mph" presetSubtype="2" fill="hold" grpId="0" nodeType="clickEffect">
                                  <p:stCondLst>
                                    <p:cond delay="0"/>
                                  </p:stCondLst>
                                  <p:childTnLst>
                                    <p:animClr clrSpc="rgb" dir="cw">
                                      <p:cBhvr override="childStyle">
                                        <p:cTn id="138" dur="1000" fill="hold"/>
                                        <p:tgtEl>
                                          <p:spTgt spid="11"/>
                                        </p:tgtEl>
                                        <p:attrNameLst>
                                          <p:attrName>style.color</p:attrName>
                                        </p:attrNameLst>
                                      </p:cBhvr>
                                      <p:to>
                                        <a:schemeClr val="tx1"/>
                                      </p:to>
                                    </p:animClr>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blinds(horizontal)">
                                      <p:cBhvr>
                                        <p:cTn id="143" dur="500"/>
                                        <p:tgtEl>
                                          <p:spTgt spid="66"/>
                                        </p:tgtEl>
                                      </p:cBhvr>
                                    </p:animEffect>
                                  </p:childTnLst>
                                </p:cTn>
                              </p:par>
                              <p:par>
                                <p:cTn id="144" presetID="3" presetClass="entr" presetSubtype="10" fill="hold" nodeType="with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blinds(horizontal)">
                                      <p:cBhvr>
                                        <p:cTn id="14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25" grpId="0"/>
      <p:bldP spid="25" grpId="1"/>
      <p:bldP spid="39" grpId="0"/>
      <p:bldP spid="40" grpId="0"/>
      <p:bldP spid="41" grpId="0"/>
      <p:bldP spid="42" grpId="0"/>
      <p:bldP spid="43" grpId="0"/>
      <p:bldP spid="44" grpId="0"/>
      <p:bldP spid="44" grpId="1"/>
      <p:bldP spid="45" grpId="0"/>
      <p:bldP spid="45" grpId="1"/>
      <p:bldP spid="46" grpId="0"/>
      <p:bldP spid="46" grpId="1"/>
      <p:bldP spid="47" grpId="0"/>
      <p:bldP spid="47" grpId="1"/>
      <p:bldP spid="48" grpId="0"/>
      <p:bldP spid="48" grpId="1"/>
      <p:bldP spid="49" grpId="0" animBg="1"/>
      <p:bldP spid="50" grpId="0" animBg="1"/>
      <p:bldP spid="52" grpId="0" animBg="1"/>
      <p:bldP spid="53" grpId="0" animBg="1"/>
      <p:bldP spid="54" grpId="0"/>
      <p:bldP spid="54" grpId="1"/>
      <p:bldP spid="58" grpId="0"/>
      <p:bldP spid="59" grpId="0"/>
      <p:bldP spid="60" grpId="0"/>
      <p:bldP spid="61" grpId="0"/>
      <p:bldP spid="62" grpId="0"/>
      <p:bldP spid="66" grpId="0"/>
      <p:bldP spid="67" grpId="0"/>
      <p:bldP spid="6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be able to answer these questions…</a:t>
            </a:r>
          </a:p>
        </p:txBody>
      </p:sp>
      <p:sp>
        <p:nvSpPr>
          <p:cNvPr id="3" name="Content Placeholder 2"/>
          <p:cNvSpPr>
            <a:spLocks noGrp="1"/>
          </p:cNvSpPr>
          <p:nvPr>
            <p:ph idx="1"/>
          </p:nvPr>
        </p:nvSpPr>
        <p:spPr/>
        <p:txBody>
          <a:bodyPr/>
          <a:lstStyle/>
          <a:p>
            <a:pPr marL="68580" indent="0">
              <a:buNone/>
            </a:pPr>
            <a:r>
              <a:rPr lang="en-US" sz="1800" b="1" dirty="0"/>
              <a:t>PART I: MOTIVATION</a:t>
            </a:r>
          </a:p>
          <a:p>
            <a:r>
              <a:rPr lang="en-US" sz="2800" dirty="0"/>
              <a:t>What is noise?</a:t>
            </a:r>
          </a:p>
          <a:p>
            <a:r>
              <a:rPr lang="en-US" sz="2800" dirty="0"/>
              <a:t>What is noise modeling and why is it required?</a:t>
            </a:r>
          </a:p>
          <a:p>
            <a:pPr marL="68580" indent="0">
              <a:spcBef>
                <a:spcPts val="2400"/>
              </a:spcBef>
              <a:buNone/>
            </a:pPr>
            <a:r>
              <a:rPr lang="en-US" sz="1800" b="1" dirty="0"/>
              <a:t>PART II: BASICS</a:t>
            </a:r>
          </a:p>
          <a:p>
            <a:r>
              <a:rPr lang="en-US" sz="2800" dirty="0"/>
              <a:t>How is noise characterized?</a:t>
            </a:r>
          </a:p>
          <a:p>
            <a:r>
              <a:rPr lang="en-US" sz="2800" dirty="0"/>
              <a:t>How is noise in sensors quantified?</a:t>
            </a:r>
          </a:p>
          <a:p>
            <a:pPr marL="68580" indent="0">
              <a:spcBef>
                <a:spcPts val="2400"/>
              </a:spcBef>
              <a:buNone/>
            </a:pPr>
            <a:r>
              <a:rPr lang="en-US" sz="1800" b="1" dirty="0"/>
              <a:t>PART III: ALLAN VARIANCE ANALYSIS</a:t>
            </a:r>
          </a:p>
          <a:p>
            <a:r>
              <a:rPr lang="en-US" sz="2800" dirty="0"/>
              <a:t>What is Allan Variance?</a:t>
            </a:r>
          </a:p>
          <a:p>
            <a:r>
              <a:rPr lang="en-US" sz="2800" dirty="0"/>
              <a:t>How can it be used to specify sensor characteristics?</a:t>
            </a:r>
          </a:p>
          <a:p>
            <a:endParaRPr lang="en-US" sz="2800" dirty="0"/>
          </a:p>
          <a:p>
            <a:endParaRPr lang="en-US" sz="2800" dirty="0"/>
          </a:p>
          <a:p>
            <a:endParaRPr lang="en-US" sz="2800" dirty="0"/>
          </a:p>
        </p:txBody>
      </p:sp>
    </p:spTree>
    <p:extLst>
      <p:ext uri="{BB962C8B-B14F-4D97-AF65-F5344CB8AC3E}">
        <p14:creationId xmlns:p14="http://schemas.microsoft.com/office/powerpoint/2010/main" val="4204600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927371" y="6463846"/>
            <a:ext cx="3686212" cy="369332"/>
          </a:xfrm>
          <a:prstGeom prst="rect">
            <a:avLst/>
          </a:prstGeom>
          <a:solidFill>
            <a:schemeClr val="bg1"/>
          </a:solidFill>
        </p:spPr>
        <p:txBody>
          <a:bodyPr wrap="square" rtlCol="0">
            <a:spAutoFit/>
          </a:bodyPr>
          <a:lstStyle/>
          <a:p>
            <a:pPr algn="ctr"/>
            <a:r>
              <a:rPr lang="en-US" sz="1800" dirty="0">
                <a:latin typeface="Calibri" pitchFamily="34" charset="0"/>
              </a:rPr>
              <a:t>Correlation time = 0.1 second</a:t>
            </a:r>
          </a:p>
        </p:txBody>
      </p:sp>
      <p:sp>
        <p:nvSpPr>
          <p:cNvPr id="9" name="TextBox 8"/>
          <p:cNvSpPr txBox="1"/>
          <p:nvPr/>
        </p:nvSpPr>
        <p:spPr>
          <a:xfrm>
            <a:off x="2926511" y="6444796"/>
            <a:ext cx="3686212" cy="369332"/>
          </a:xfrm>
          <a:prstGeom prst="rect">
            <a:avLst/>
          </a:prstGeom>
          <a:solidFill>
            <a:schemeClr val="bg1"/>
          </a:solidFill>
        </p:spPr>
        <p:txBody>
          <a:bodyPr wrap="square" rtlCol="0">
            <a:spAutoFit/>
          </a:bodyPr>
          <a:lstStyle/>
          <a:p>
            <a:pPr algn="ctr"/>
            <a:r>
              <a:rPr lang="en-US" sz="1800" dirty="0">
                <a:latin typeface="Calibri" pitchFamily="34" charset="0"/>
              </a:rPr>
              <a:t>Correlation time = 10 seconds</a:t>
            </a:r>
          </a:p>
        </p:txBody>
      </p:sp>
      <p:sp>
        <p:nvSpPr>
          <p:cNvPr id="58" name="TextBox 57"/>
          <p:cNvSpPr txBox="1"/>
          <p:nvPr/>
        </p:nvSpPr>
        <p:spPr>
          <a:xfrm>
            <a:off x="2927371" y="6463846"/>
            <a:ext cx="3686212" cy="400110"/>
          </a:xfrm>
          <a:prstGeom prst="rect">
            <a:avLst/>
          </a:prstGeom>
          <a:solidFill>
            <a:schemeClr val="bg1"/>
          </a:solidFill>
        </p:spPr>
        <p:txBody>
          <a:bodyPr wrap="square" rtlCol="0">
            <a:spAutoFit/>
          </a:bodyPr>
          <a:lstStyle/>
          <a:p>
            <a:pPr algn="ctr"/>
            <a:r>
              <a:rPr lang="en-US" sz="2000" dirty="0">
                <a:latin typeface="Calibri" pitchFamily="34" charset="0"/>
              </a:rPr>
              <a:t>Correlation time = 1 second</a:t>
            </a:r>
          </a:p>
        </p:txBody>
      </p:sp>
      <p:sp>
        <p:nvSpPr>
          <p:cNvPr id="60" name="TextBox 59"/>
          <p:cNvSpPr txBox="1"/>
          <p:nvPr/>
        </p:nvSpPr>
        <p:spPr>
          <a:xfrm>
            <a:off x="2927371" y="6463846"/>
            <a:ext cx="3686212" cy="369332"/>
          </a:xfrm>
          <a:prstGeom prst="rect">
            <a:avLst/>
          </a:prstGeom>
          <a:solidFill>
            <a:schemeClr val="bg1"/>
          </a:solidFill>
        </p:spPr>
        <p:txBody>
          <a:bodyPr wrap="square" rtlCol="0">
            <a:spAutoFit/>
          </a:bodyPr>
          <a:lstStyle/>
          <a:p>
            <a:pPr algn="ctr"/>
            <a:r>
              <a:rPr lang="en-US" sz="1800" dirty="0">
                <a:latin typeface="Calibri" pitchFamily="34" charset="0"/>
              </a:rPr>
              <a:t>Correlation time = 0.02 seconds</a:t>
            </a:r>
          </a:p>
        </p:txBody>
      </p:sp>
      <p:sp>
        <p:nvSpPr>
          <p:cNvPr id="2" name="Title 1"/>
          <p:cNvSpPr>
            <a:spLocks noGrp="1"/>
          </p:cNvSpPr>
          <p:nvPr>
            <p:ph type="title"/>
          </p:nvPr>
        </p:nvSpPr>
        <p:spPr/>
        <p:txBody>
          <a:bodyPr/>
          <a:lstStyle/>
          <a:p>
            <a:r>
              <a:rPr lang="en-US" sz="4000" dirty="0"/>
              <a:t>Allan Variance – Angle random walk</a:t>
            </a:r>
          </a:p>
        </p:txBody>
      </p:sp>
      <p:sp>
        <p:nvSpPr>
          <p:cNvPr id="3" name="Content Placeholder 2"/>
          <p:cNvSpPr>
            <a:spLocks noGrp="1"/>
          </p:cNvSpPr>
          <p:nvPr>
            <p:ph idx="1"/>
          </p:nvPr>
        </p:nvSpPr>
        <p:spPr/>
        <p:txBody>
          <a:bodyPr/>
          <a:lstStyle/>
          <a:p>
            <a:pPr marL="36576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4102" name="Picture 6"/>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4168" y="3530384"/>
            <a:ext cx="8847910" cy="292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5"/>
          <p:cNvGrpSpPr/>
          <p:nvPr/>
        </p:nvGrpSpPr>
        <p:grpSpPr>
          <a:xfrm>
            <a:off x="1312882" y="3749123"/>
            <a:ext cx="6858001" cy="2377440"/>
            <a:chOff x="1142999" y="3007659"/>
            <a:chExt cx="6858001" cy="2377440"/>
          </a:xfrm>
        </p:grpSpPr>
        <p:sp>
          <p:nvSpPr>
            <p:cNvPr id="4" name="Rectangle 3"/>
            <p:cNvSpPr/>
            <p:nvPr/>
          </p:nvSpPr>
          <p:spPr>
            <a:xfrm>
              <a:off x="11430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288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146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004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862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578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436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294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315200" y="3007659"/>
              <a:ext cx="685800" cy="2377440"/>
            </a:xfrm>
            <a:prstGeom prst="rect">
              <a:avLst/>
            </a:prstGeom>
            <a:solidFill>
              <a:schemeClr val="accent2">
                <a:lumMod val="75000"/>
                <a:alpha val="50000"/>
              </a:schemeClr>
            </a:solid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p:cNvPicPr>
              <a:picLocks noChangeAspect="1" noChangeArrowheads="1"/>
            </p:cNvPicPr>
            <p:nvPr/>
          </p:nvPicPr>
          <p:blipFill rotWithShape="1">
            <a:blip r:embed="rId4" cstate="screen">
              <a:clrChange>
                <a:clrFrom>
                  <a:srgbClr val="FFFFFF"/>
                </a:clrFrom>
                <a:clrTo>
                  <a:srgbClr val="FFFFFF">
                    <a:alpha val="0"/>
                  </a:srgbClr>
                </a:clrTo>
              </a:clrChange>
              <a:grayscl/>
              <a:extLst>
                <a:ext uri="{28A0092B-C50C-407E-A947-70E740481C1C}">
                  <a14:useLocalDpi xmlns:a14="http://schemas.microsoft.com/office/drawing/2010/main"/>
                </a:ext>
              </a:extLst>
            </a:blip>
            <a:srcRect l="12978" t="7659" r="9755" b="11091"/>
            <a:stretch/>
          </p:blipFill>
          <p:spPr bwMode="auto">
            <a:xfrm>
              <a:off x="1142999" y="3007659"/>
              <a:ext cx="6858001"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6" name="Picture 10"/>
          <p:cNvPicPr>
            <a:picLocks noChangeAspect="1" noChangeArrowheads="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l="13040" t="7594" r="9693" b="11157"/>
          <a:stretch/>
        </p:blipFill>
        <p:spPr bwMode="auto">
          <a:xfrm>
            <a:off x="1327171" y="3749123"/>
            <a:ext cx="6858000"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p:cNvPicPr>
            <a:picLocks noChangeAspect="1" noChangeArrowheads="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l="13139" t="7565" r="9595" b="11186"/>
          <a:stretch/>
        </p:blipFill>
        <p:spPr bwMode="auto">
          <a:xfrm>
            <a:off x="1340617" y="3749123"/>
            <a:ext cx="6858001"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8" name="Picture 12"/>
          <p:cNvPicPr>
            <a:picLocks noChangeAspect="1" noChangeArrowheads="1"/>
          </p:cNvPicPr>
          <p:nvPr/>
        </p:nvPicPr>
        <p:blipFill rotWithShape="1">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l="13181" t="7353" r="9552" b="11397"/>
          <a:stretch/>
        </p:blipFill>
        <p:spPr bwMode="auto">
          <a:xfrm>
            <a:off x="1340617" y="3749122"/>
            <a:ext cx="6858001" cy="237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9" name="TextBox 18"/>
              <p:cNvSpPr txBox="1"/>
              <p:nvPr/>
            </p:nvSpPr>
            <p:spPr>
              <a:xfrm>
                <a:off x="900168" y="1139952"/>
                <a:ext cx="3129639"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solidFill>
                                <a:schemeClr val="bg2">
                                  <a:lumMod val="10000"/>
                                </a:schemeClr>
                              </a:solidFill>
                              <a:latin typeface="Cambria Math" panose="02040503050406030204" pitchFamily="18" charset="0"/>
                            </a:rPr>
                          </m:ctrlPr>
                        </m:sSupPr>
                        <m:e>
                          <m:r>
                            <a:rPr lang="en-US" sz="2000" b="0" i="1" smtClean="0">
                              <a:solidFill>
                                <a:schemeClr val="bg2">
                                  <a:lumMod val="10000"/>
                                </a:schemeClr>
                              </a:solidFill>
                              <a:latin typeface="Cambria Math"/>
                            </a:rPr>
                            <m:t>𝜎</m:t>
                          </m:r>
                        </m:e>
                        <m:sup>
                          <m:r>
                            <a:rPr lang="en-US" sz="2000" b="0" i="1" smtClean="0">
                              <a:solidFill>
                                <a:schemeClr val="bg2">
                                  <a:lumMod val="10000"/>
                                </a:schemeClr>
                              </a:solidFill>
                              <a:latin typeface="Cambria Math"/>
                            </a:rPr>
                            <m:t>2</m:t>
                          </m:r>
                        </m:sup>
                      </m:sSup>
                      <m:d>
                        <m:dPr>
                          <m:ctrlPr>
                            <a:rPr lang="en-US" sz="2000" b="0" i="1" smtClean="0">
                              <a:solidFill>
                                <a:schemeClr val="bg2">
                                  <a:lumMod val="10000"/>
                                </a:schemeClr>
                              </a:solidFill>
                              <a:latin typeface="Cambria Math" panose="02040503050406030204" pitchFamily="18" charset="0"/>
                            </a:rPr>
                          </m:ctrlPr>
                        </m:dPr>
                        <m:e>
                          <m:r>
                            <a:rPr lang="en-US" sz="2000" b="0" i="1" smtClean="0">
                              <a:solidFill>
                                <a:schemeClr val="bg2">
                                  <a:lumMod val="10000"/>
                                </a:schemeClr>
                              </a:solidFill>
                              <a:latin typeface="Cambria Math"/>
                            </a:rPr>
                            <m:t>𝜏</m:t>
                          </m:r>
                        </m:e>
                      </m:d>
                      <m:r>
                        <a:rPr lang="en-US" sz="2000" b="0" i="1" smtClean="0">
                          <a:solidFill>
                            <a:schemeClr val="bg2">
                              <a:lumMod val="10000"/>
                            </a:schemeClr>
                          </a:solidFill>
                          <a:latin typeface="Cambria Math"/>
                        </a:rPr>
                        <m:t>=</m:t>
                      </m:r>
                      <m:f>
                        <m:fPr>
                          <m:ctrlPr>
                            <a:rPr lang="en-US" sz="2000" b="0" i="1" smtClean="0">
                              <a:solidFill>
                                <a:schemeClr val="bg2">
                                  <a:lumMod val="10000"/>
                                </a:schemeClr>
                              </a:solidFill>
                              <a:latin typeface="Cambria Math" panose="02040503050406030204" pitchFamily="18" charset="0"/>
                            </a:rPr>
                          </m:ctrlPr>
                        </m:fPr>
                        <m:num>
                          <m:r>
                            <a:rPr lang="en-US" sz="2000" b="0" i="1" smtClean="0">
                              <a:solidFill>
                                <a:schemeClr val="bg2">
                                  <a:lumMod val="10000"/>
                                </a:schemeClr>
                              </a:solidFill>
                              <a:latin typeface="Cambria Math"/>
                            </a:rPr>
                            <m:t>1</m:t>
                          </m:r>
                        </m:num>
                        <m:den>
                          <m:r>
                            <a:rPr lang="en-US" sz="2000" b="0" i="1" smtClean="0">
                              <a:solidFill>
                                <a:schemeClr val="bg2">
                                  <a:lumMod val="10000"/>
                                </a:schemeClr>
                              </a:solidFill>
                              <a:latin typeface="Cambria Math"/>
                            </a:rPr>
                            <m:t>2</m:t>
                          </m:r>
                        </m:den>
                      </m:f>
                      <m:d>
                        <m:dPr>
                          <m:begChr m:val="⟨"/>
                          <m:endChr m:val="⟩"/>
                          <m:ctrlPr>
                            <a:rPr lang="en-US" sz="2000" b="0" i="1" smtClean="0">
                              <a:solidFill>
                                <a:schemeClr val="bg2">
                                  <a:lumMod val="10000"/>
                                </a:schemeClr>
                              </a:solidFill>
                              <a:latin typeface="Cambria Math" panose="02040503050406030204" pitchFamily="18" charset="0"/>
                            </a:rPr>
                          </m:ctrlPr>
                        </m:dPr>
                        <m:e>
                          <m:sSup>
                            <m:sSupPr>
                              <m:ctrlPr>
                                <a:rPr lang="en-US" sz="2000" i="1">
                                  <a:solidFill>
                                    <a:schemeClr val="bg2">
                                      <a:lumMod val="10000"/>
                                    </a:schemeClr>
                                  </a:solidFill>
                                  <a:latin typeface="Cambria Math" panose="02040503050406030204" pitchFamily="18" charset="0"/>
                                </a:rPr>
                              </m:ctrlPr>
                            </m:sSupPr>
                            <m:e>
                              <m:d>
                                <m:dPr>
                                  <m:ctrlPr>
                                    <a:rPr lang="en-US" sz="2000" i="1">
                                      <a:solidFill>
                                        <a:schemeClr val="bg2">
                                          <a:lumMod val="10000"/>
                                        </a:schemeClr>
                                      </a:solidFill>
                                      <a:latin typeface="Cambria Math" panose="02040503050406030204" pitchFamily="18" charset="0"/>
                                    </a:rPr>
                                  </m:ctrlPr>
                                </m:dPr>
                                <m:e>
                                  <m:sSub>
                                    <m:sSubPr>
                                      <m:ctrlPr>
                                        <a:rPr lang="en-US" sz="2000" i="1">
                                          <a:solidFill>
                                            <a:schemeClr val="bg2">
                                              <a:lumMod val="10000"/>
                                            </a:schemeClr>
                                          </a:solidFill>
                                          <a:latin typeface="Cambria Math" panose="02040503050406030204" pitchFamily="18" charset="0"/>
                                        </a:rPr>
                                      </m:ctrlPr>
                                    </m:sSubPr>
                                    <m:e>
                                      <m:acc>
                                        <m:accPr>
                                          <m:chr m:val="̅"/>
                                          <m:ctrlPr>
                                            <a:rPr lang="en-US" sz="2000" i="1">
                                              <a:solidFill>
                                                <a:schemeClr val="bg2">
                                                  <a:lumMod val="10000"/>
                                                </a:schemeClr>
                                              </a:solidFill>
                                              <a:latin typeface="Cambria Math" panose="02040503050406030204" pitchFamily="18" charset="0"/>
                                            </a:rPr>
                                          </m:ctrlPr>
                                        </m:accPr>
                                        <m:e>
                                          <m:r>
                                            <m:rPr>
                                              <m:sty m:val="p"/>
                                            </m:rPr>
                                            <a:rPr lang="en-US" sz="2000">
                                              <a:solidFill>
                                                <a:schemeClr val="bg2">
                                                  <a:lumMod val="10000"/>
                                                </a:schemeClr>
                                              </a:solidFill>
                                              <a:latin typeface="Cambria Math"/>
                                            </a:rPr>
                                            <m:t>Ω</m:t>
                                          </m:r>
                                        </m:e>
                                      </m:acc>
                                    </m:e>
                                    <m:sub>
                                      <m:r>
                                        <m:rPr>
                                          <m:sty m:val="p"/>
                                        </m:rPr>
                                        <a:rPr lang="en-US" sz="2000">
                                          <a:solidFill>
                                            <a:schemeClr val="bg2">
                                              <a:lumMod val="10000"/>
                                            </a:schemeClr>
                                          </a:solidFill>
                                          <a:latin typeface="Cambria Math"/>
                                        </a:rPr>
                                        <m:t>k</m:t>
                                      </m:r>
                                      <m:r>
                                        <a:rPr lang="en-US" sz="2000">
                                          <a:solidFill>
                                            <a:schemeClr val="bg2">
                                              <a:lumMod val="10000"/>
                                            </a:schemeClr>
                                          </a:solidFill>
                                          <a:latin typeface="Cambria Math"/>
                                        </a:rPr>
                                        <m:t>+</m:t>
                                      </m:r>
                                      <m:r>
                                        <m:rPr>
                                          <m:sty m:val="p"/>
                                        </m:rPr>
                                        <a:rPr lang="en-US" sz="2000">
                                          <a:solidFill>
                                            <a:schemeClr val="bg2">
                                              <a:lumMod val="10000"/>
                                            </a:schemeClr>
                                          </a:solidFill>
                                          <a:latin typeface="Cambria Math"/>
                                        </a:rPr>
                                        <m:t>m</m:t>
                                      </m:r>
                                    </m:sub>
                                  </m:sSub>
                                  <m:r>
                                    <a:rPr lang="en-US" sz="2000">
                                      <a:solidFill>
                                        <a:schemeClr val="bg2">
                                          <a:lumMod val="10000"/>
                                        </a:schemeClr>
                                      </a:solidFill>
                                      <a:latin typeface="Cambria Math"/>
                                    </a:rPr>
                                    <m:t>−</m:t>
                                  </m:r>
                                  <m:sSub>
                                    <m:sSubPr>
                                      <m:ctrlPr>
                                        <a:rPr lang="en-US" sz="2000" i="1">
                                          <a:solidFill>
                                            <a:schemeClr val="bg2">
                                              <a:lumMod val="10000"/>
                                            </a:schemeClr>
                                          </a:solidFill>
                                          <a:latin typeface="Cambria Math" panose="02040503050406030204" pitchFamily="18" charset="0"/>
                                        </a:rPr>
                                      </m:ctrlPr>
                                    </m:sSubPr>
                                    <m:e>
                                      <m:acc>
                                        <m:accPr>
                                          <m:chr m:val="̅"/>
                                          <m:ctrlPr>
                                            <a:rPr lang="en-US" sz="2000" b="0" i="1" smtClean="0">
                                              <a:solidFill>
                                                <a:schemeClr val="bg2">
                                                  <a:lumMod val="10000"/>
                                                </a:schemeClr>
                                              </a:solidFill>
                                              <a:latin typeface="Cambria Math" panose="02040503050406030204" pitchFamily="18" charset="0"/>
                                            </a:rPr>
                                          </m:ctrlPr>
                                        </m:accPr>
                                        <m:e>
                                          <m:r>
                                            <m:rPr>
                                              <m:sty m:val="p"/>
                                            </m:rPr>
                                            <a:rPr lang="en-US" sz="2000" b="0" i="0" smtClean="0">
                                              <a:solidFill>
                                                <a:schemeClr val="bg2">
                                                  <a:lumMod val="10000"/>
                                                </a:schemeClr>
                                              </a:solidFill>
                                              <a:latin typeface="Cambria Math"/>
                                            </a:rPr>
                                            <m:t>Ω</m:t>
                                          </m:r>
                                        </m:e>
                                      </m:acc>
                                    </m:e>
                                    <m:sub>
                                      <m:r>
                                        <a:rPr lang="en-US" sz="2000" i="1">
                                          <a:solidFill>
                                            <a:schemeClr val="bg2">
                                              <a:lumMod val="10000"/>
                                            </a:schemeClr>
                                          </a:solidFill>
                                          <a:latin typeface="Cambria Math"/>
                                        </a:rPr>
                                        <m:t>𝑘</m:t>
                                      </m:r>
                                    </m:sub>
                                  </m:sSub>
                                </m:e>
                              </m:d>
                            </m:e>
                            <m:sup>
                              <m:r>
                                <a:rPr lang="en-US" sz="2000" i="1">
                                  <a:solidFill>
                                    <a:schemeClr val="bg2">
                                      <a:lumMod val="10000"/>
                                    </a:schemeClr>
                                  </a:solidFill>
                                  <a:latin typeface="Cambria Math"/>
                                </a:rPr>
                                <m:t>2</m:t>
                              </m:r>
                            </m:sup>
                          </m:sSup>
                        </m:e>
                      </m:d>
                    </m:oMath>
                  </m:oMathPara>
                </a14:m>
                <a:endParaRPr lang="en-US" sz="2000" dirty="0">
                  <a:solidFill>
                    <a:schemeClr val="bg2">
                      <a:lumMod val="1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900168" y="1139952"/>
                <a:ext cx="3129639" cy="668516"/>
              </a:xfrm>
              <a:prstGeom prst="rect">
                <a:avLst/>
              </a:prstGeom>
              <a:blipFill rotWithShape="1">
                <a:blip r:embed="rId8" cstate="print"/>
                <a:stretch>
                  <a:fillRect/>
                </a:stretch>
              </a:blipFill>
            </p:spPr>
            <p:txBody>
              <a:bodyPr/>
              <a:lstStyle/>
              <a:p>
                <a:r>
                  <a:rPr lang="en-US">
                    <a:noFill/>
                  </a:rPr>
                  <a:t> </a:t>
                </a:r>
              </a:p>
            </p:txBody>
          </p:sp>
        </mc:Fallback>
      </mc:AlternateContent>
      <p:sp>
        <p:nvSpPr>
          <p:cNvPr id="7" name="TextBox 6"/>
          <p:cNvSpPr txBox="1"/>
          <p:nvPr/>
        </p:nvSpPr>
        <p:spPr>
          <a:xfrm>
            <a:off x="3317078" y="3269614"/>
            <a:ext cx="2546851" cy="400110"/>
          </a:xfrm>
          <a:prstGeom prst="rect">
            <a:avLst/>
          </a:prstGeom>
          <a:noFill/>
        </p:spPr>
        <p:txBody>
          <a:bodyPr wrap="none" rtlCol="0">
            <a:spAutoFit/>
          </a:bodyPr>
          <a:lstStyle/>
          <a:p>
            <a:r>
              <a:rPr lang="en-US" sz="2000" b="1" dirty="0">
                <a:solidFill>
                  <a:schemeClr val="accent1">
                    <a:lumMod val="50000"/>
                  </a:schemeClr>
                </a:solidFill>
                <a:latin typeface="Calibri" pitchFamily="34" charset="0"/>
              </a:rPr>
              <a:t>Simulated white noise</a:t>
            </a:r>
          </a:p>
        </p:txBody>
      </p:sp>
      <p:pic>
        <p:nvPicPr>
          <p:cNvPr id="27" name="Picture 3"/>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608123" y="914400"/>
            <a:ext cx="4114800" cy="221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81600" y="1388928"/>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233160" y="1846128"/>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99960" y="2303328"/>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spTree>
    <p:extLst>
      <p:ext uri="{BB962C8B-B14F-4D97-AF65-F5344CB8AC3E}">
        <p14:creationId xmlns:p14="http://schemas.microsoft.com/office/powerpoint/2010/main" val="6712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08"/>
                                        </p:tgtEl>
                                        <p:attrNameLst>
                                          <p:attrName>style.visibility</p:attrName>
                                        </p:attrNameLst>
                                      </p:cBhvr>
                                      <p:to>
                                        <p:strVal val="visible"/>
                                      </p:to>
                                    </p:set>
                                    <p:animEffect transition="in" filter="fade">
                                      <p:cBhvr>
                                        <p:cTn id="13" dur="500"/>
                                        <p:tgtEl>
                                          <p:spTgt spid="4108"/>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0"/>
                                        </p:tgtEl>
                                      </p:cBhvr>
                                    </p:animEffect>
                                    <p:set>
                                      <p:cBhvr>
                                        <p:cTn id="24" dur="1" fill="hold">
                                          <p:stCondLst>
                                            <p:cond delay="499"/>
                                          </p:stCondLst>
                                        </p:cTn>
                                        <p:tgtEl>
                                          <p:spTgt spid="6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108"/>
                                        </p:tgtEl>
                                      </p:cBhvr>
                                    </p:animEffect>
                                    <p:set>
                                      <p:cBhvr>
                                        <p:cTn id="27" dur="1" fill="hold">
                                          <p:stCondLst>
                                            <p:cond delay="499"/>
                                          </p:stCondLst>
                                        </p:cTn>
                                        <p:tgtEl>
                                          <p:spTgt spid="4108"/>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4107"/>
                                        </p:tgtEl>
                                        <p:attrNameLst>
                                          <p:attrName>style.visibility</p:attrName>
                                        </p:attrNameLst>
                                      </p:cBhvr>
                                      <p:to>
                                        <p:strVal val="visible"/>
                                      </p:to>
                                    </p:set>
                                    <p:animEffect transition="in" filter="fade">
                                      <p:cBhvr>
                                        <p:cTn id="30" dur="500"/>
                                        <p:tgtEl>
                                          <p:spTgt spid="410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06"/>
                                        </p:tgtEl>
                                        <p:attrNameLst>
                                          <p:attrName>style.visibility</p:attrName>
                                        </p:attrNameLst>
                                      </p:cBhvr>
                                      <p:to>
                                        <p:strVal val="visible"/>
                                      </p:to>
                                    </p:set>
                                    <p:animEffect transition="in" filter="fade">
                                      <p:cBhvr>
                                        <p:cTn id="40" dur="500"/>
                                        <p:tgtEl>
                                          <p:spTgt spid="4106"/>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0" presetClass="exit" presetSubtype="0" fill="hold" nodeType="withEffect">
                                  <p:stCondLst>
                                    <p:cond delay="0"/>
                                  </p:stCondLst>
                                  <p:childTnLst>
                                    <p:animEffect transition="out" filter="fade">
                                      <p:cBhvr>
                                        <p:cTn id="44" dur="500"/>
                                        <p:tgtEl>
                                          <p:spTgt spid="4107"/>
                                        </p:tgtEl>
                                      </p:cBhvr>
                                    </p:animEffect>
                                    <p:set>
                                      <p:cBhvr>
                                        <p:cTn id="45" dur="1" fill="hold">
                                          <p:stCondLst>
                                            <p:cond delay="499"/>
                                          </p:stCondLst>
                                        </p:cTn>
                                        <p:tgtEl>
                                          <p:spTgt spid="410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9"/>
                                        </p:tgtEl>
                                      </p:cBhvr>
                                    </p:animEffect>
                                    <p:set>
                                      <p:cBhvr>
                                        <p:cTn id="48" dur="1" fill="hold">
                                          <p:stCondLst>
                                            <p:cond delay="499"/>
                                          </p:stCondLst>
                                        </p:cTn>
                                        <p:tgtEl>
                                          <p:spTgt spid="59"/>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xit" presetSubtype="0" fill="hold" nodeType="withEffect">
                                  <p:stCondLst>
                                    <p:cond delay="0"/>
                                  </p:stCondLst>
                                  <p:childTnLst>
                                    <p:animEffect transition="out" filter="fade">
                                      <p:cBhvr>
                                        <p:cTn id="63" dur="500"/>
                                        <p:tgtEl>
                                          <p:spTgt spid="4106"/>
                                        </p:tgtEl>
                                      </p:cBhvr>
                                    </p:animEffect>
                                    <p:set>
                                      <p:cBhvr>
                                        <p:cTn id="64" dur="1" fill="hold">
                                          <p:stCondLst>
                                            <p:cond delay="499"/>
                                          </p:stCondLst>
                                        </p:cTn>
                                        <p:tgtEl>
                                          <p:spTgt spid="410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58"/>
                                        </p:tgtEl>
                                      </p:cBhvr>
                                    </p:animEffect>
                                    <p:set>
                                      <p:cBhvr>
                                        <p:cTn id="67"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9" grpId="0" animBg="1"/>
      <p:bldP spid="58" grpId="0" animBg="1"/>
      <p:bldP spid="58" grpId="1" animBg="1"/>
      <p:bldP spid="60" grpId="0" animBg="1"/>
      <p:bldP spid="60" grpId="1" animBg="1"/>
      <p:bldP spid="7" grpId="0"/>
      <p:bldP spid="8"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Allan Variance – Noise sources</a:t>
            </a:r>
          </a:p>
        </p:txBody>
      </p:sp>
      <p:sp>
        <p:nvSpPr>
          <p:cNvPr id="5" name="Rectangle 4"/>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836" y="990600"/>
            <a:ext cx="4508500" cy="1016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368" y="2006600"/>
            <a:ext cx="7247436" cy="4716795"/>
          </a:xfrm>
          <a:prstGeom prst="rect">
            <a:avLst/>
          </a:prstGeom>
        </p:spPr>
      </p:pic>
    </p:spTree>
    <p:extLst>
      <p:ext uri="{BB962C8B-B14F-4D97-AF65-F5344CB8AC3E}">
        <p14:creationId xmlns:p14="http://schemas.microsoft.com/office/powerpoint/2010/main" val="2085899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Allan Variance – Noise sources</a:t>
            </a:r>
          </a:p>
        </p:txBody>
      </p:sp>
      <p:sp>
        <p:nvSpPr>
          <p:cNvPr id="5" name="Rectangle 4"/>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836" y="990600"/>
            <a:ext cx="4508500" cy="1016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75603"/>
            <a:ext cx="7289800" cy="4744997"/>
          </a:xfrm>
          <a:prstGeom prst="rect">
            <a:avLst/>
          </a:prstGeom>
        </p:spPr>
      </p:pic>
    </p:spTree>
    <p:extLst>
      <p:ext uri="{BB962C8B-B14F-4D97-AF65-F5344CB8AC3E}">
        <p14:creationId xmlns:p14="http://schemas.microsoft.com/office/powerpoint/2010/main" val="127693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Allan Variance – Noise sources</a:t>
            </a:r>
          </a:p>
        </p:txBody>
      </p:sp>
      <p:sp>
        <p:nvSpPr>
          <p:cNvPr id="5" name="Rectangle 4"/>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836" y="990600"/>
            <a:ext cx="4508500" cy="1016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998851"/>
            <a:ext cx="7480300" cy="4755427"/>
          </a:xfrm>
          <a:prstGeom prst="rect">
            <a:avLst/>
          </a:prstGeom>
        </p:spPr>
      </p:pic>
    </p:spTree>
    <p:extLst>
      <p:ext uri="{BB962C8B-B14F-4D97-AF65-F5344CB8AC3E}">
        <p14:creationId xmlns:p14="http://schemas.microsoft.com/office/powerpoint/2010/main" val="184778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80718" y="2590800"/>
            <a:ext cx="7463082" cy="414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Allan Variance – Noise sources</a:t>
            </a:r>
          </a:p>
        </p:txBody>
      </p:sp>
      <p:sp>
        <p:nvSpPr>
          <p:cNvPr id="5" name="Rectangle 4"/>
          <p:cNvSpPr/>
          <p:nvPr/>
        </p:nvSpPr>
        <p:spPr>
          <a:xfrm rot="5400000">
            <a:off x="7309987" y="2291265"/>
            <a:ext cx="3320140"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ALLAN  VAVRIANCE  ANALYSIS:  DEFINITION</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838200"/>
            <a:ext cx="7162800" cy="2846427"/>
          </a:xfrm>
          <a:prstGeom prst="rect">
            <a:avLst/>
          </a:prstGeom>
        </p:spPr>
      </p:pic>
    </p:spTree>
    <p:extLst>
      <p:ext uri="{BB962C8B-B14F-4D97-AF65-F5344CB8AC3E}">
        <p14:creationId xmlns:p14="http://schemas.microsoft.com/office/powerpoint/2010/main" val="178326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models can be useful</a:t>
            </a:r>
          </a:p>
        </p:txBody>
      </p:sp>
      <p:sp>
        <p:nvSpPr>
          <p:cNvPr id="4" name="Content Placeholder 3"/>
          <p:cNvSpPr>
            <a:spLocks noGrp="1"/>
          </p:cNvSpPr>
          <p:nvPr>
            <p:ph idx="1"/>
          </p:nvPr>
        </p:nvSpPr>
        <p:spPr/>
        <p:txBody>
          <a:bodyPr>
            <a:normAutofit/>
          </a:bodyPr>
          <a:lstStyle/>
          <a:p>
            <a:pPr>
              <a:buNone/>
            </a:pPr>
            <a:r>
              <a:rPr lang="en-US" b="1" dirty="0"/>
              <a:t>Think of the sensing process</a:t>
            </a:r>
          </a:p>
        </p:txBody>
      </p:sp>
      <p:sp>
        <p:nvSpPr>
          <p:cNvPr id="6" name="Rectangle 5"/>
          <p:cNvSpPr/>
          <p:nvPr/>
        </p:nvSpPr>
        <p:spPr>
          <a:xfrm rot="5400000">
            <a:off x="7729964" y="1860057"/>
            <a:ext cx="2480166"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MOTIVATION: NOISE  MODELING</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sp>
        <p:nvSpPr>
          <p:cNvPr id="5" name="Rectangle 4"/>
          <p:cNvSpPr/>
          <p:nvPr/>
        </p:nvSpPr>
        <p:spPr>
          <a:xfrm>
            <a:off x="228092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(Other phenomena)</a:t>
            </a:r>
          </a:p>
        </p:txBody>
      </p:sp>
      <p:sp>
        <p:nvSpPr>
          <p:cNvPr id="14" name="Rectangle 13"/>
          <p:cNvSpPr/>
          <p:nvPr/>
        </p:nvSpPr>
        <p:spPr>
          <a:xfrm>
            <a:off x="445516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a:t>
            </a:r>
          </a:p>
        </p:txBody>
      </p:sp>
      <p:sp>
        <p:nvSpPr>
          <p:cNvPr id="15" name="Rectangle 14"/>
          <p:cNvSpPr/>
          <p:nvPr/>
        </p:nvSpPr>
        <p:spPr>
          <a:xfrm>
            <a:off x="662940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Output</a:t>
            </a:r>
          </a:p>
          <a:p>
            <a:pPr algn="ctr"/>
            <a:r>
              <a:rPr lang="en-US" b="1" dirty="0">
                <a:solidFill>
                  <a:schemeClr val="accent3">
                    <a:lumMod val="50000"/>
                  </a:schemeClr>
                </a:solidFill>
                <a:latin typeface="Calibri" pitchFamily="34" charset="0"/>
              </a:rPr>
              <a:t>(Sensed Signal)</a:t>
            </a:r>
          </a:p>
        </p:txBody>
      </p:sp>
      <p:sp>
        <p:nvSpPr>
          <p:cNvPr id="10" name="Rectangle 9"/>
          <p:cNvSpPr/>
          <p:nvPr/>
        </p:nvSpPr>
        <p:spPr>
          <a:xfrm>
            <a:off x="10668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(Phenomenon)</a:t>
            </a:r>
          </a:p>
        </p:txBody>
      </p:sp>
      <p:cxnSp>
        <p:nvCxnSpPr>
          <p:cNvPr id="17" name="Straight Arrow Connector 16"/>
          <p:cNvCxnSpPr/>
          <p:nvPr/>
        </p:nvCxnSpPr>
        <p:spPr>
          <a:xfrm>
            <a:off x="163322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862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198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36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models are useful in signal filtering</a:t>
            </a:r>
          </a:p>
        </p:txBody>
      </p:sp>
      <p:sp>
        <p:nvSpPr>
          <p:cNvPr id="4" name="Content Placeholder 3"/>
          <p:cNvSpPr>
            <a:spLocks noGrp="1"/>
          </p:cNvSpPr>
          <p:nvPr>
            <p:ph idx="1"/>
          </p:nvPr>
        </p:nvSpPr>
        <p:spPr/>
        <p:txBody>
          <a:bodyPr>
            <a:normAutofit/>
          </a:bodyPr>
          <a:lstStyle/>
          <a:p>
            <a:r>
              <a:rPr lang="en-US" sz="2400" b="1" dirty="0"/>
              <a:t>Signal filtering or recovery</a:t>
            </a:r>
            <a:r>
              <a:rPr lang="en-US" sz="2400" dirty="0"/>
              <a:t>: E.g. Noise canceling hardware may utilize knowledge of noise models for signal filtering</a:t>
            </a:r>
            <a:endParaRPr lang="en-US" sz="2400" b="1" dirty="0"/>
          </a:p>
        </p:txBody>
      </p:sp>
      <p:sp>
        <p:nvSpPr>
          <p:cNvPr id="6" name="Rectangle 5"/>
          <p:cNvSpPr/>
          <p:nvPr/>
        </p:nvSpPr>
        <p:spPr>
          <a:xfrm rot="5400000">
            <a:off x="7729964" y="1860057"/>
            <a:ext cx="2480166"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MOTIVATION: NOISE  MODELING</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sp>
        <p:nvSpPr>
          <p:cNvPr id="5" name="Rectangle 4"/>
          <p:cNvSpPr/>
          <p:nvPr/>
        </p:nvSpPr>
        <p:spPr>
          <a:xfrm>
            <a:off x="228092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(Other phenomena)</a:t>
            </a:r>
          </a:p>
        </p:txBody>
      </p:sp>
      <p:sp>
        <p:nvSpPr>
          <p:cNvPr id="14" name="Rectangle 13"/>
          <p:cNvSpPr/>
          <p:nvPr/>
        </p:nvSpPr>
        <p:spPr>
          <a:xfrm>
            <a:off x="445516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a:t>
            </a:r>
          </a:p>
        </p:txBody>
      </p:sp>
      <p:sp>
        <p:nvSpPr>
          <p:cNvPr id="15" name="Rectangle 14"/>
          <p:cNvSpPr/>
          <p:nvPr/>
        </p:nvSpPr>
        <p:spPr>
          <a:xfrm>
            <a:off x="662940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Output</a:t>
            </a:r>
          </a:p>
          <a:p>
            <a:pPr algn="ctr"/>
            <a:r>
              <a:rPr lang="en-US" b="1" dirty="0">
                <a:solidFill>
                  <a:schemeClr val="accent3">
                    <a:lumMod val="50000"/>
                  </a:schemeClr>
                </a:solidFill>
                <a:latin typeface="Calibri" pitchFamily="34" charset="0"/>
              </a:rPr>
              <a:t>(Sensed Signal)</a:t>
            </a:r>
          </a:p>
        </p:txBody>
      </p:sp>
      <p:sp>
        <p:nvSpPr>
          <p:cNvPr id="10" name="Rectangle 9"/>
          <p:cNvSpPr/>
          <p:nvPr/>
        </p:nvSpPr>
        <p:spPr>
          <a:xfrm>
            <a:off x="10668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(Phenomenon)</a:t>
            </a:r>
          </a:p>
        </p:txBody>
      </p:sp>
      <p:cxnSp>
        <p:nvCxnSpPr>
          <p:cNvPr id="17" name="Straight Arrow Connector 16"/>
          <p:cNvCxnSpPr/>
          <p:nvPr/>
        </p:nvCxnSpPr>
        <p:spPr>
          <a:xfrm>
            <a:off x="163322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862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198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592" r="-1"/>
          <a:stretch/>
        </p:blipFill>
        <p:spPr bwMode="auto">
          <a:xfrm>
            <a:off x="6675120" y="4587491"/>
            <a:ext cx="2011680" cy="10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00880" y="4582569"/>
            <a:ext cx="2011680" cy="105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326640" y="4582569"/>
            <a:ext cx="2011680" cy="105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592" r="-1"/>
          <a:stretch/>
        </p:blipFill>
        <p:spPr bwMode="auto">
          <a:xfrm>
            <a:off x="152400" y="4587491"/>
            <a:ext cx="2011680" cy="10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98120" y="5729537"/>
            <a:ext cx="1920240" cy="3519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Perfect process</a:t>
            </a:r>
          </a:p>
        </p:txBody>
      </p:sp>
      <p:sp>
        <p:nvSpPr>
          <p:cNvPr id="21" name="Rectangle 20"/>
          <p:cNvSpPr/>
          <p:nvPr/>
        </p:nvSpPr>
        <p:spPr>
          <a:xfrm>
            <a:off x="2372360" y="5729537"/>
            <a:ext cx="1920240" cy="3519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Process noise</a:t>
            </a:r>
          </a:p>
        </p:txBody>
      </p:sp>
      <p:sp>
        <p:nvSpPr>
          <p:cNvPr id="22" name="Rectangle 21"/>
          <p:cNvSpPr/>
          <p:nvPr/>
        </p:nvSpPr>
        <p:spPr>
          <a:xfrm>
            <a:off x="4546600" y="5729537"/>
            <a:ext cx="1920240" cy="3519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Perfect sensor</a:t>
            </a:r>
          </a:p>
        </p:txBody>
      </p:sp>
      <p:sp>
        <p:nvSpPr>
          <p:cNvPr id="23" name="Rectangle 22"/>
          <p:cNvSpPr/>
          <p:nvPr/>
        </p:nvSpPr>
        <p:spPr>
          <a:xfrm>
            <a:off x="6720840" y="5729537"/>
            <a:ext cx="1920240" cy="3519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Signal recovery</a:t>
            </a:r>
          </a:p>
        </p:txBody>
      </p:sp>
      <p:cxnSp>
        <p:nvCxnSpPr>
          <p:cNvPr id="24" name="Straight Connector 23"/>
          <p:cNvCxnSpPr/>
          <p:nvPr/>
        </p:nvCxnSpPr>
        <p:spPr>
          <a:xfrm>
            <a:off x="6633210" y="2133600"/>
            <a:ext cx="0" cy="4181338"/>
          </a:xfrm>
          <a:prstGeom prst="line">
            <a:avLst/>
          </a:prstGeom>
          <a:ln w="2857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633210" y="6314938"/>
            <a:ext cx="529590" cy="0"/>
          </a:xfrm>
          <a:prstGeom prst="straightConnector1">
            <a:avLst/>
          </a:prstGeom>
          <a:ln w="25400">
            <a:solidFill>
              <a:schemeClr val="accent3">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14886" y="2138452"/>
            <a:ext cx="555081" cy="0"/>
          </a:xfrm>
          <a:prstGeom prst="straightConnector1">
            <a:avLst/>
          </a:prstGeom>
          <a:ln w="25400">
            <a:solidFill>
              <a:schemeClr val="accent3">
                <a:lumMod val="50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37805" y="6162538"/>
            <a:ext cx="1701395" cy="338554"/>
          </a:xfrm>
          <a:prstGeom prst="rect">
            <a:avLst/>
          </a:prstGeom>
          <a:noFill/>
        </p:spPr>
        <p:txBody>
          <a:bodyPr wrap="square" rtlCol="0">
            <a:spAutoFit/>
          </a:bodyPr>
          <a:lstStyle/>
          <a:p>
            <a:r>
              <a:rPr lang="en-US" sz="1600" b="1" dirty="0">
                <a:solidFill>
                  <a:schemeClr val="accent3">
                    <a:lumMod val="50000"/>
                  </a:schemeClr>
                </a:solidFill>
                <a:latin typeface="Calibri" pitchFamily="34" charset="0"/>
              </a:rPr>
              <a:t>Signal processing</a:t>
            </a:r>
          </a:p>
        </p:txBody>
      </p:sp>
      <p:sp>
        <p:nvSpPr>
          <p:cNvPr id="28" name="TextBox 27"/>
          <p:cNvSpPr txBox="1"/>
          <p:nvPr/>
        </p:nvSpPr>
        <p:spPr>
          <a:xfrm>
            <a:off x="2395665" y="6138446"/>
            <a:ext cx="1871535" cy="584775"/>
          </a:xfrm>
          <a:prstGeom prst="rect">
            <a:avLst/>
          </a:prstGeom>
          <a:noFill/>
        </p:spPr>
        <p:txBody>
          <a:bodyPr wrap="square" rtlCol="0">
            <a:spAutoFit/>
          </a:bodyPr>
          <a:lstStyle/>
          <a:p>
            <a:pPr algn="ctr"/>
            <a:r>
              <a:rPr lang="en-US" sz="1600" b="1" dirty="0">
                <a:latin typeface="Calibri" pitchFamily="34" charset="0"/>
              </a:rPr>
              <a:t>Noise due to extraneous signals</a:t>
            </a:r>
          </a:p>
        </p:txBody>
      </p:sp>
    </p:spTree>
    <p:extLst>
      <p:ext uri="{BB962C8B-B14F-4D97-AF65-F5344CB8AC3E}">
        <p14:creationId xmlns:p14="http://schemas.microsoft.com/office/powerpoint/2010/main" val="310416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models are useful in sensor selection</a:t>
            </a:r>
          </a:p>
        </p:txBody>
      </p:sp>
      <p:sp>
        <p:nvSpPr>
          <p:cNvPr id="4" name="Content Placeholder 3"/>
          <p:cNvSpPr>
            <a:spLocks noGrp="1"/>
          </p:cNvSpPr>
          <p:nvPr>
            <p:ph idx="1"/>
          </p:nvPr>
        </p:nvSpPr>
        <p:spPr/>
        <p:txBody>
          <a:bodyPr>
            <a:normAutofit/>
          </a:bodyPr>
          <a:lstStyle/>
          <a:p>
            <a:pPr>
              <a:buNone/>
            </a:pPr>
            <a:r>
              <a:rPr lang="en-US" sz="2400" b="1" dirty="0"/>
              <a:t>Sensor design, selection and performance mapping: </a:t>
            </a:r>
            <a:br>
              <a:rPr lang="en-US" sz="2400" b="1" dirty="0"/>
            </a:br>
            <a:r>
              <a:rPr lang="en-US" sz="2400" dirty="0"/>
              <a:t>Identifying performance of various “virtual” sensors for a given sensing task requires knowledge of noise models</a:t>
            </a:r>
          </a:p>
          <a:p>
            <a:endParaRPr lang="en-US" sz="2400" b="1" dirty="0"/>
          </a:p>
        </p:txBody>
      </p:sp>
      <p:sp>
        <p:nvSpPr>
          <p:cNvPr id="6" name="Rectangle 5"/>
          <p:cNvSpPr/>
          <p:nvPr/>
        </p:nvSpPr>
        <p:spPr>
          <a:xfrm rot="5400000">
            <a:off x="7729964" y="1860057"/>
            <a:ext cx="2480166" cy="261610"/>
          </a:xfrm>
          <a:prstGeom prst="rect">
            <a:avLst/>
          </a:prstGeom>
        </p:spPr>
        <p:txBody>
          <a:bodyPr wrap="none">
            <a:spAutoFit/>
          </a:bodyPr>
          <a:lstStyle/>
          <a:p>
            <a:r>
              <a:rPr lang="en-US" sz="1100" b="1" dirty="0">
                <a:ln w="3175">
                  <a:solidFill>
                    <a:schemeClr val="accent2">
                      <a:lumMod val="40000"/>
                      <a:lumOff val="60000"/>
                    </a:schemeClr>
                  </a:solidFill>
                </a:ln>
                <a:solidFill>
                  <a:schemeClr val="accent2">
                    <a:lumMod val="75000"/>
                  </a:schemeClr>
                </a:solidFill>
                <a:latin typeface="Arial Rounded MT Bold" pitchFamily="34" charset="0"/>
              </a:rPr>
              <a:t>MOTIVATION: NOISE  MODELING</a:t>
            </a:r>
            <a:endParaRPr lang="en-US" sz="1200" b="1" dirty="0">
              <a:ln w="3175">
                <a:solidFill>
                  <a:schemeClr val="accent2">
                    <a:lumMod val="40000"/>
                    <a:lumOff val="60000"/>
                  </a:schemeClr>
                </a:solidFill>
              </a:ln>
              <a:solidFill>
                <a:schemeClr val="accent2">
                  <a:lumMod val="75000"/>
                </a:schemeClr>
              </a:solidFill>
              <a:latin typeface="Arial Rounded MT Bold" pitchFamily="34" charset="0"/>
            </a:endParaRPr>
          </a:p>
        </p:txBody>
      </p:sp>
      <p:sp>
        <p:nvSpPr>
          <p:cNvPr id="5" name="Rectangle 4"/>
          <p:cNvSpPr/>
          <p:nvPr/>
        </p:nvSpPr>
        <p:spPr>
          <a:xfrm>
            <a:off x="228092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(Other phenomena)</a:t>
            </a:r>
          </a:p>
        </p:txBody>
      </p:sp>
      <p:sp>
        <p:nvSpPr>
          <p:cNvPr id="15" name="Rectangle 14"/>
          <p:cNvSpPr/>
          <p:nvPr/>
        </p:nvSpPr>
        <p:spPr>
          <a:xfrm>
            <a:off x="662940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Output</a:t>
            </a:r>
          </a:p>
          <a:p>
            <a:pPr algn="ctr"/>
            <a:r>
              <a:rPr lang="en-US" b="1" dirty="0">
                <a:solidFill>
                  <a:schemeClr val="accent3">
                    <a:lumMod val="50000"/>
                  </a:schemeClr>
                </a:solidFill>
                <a:latin typeface="Calibri" pitchFamily="34" charset="0"/>
              </a:rPr>
              <a:t>(Sensed Signal)</a:t>
            </a:r>
          </a:p>
        </p:txBody>
      </p:sp>
      <p:sp>
        <p:nvSpPr>
          <p:cNvPr id="10" name="Rectangle 9"/>
          <p:cNvSpPr/>
          <p:nvPr/>
        </p:nvSpPr>
        <p:spPr>
          <a:xfrm>
            <a:off x="106680" y="2228444"/>
            <a:ext cx="2103120" cy="2286000"/>
          </a:xfrm>
          <a:prstGeom prst="rect">
            <a:avLst/>
          </a:prstGeom>
          <a:gradFill flip="none" rotWithShape="1">
            <a:gsLst>
              <a:gs pos="0">
                <a:schemeClr val="bg1"/>
              </a:gs>
              <a:gs pos="62000">
                <a:schemeClr val="accent3">
                  <a:lumMod val="40000"/>
                  <a:lumOff val="60000"/>
                </a:schemeClr>
              </a:gs>
              <a:gs pos="100000">
                <a:schemeClr val="accent3">
                  <a:lumMod val="60000"/>
                  <a:lumOff val="40000"/>
                </a:schemeClr>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Environment</a:t>
            </a:r>
          </a:p>
          <a:p>
            <a:pPr algn="ctr"/>
            <a:r>
              <a:rPr lang="en-US" b="1" dirty="0">
                <a:solidFill>
                  <a:schemeClr val="accent3">
                    <a:lumMod val="50000"/>
                  </a:schemeClr>
                </a:solidFill>
                <a:latin typeface="Calibri" pitchFamily="34" charset="0"/>
              </a:rPr>
              <a:t>(Phenomenon)</a:t>
            </a:r>
          </a:p>
        </p:txBody>
      </p:sp>
      <p:cxnSp>
        <p:nvCxnSpPr>
          <p:cNvPr id="17" name="Straight Arrow Connector 16"/>
          <p:cNvCxnSpPr/>
          <p:nvPr/>
        </p:nvCxnSpPr>
        <p:spPr>
          <a:xfrm>
            <a:off x="163322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862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19800" y="3962400"/>
            <a:ext cx="1295400" cy="0"/>
          </a:xfrm>
          <a:prstGeom prst="straightConnector1">
            <a:avLst/>
          </a:prstGeom>
          <a:ln w="50800">
            <a:solidFill>
              <a:schemeClr val="accent3">
                <a:lumMod val="50000"/>
              </a:schemeClr>
            </a:solidFill>
            <a:tailEnd type="triangle" w="sm" len="lg"/>
          </a:ln>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00880" y="4582569"/>
            <a:ext cx="2011680" cy="105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592" r="-1"/>
          <a:stretch/>
        </p:blipFill>
        <p:spPr bwMode="auto">
          <a:xfrm>
            <a:off x="152400" y="4587491"/>
            <a:ext cx="2011680" cy="10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198120" y="5729537"/>
            <a:ext cx="192024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Perfect process</a:t>
            </a:r>
          </a:p>
        </p:txBody>
      </p:sp>
      <p:sp>
        <p:nvSpPr>
          <p:cNvPr id="21" name="Rectangle 20"/>
          <p:cNvSpPr/>
          <p:nvPr/>
        </p:nvSpPr>
        <p:spPr>
          <a:xfrm>
            <a:off x="2372360" y="5729537"/>
            <a:ext cx="192024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Perfect environs</a:t>
            </a:r>
          </a:p>
        </p:txBody>
      </p:sp>
      <p:sp>
        <p:nvSpPr>
          <p:cNvPr id="22" name="Rectangle 21"/>
          <p:cNvSpPr/>
          <p:nvPr/>
        </p:nvSpPr>
        <p:spPr>
          <a:xfrm>
            <a:off x="4546600" y="5729537"/>
            <a:ext cx="1920240" cy="381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‘Virtual’ sensors</a:t>
            </a:r>
          </a:p>
        </p:txBody>
      </p:sp>
      <p:sp>
        <p:nvSpPr>
          <p:cNvPr id="23" name="Rectangle 22"/>
          <p:cNvSpPr/>
          <p:nvPr/>
        </p:nvSpPr>
        <p:spPr>
          <a:xfrm>
            <a:off x="6705600" y="4953000"/>
            <a:ext cx="210312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Calibri" pitchFamily="34" charset="0"/>
              </a:rPr>
              <a:t>Performance metric</a:t>
            </a:r>
          </a:p>
        </p:txBody>
      </p:sp>
      <p:sp>
        <p:nvSpPr>
          <p:cNvPr id="28" name="TextBox 27"/>
          <p:cNvSpPr txBox="1"/>
          <p:nvPr/>
        </p:nvSpPr>
        <p:spPr>
          <a:xfrm>
            <a:off x="4563130" y="6138446"/>
            <a:ext cx="1871535" cy="584775"/>
          </a:xfrm>
          <a:prstGeom prst="rect">
            <a:avLst/>
          </a:prstGeom>
          <a:noFill/>
        </p:spPr>
        <p:txBody>
          <a:bodyPr wrap="square" rtlCol="0">
            <a:spAutoFit/>
          </a:bodyPr>
          <a:lstStyle/>
          <a:p>
            <a:pPr algn="ctr"/>
            <a:r>
              <a:rPr lang="en-US" sz="1600" b="1" dirty="0">
                <a:latin typeface="Calibri" pitchFamily="34" charset="0"/>
              </a:rPr>
              <a:t>Varying degrees of measurement noise</a:t>
            </a:r>
          </a:p>
        </p:txBody>
      </p:sp>
      <p:pic>
        <p:nvPicPr>
          <p:cNvPr id="29"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592" r="-1"/>
          <a:stretch/>
        </p:blipFill>
        <p:spPr bwMode="auto">
          <a:xfrm>
            <a:off x="2331720" y="4572000"/>
            <a:ext cx="2011680" cy="10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4480560" y="2252246"/>
            <a:ext cx="2011680" cy="414754"/>
          </a:xfrm>
          <a:prstGeom prst="rect">
            <a:avLst/>
          </a:prstGeom>
          <a:solidFill>
            <a:schemeClr val="accent3">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 1</a:t>
            </a:r>
          </a:p>
        </p:txBody>
      </p:sp>
      <p:sp>
        <p:nvSpPr>
          <p:cNvPr id="31" name="Rectangle 30"/>
          <p:cNvSpPr/>
          <p:nvPr/>
        </p:nvSpPr>
        <p:spPr>
          <a:xfrm>
            <a:off x="4495800" y="2785646"/>
            <a:ext cx="2011680" cy="414754"/>
          </a:xfrm>
          <a:prstGeom prst="rect">
            <a:avLst/>
          </a:prstGeom>
          <a:solidFill>
            <a:schemeClr val="accent3">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 2</a:t>
            </a:r>
          </a:p>
        </p:txBody>
      </p:sp>
      <p:sp>
        <p:nvSpPr>
          <p:cNvPr id="32" name="Rectangle 31"/>
          <p:cNvSpPr/>
          <p:nvPr/>
        </p:nvSpPr>
        <p:spPr>
          <a:xfrm>
            <a:off x="4511040" y="3319046"/>
            <a:ext cx="2011680" cy="414754"/>
          </a:xfrm>
          <a:prstGeom prst="rect">
            <a:avLst/>
          </a:prstGeom>
          <a:solidFill>
            <a:schemeClr val="accent3">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 3</a:t>
            </a:r>
          </a:p>
        </p:txBody>
      </p:sp>
      <p:sp>
        <p:nvSpPr>
          <p:cNvPr id="33" name="Rectangle 32"/>
          <p:cNvSpPr/>
          <p:nvPr/>
        </p:nvSpPr>
        <p:spPr>
          <a:xfrm>
            <a:off x="4511040" y="4081046"/>
            <a:ext cx="2011680" cy="414754"/>
          </a:xfrm>
          <a:prstGeom prst="rect">
            <a:avLst/>
          </a:prstGeom>
          <a:solidFill>
            <a:schemeClr val="accent3">
              <a:lumMod val="60000"/>
              <a:lumOff val="40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3">
                    <a:lumMod val="50000"/>
                  </a:schemeClr>
                </a:solidFill>
                <a:latin typeface="Calibri" pitchFamily="34" charset="0"/>
              </a:rPr>
              <a:t>Sensor N</a:t>
            </a:r>
          </a:p>
        </p:txBody>
      </p:sp>
    </p:spTree>
    <p:extLst>
      <p:ext uri="{BB962C8B-B14F-4D97-AF65-F5344CB8AC3E}">
        <p14:creationId xmlns:p14="http://schemas.microsoft.com/office/powerpoint/2010/main" val="1217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be able to answer these questions…</a:t>
            </a:r>
          </a:p>
        </p:txBody>
      </p:sp>
      <p:sp>
        <p:nvSpPr>
          <p:cNvPr id="3" name="Content Placeholder 2"/>
          <p:cNvSpPr>
            <a:spLocks noGrp="1"/>
          </p:cNvSpPr>
          <p:nvPr>
            <p:ph idx="1"/>
          </p:nvPr>
        </p:nvSpPr>
        <p:spPr/>
        <p:txBody>
          <a:bodyPr/>
          <a:lstStyle/>
          <a:p>
            <a:pPr marL="68580" indent="0">
              <a:buNone/>
            </a:pPr>
            <a:r>
              <a:rPr lang="en-US" sz="1800" b="1" dirty="0">
                <a:solidFill>
                  <a:schemeClr val="bg1">
                    <a:lumMod val="75000"/>
                  </a:schemeClr>
                </a:solidFill>
              </a:rPr>
              <a:t>PART I: MOTIVATION</a:t>
            </a:r>
          </a:p>
          <a:p>
            <a:r>
              <a:rPr lang="en-US" sz="2800" dirty="0">
                <a:solidFill>
                  <a:schemeClr val="bg1">
                    <a:lumMod val="75000"/>
                  </a:schemeClr>
                </a:solidFill>
              </a:rPr>
              <a:t>What is noise?</a:t>
            </a:r>
          </a:p>
          <a:p>
            <a:r>
              <a:rPr lang="en-US" sz="2800" dirty="0">
                <a:solidFill>
                  <a:schemeClr val="bg1">
                    <a:lumMod val="75000"/>
                  </a:schemeClr>
                </a:solidFill>
              </a:rPr>
              <a:t>What is noise modeling and why is it required?</a:t>
            </a:r>
          </a:p>
          <a:p>
            <a:pPr marL="68580" indent="0">
              <a:spcBef>
                <a:spcPts val="2400"/>
              </a:spcBef>
              <a:buNone/>
            </a:pPr>
            <a:r>
              <a:rPr lang="en-US" sz="1800" b="1" dirty="0"/>
              <a:t>PART II: BASICS</a:t>
            </a:r>
          </a:p>
          <a:p>
            <a:r>
              <a:rPr lang="en-US" sz="2800" dirty="0"/>
              <a:t>How is noise characterized?</a:t>
            </a:r>
          </a:p>
          <a:p>
            <a:r>
              <a:rPr lang="en-US" sz="2800" dirty="0"/>
              <a:t>How is noise in sensors quantified?</a:t>
            </a:r>
          </a:p>
          <a:p>
            <a:pPr marL="68580" indent="0">
              <a:spcBef>
                <a:spcPts val="2400"/>
              </a:spcBef>
              <a:buNone/>
            </a:pPr>
            <a:r>
              <a:rPr lang="en-US" sz="1800" b="1" dirty="0">
                <a:solidFill>
                  <a:schemeClr val="bg1">
                    <a:lumMod val="75000"/>
                  </a:schemeClr>
                </a:solidFill>
              </a:rPr>
              <a:t>PART III: ALLAN VARIANCE ANALYSIS</a:t>
            </a:r>
          </a:p>
          <a:p>
            <a:r>
              <a:rPr lang="en-US" sz="2800" dirty="0">
                <a:solidFill>
                  <a:schemeClr val="bg1">
                    <a:lumMod val="75000"/>
                  </a:schemeClr>
                </a:solidFill>
              </a:rPr>
              <a:t>What is Allan Variance?</a:t>
            </a:r>
          </a:p>
          <a:p>
            <a:r>
              <a:rPr lang="en-US" sz="2800" dirty="0">
                <a:solidFill>
                  <a:schemeClr val="bg1">
                    <a:lumMod val="75000"/>
                  </a:schemeClr>
                </a:solidFill>
              </a:rPr>
              <a:t>How can it be used to specify sensor characteristics?</a:t>
            </a:r>
          </a:p>
          <a:p>
            <a:endParaRPr lang="en-US" sz="2800" dirty="0">
              <a:solidFill>
                <a:schemeClr val="bg1">
                  <a:lumMod val="75000"/>
                </a:schemeClr>
              </a:solidFill>
            </a:endParaRPr>
          </a:p>
          <a:p>
            <a:endParaRPr lang="en-US" sz="2800" dirty="0">
              <a:solidFill>
                <a:schemeClr val="bg1">
                  <a:lumMod val="75000"/>
                </a:schemeClr>
              </a:solidFill>
            </a:endParaRPr>
          </a:p>
          <a:p>
            <a:endParaRPr lang="en-US" sz="2800" dirty="0"/>
          </a:p>
        </p:txBody>
      </p:sp>
    </p:spTree>
    <p:extLst>
      <p:ext uri="{BB962C8B-B14F-4D97-AF65-F5344CB8AC3E}">
        <p14:creationId xmlns:p14="http://schemas.microsoft.com/office/powerpoint/2010/main" val="354255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Content Placeholder 3"/>
          <p:cNvSpPr>
            <a:spLocks noGrp="1"/>
          </p:cNvSpPr>
          <p:nvPr>
            <p:ph idx="1"/>
          </p:nvPr>
        </p:nvSpPr>
        <p:spPr>
          <a:xfrm>
            <a:off x="228600" y="2362200"/>
            <a:ext cx="8482693" cy="4038600"/>
          </a:xfrm>
        </p:spPr>
        <p:txBody>
          <a:bodyPr>
            <a:normAutofit/>
          </a:bodyPr>
          <a:lstStyle/>
          <a:p>
            <a:pPr marL="68580" indent="0" algn="ctr">
              <a:buNone/>
            </a:pPr>
            <a:r>
              <a:rPr lang="en-US" sz="4800" dirty="0"/>
              <a:t>Can you think of some tools used to </a:t>
            </a:r>
            <a:r>
              <a:rPr lang="en-US" sz="4800" b="1" i="1" dirty="0"/>
              <a:t>characterize noise</a:t>
            </a:r>
            <a:r>
              <a:rPr lang="en-US" sz="4800" dirty="0"/>
              <a:t>?</a:t>
            </a:r>
          </a:p>
          <a:p>
            <a:pPr marL="68580" indent="0" algn="ctr">
              <a:buNone/>
            </a:pPr>
            <a:endParaRPr lang="en-US" sz="4800" dirty="0"/>
          </a:p>
        </p:txBody>
      </p:sp>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spTree>
    <p:extLst>
      <p:ext uri="{BB962C8B-B14F-4D97-AF65-F5344CB8AC3E}">
        <p14:creationId xmlns:p14="http://schemas.microsoft.com/office/powerpoint/2010/main" val="318459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descr="randomwalk.jpg"/>
          <p:cNvPicPr>
            <a:picLocks noChangeAspect="1"/>
          </p:cNvPicPr>
          <p:nvPr/>
        </p:nvPicPr>
        <p:blipFill>
          <a:blip r:embed="rId3" cstate="print"/>
          <a:stretch>
            <a:fillRect/>
          </a:stretch>
        </p:blipFill>
        <p:spPr>
          <a:xfrm>
            <a:off x="5267325" y="3667125"/>
            <a:ext cx="3048000" cy="2286000"/>
          </a:xfrm>
          <a:prstGeom prst="rect">
            <a:avLst/>
          </a:prstGeom>
        </p:spPr>
      </p:pic>
      <p:pic>
        <p:nvPicPr>
          <p:cNvPr id="62" name="Picture 61" descr="randomwalksubs.jpg"/>
          <p:cNvPicPr>
            <a:picLocks noChangeAspect="1"/>
          </p:cNvPicPr>
          <p:nvPr/>
        </p:nvPicPr>
        <p:blipFill>
          <a:blip r:embed="rId4" cstate="print"/>
          <a:stretch>
            <a:fillRect/>
          </a:stretch>
        </p:blipFill>
        <p:spPr>
          <a:xfrm>
            <a:off x="847725" y="3667125"/>
            <a:ext cx="3048000" cy="2286000"/>
          </a:xfrm>
          <a:prstGeom prst="rect">
            <a:avLst/>
          </a:prstGeom>
        </p:spPr>
      </p:pic>
      <p:pic>
        <p:nvPicPr>
          <p:cNvPr id="61" name="Picture 60" descr="sinwavesubs.jpg"/>
          <p:cNvPicPr>
            <a:picLocks noChangeAspect="1"/>
          </p:cNvPicPr>
          <p:nvPr/>
        </p:nvPicPr>
        <p:blipFill>
          <a:blip r:embed="rId5" cstate="print"/>
          <a:stretch>
            <a:fillRect/>
          </a:stretch>
        </p:blipFill>
        <p:spPr>
          <a:xfrm>
            <a:off x="838202" y="919711"/>
            <a:ext cx="3048000" cy="2286000"/>
          </a:xfrm>
          <a:prstGeom prst="rect">
            <a:avLst/>
          </a:prstGeom>
        </p:spPr>
      </p:pic>
      <p:sp>
        <p:nvSpPr>
          <p:cNvPr id="2" name="Title 1"/>
          <p:cNvSpPr>
            <a:spLocks noGrp="1"/>
          </p:cNvSpPr>
          <p:nvPr>
            <p:ph type="title"/>
          </p:nvPr>
        </p:nvSpPr>
        <p:spPr/>
        <p:txBody>
          <a:bodyPr/>
          <a:lstStyle/>
          <a:p>
            <a:r>
              <a:rPr lang="en-US" dirty="0"/>
              <a:t>What is autocorrelation?</a:t>
            </a:r>
          </a:p>
        </p:txBody>
      </p:sp>
      <p:pic>
        <p:nvPicPr>
          <p:cNvPr id="8" name="Picture 7" descr="sinwave.jpg"/>
          <p:cNvPicPr>
            <a:picLocks noChangeAspect="1"/>
          </p:cNvPicPr>
          <p:nvPr/>
        </p:nvPicPr>
        <p:blipFill>
          <a:blip r:embed="rId6" cstate="print"/>
          <a:stretch>
            <a:fillRect/>
          </a:stretch>
        </p:blipFill>
        <p:spPr>
          <a:xfrm>
            <a:off x="5257800" y="914400"/>
            <a:ext cx="3048000" cy="2286000"/>
          </a:xfrm>
          <a:prstGeom prst="rect">
            <a:avLst/>
          </a:prstGeom>
        </p:spPr>
      </p:pic>
      <p:sp>
        <p:nvSpPr>
          <p:cNvPr id="29" name="Right Arrow 28"/>
          <p:cNvSpPr/>
          <p:nvPr/>
        </p:nvSpPr>
        <p:spPr>
          <a:xfrm>
            <a:off x="4129314" y="1248229"/>
            <a:ext cx="838200"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72858" y="4049485"/>
            <a:ext cx="838200"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562" y="3200400"/>
            <a:ext cx="9137438" cy="400110"/>
          </a:xfrm>
          <a:prstGeom prst="rect">
            <a:avLst/>
          </a:prstGeom>
          <a:noFill/>
        </p:spPr>
        <p:txBody>
          <a:bodyPr wrap="square" rtlCol="0">
            <a:spAutoFit/>
          </a:bodyPr>
          <a:lstStyle/>
          <a:p>
            <a:pPr algn="ctr"/>
            <a:r>
              <a:rPr lang="en-US" sz="2000" dirty="0">
                <a:latin typeface="Calibri" pitchFamily="34" charset="0"/>
                <a:cs typeface="Calibri" pitchFamily="34" charset="0"/>
              </a:rPr>
              <a:t>As you change the data’s phase, how probable is correlation with the original data?</a:t>
            </a:r>
          </a:p>
        </p:txBody>
      </p:sp>
      <p:sp>
        <p:nvSpPr>
          <p:cNvPr id="36" name="Oval 35"/>
          <p:cNvSpPr/>
          <p:nvPr/>
        </p:nvSpPr>
        <p:spPr>
          <a:xfrm>
            <a:off x="1581150" y="2914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790700" y="1828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368550" y="29019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155950" y="2908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flipH="1">
            <a:off x="1644650" y="1955800"/>
            <a:ext cx="165100" cy="8953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873250" y="1955800"/>
            <a:ext cx="463550" cy="8890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917700" y="1898650"/>
            <a:ext cx="1187450" cy="9588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327275" y="39147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035175" y="49942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p:cNvCxnSpPr/>
          <p:nvPr/>
        </p:nvCxnSpPr>
        <p:spPr>
          <a:xfrm flipH="1">
            <a:off x="2111375" y="4060825"/>
            <a:ext cx="222250" cy="86360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846285" y="1785257"/>
            <a:ext cx="1480458" cy="1015663"/>
          </a:xfrm>
          <a:prstGeom prst="rect">
            <a:avLst/>
          </a:prstGeom>
          <a:noFill/>
        </p:spPr>
        <p:txBody>
          <a:bodyPr wrap="square" rtlCol="0">
            <a:spAutoFit/>
          </a:bodyPr>
          <a:lstStyle/>
          <a:p>
            <a:pPr algn="ctr"/>
            <a:r>
              <a:rPr lang="en-US" sz="2000" dirty="0">
                <a:latin typeface="Calibri" pitchFamily="34" charset="0"/>
                <a:cs typeface="Calibri" pitchFamily="34" charset="0"/>
              </a:rPr>
              <a:t>Infinite Perfect Correlations</a:t>
            </a:r>
          </a:p>
        </p:txBody>
      </p:sp>
      <p:sp>
        <p:nvSpPr>
          <p:cNvPr id="59" name="TextBox 58"/>
          <p:cNvSpPr txBox="1"/>
          <p:nvPr/>
        </p:nvSpPr>
        <p:spPr>
          <a:xfrm>
            <a:off x="3853542" y="4622800"/>
            <a:ext cx="1480458" cy="1015663"/>
          </a:xfrm>
          <a:prstGeom prst="rect">
            <a:avLst/>
          </a:prstGeom>
          <a:noFill/>
        </p:spPr>
        <p:txBody>
          <a:bodyPr wrap="square" rtlCol="0">
            <a:spAutoFit/>
          </a:bodyPr>
          <a:lstStyle/>
          <a:p>
            <a:pPr algn="ctr"/>
            <a:r>
              <a:rPr lang="en-US" sz="2000" dirty="0">
                <a:latin typeface="Calibri" pitchFamily="34" charset="0"/>
                <a:cs typeface="Calibri" pitchFamily="34" charset="0"/>
              </a:rPr>
              <a:t>Only 1 Perfect Correlation</a:t>
            </a:r>
          </a:p>
        </p:txBody>
      </p:sp>
    </p:spTree>
    <p:extLst>
      <p:ext uri="{BB962C8B-B14F-4D97-AF65-F5344CB8AC3E}">
        <p14:creationId xmlns:p14="http://schemas.microsoft.com/office/powerpoint/2010/main" val="350899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characterization tools: Autocorrelation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pPr>
                  <a:spcAft>
                    <a:spcPts val="1200"/>
                  </a:spcAft>
                </a:pPr>
                <a:r>
                  <a:rPr lang="en-US" dirty="0"/>
                  <a:t>Time-domain representation</a:t>
                </a:r>
              </a:p>
              <a:p>
                <a:pPr>
                  <a:spcAft>
                    <a:spcPts val="1200"/>
                  </a:spcAft>
                </a:pPr>
                <a:r>
                  <a:rPr lang="en-US" dirty="0"/>
                  <a:t>Let </a:t>
                </a:r>
                <a14:m>
                  <m:oMath xmlns:m="http://schemas.openxmlformats.org/officeDocument/2006/math">
                    <m:r>
                      <a:rPr lang="en-US" i="1" dirty="0" smtClean="0">
                        <a:latin typeface="Cambria Math"/>
                      </a:rPr>
                      <m:t>𝑋</m:t>
                    </m:r>
                    <m:r>
                      <a:rPr lang="en-US" i="1" dirty="0" smtClean="0">
                        <a:latin typeface="Cambria Math"/>
                      </a:rPr>
                      <m:t>(</m:t>
                    </m:r>
                    <m:r>
                      <a:rPr lang="en-US" i="1" dirty="0" smtClean="0">
                        <a:latin typeface="Cambria Math"/>
                      </a:rPr>
                      <m:t>𝑡</m:t>
                    </m:r>
                    <m:r>
                      <a:rPr lang="en-US" i="1" dirty="0" smtClean="0">
                        <a:latin typeface="Cambria Math"/>
                      </a:rPr>
                      <m:t>)</m:t>
                    </m:r>
                  </m:oMath>
                </a14:m>
                <a:r>
                  <a:rPr lang="en-US" dirty="0"/>
                  <a:t> be a stochastic variable:</a:t>
                </a:r>
              </a:p>
              <a:p>
                <a:pPr>
                  <a:spcAft>
                    <a:spcPts val="1200"/>
                  </a:spcAft>
                </a:pPr>
                <a:endParaRPr lang="en-US" sz="2000" dirty="0"/>
              </a:p>
              <a:p>
                <a:pPr marL="6858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𝑅</m:t>
                          </m:r>
                        </m:e>
                        <m:sub>
                          <m:r>
                            <a:rPr lang="en-US" sz="2000" i="1">
                              <a:latin typeface="Cambria Math"/>
                            </a:rPr>
                            <m:t>𝑋𝑋</m:t>
                          </m:r>
                        </m:sub>
                      </m:sSub>
                      <m:d>
                        <m:dPr>
                          <m:ctrlPr>
                            <a:rPr lang="en-US" sz="2000" i="1">
                              <a:latin typeface="Cambria Math" panose="02040503050406030204" pitchFamily="18" charset="0"/>
                            </a:rPr>
                          </m:ctrlPr>
                        </m:dPr>
                        <m:e>
                          <m:r>
                            <a:rPr lang="en-US" sz="2000" b="0" i="1" smtClean="0">
                              <a:latin typeface="Cambria Math" charset="0"/>
                            </a:rPr>
                            <m:t>𝑡</m:t>
                          </m:r>
                          <m:r>
                            <a:rPr lang="en-US" sz="2000" i="1">
                              <a:latin typeface="Cambria Math"/>
                            </a:rPr>
                            <m:t>,</m:t>
                          </m:r>
                          <m:r>
                            <a:rPr lang="en-US" sz="2000" i="1">
                              <a:latin typeface="Cambria Math"/>
                            </a:rPr>
                            <m:t>𝜏</m:t>
                          </m:r>
                        </m:e>
                      </m:d>
                      <m:r>
                        <a:rPr lang="en-US" sz="2000" i="1">
                          <a:latin typeface="Cambria Math"/>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a:rPr lang="en-US" sz="2000" i="1">
                                  <a:latin typeface="Cambria Math"/>
                                </a:rPr>
                                <m:t>𝑙𝑖𝑚</m:t>
                              </m:r>
                            </m:e>
                            <m:lim>
                              <m:r>
                                <a:rPr lang="en-US" sz="2000" i="1">
                                  <a:latin typeface="Cambria Math"/>
                                </a:rPr>
                                <m:t>𝑇</m:t>
                              </m:r>
                              <m:r>
                                <a:rPr lang="en-US" sz="2000" i="1">
                                  <a:latin typeface="Cambria Math"/>
                                </a:rPr>
                                <m:t>→∞</m:t>
                              </m:r>
                            </m:lim>
                          </m:limLow>
                        </m:fName>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r>
                                <a:rPr lang="en-US" sz="2000" i="1">
                                  <a:latin typeface="Cambria Math"/>
                                </a:rPr>
                                <m:t>𝑇</m:t>
                              </m:r>
                            </m:den>
                          </m:f>
                          <m:nary>
                            <m:naryPr>
                              <m:ctrlPr>
                                <a:rPr lang="en-US" sz="2000" i="1">
                                  <a:latin typeface="Cambria Math" panose="02040503050406030204" pitchFamily="18" charset="0"/>
                                </a:rPr>
                              </m:ctrlPr>
                            </m:naryPr>
                            <m:sub>
                              <m:r>
                                <a:rPr lang="en-US" sz="2000" i="1">
                                  <a:latin typeface="Cambria Math"/>
                                </a:rPr>
                                <m:t>−</m:t>
                              </m:r>
                              <m:r>
                                <a:rPr lang="en-US" sz="2000" i="1">
                                  <a:latin typeface="Cambria Math"/>
                                </a:rPr>
                                <m:t>𝑇</m:t>
                              </m:r>
                            </m:sub>
                            <m:sup>
                              <m:r>
                                <a:rPr lang="en-US" sz="2000" i="1">
                                  <a:latin typeface="Cambria Math"/>
                                </a:rPr>
                                <m:t>𝑇</m:t>
                              </m:r>
                            </m:sup>
                            <m:e>
                              <m:r>
                                <a:rPr lang="en-US" sz="2000" i="1">
                                  <a:latin typeface="Cambria Math"/>
                                </a:rPr>
                                <m:t>𝑓</m:t>
                              </m:r>
                              <m:d>
                                <m:dPr>
                                  <m:ctrlPr>
                                    <a:rPr lang="en-US" sz="2000" i="1">
                                      <a:latin typeface="Cambria Math" panose="02040503050406030204" pitchFamily="18" charset="0"/>
                                    </a:rPr>
                                  </m:ctrlPr>
                                </m:dPr>
                                <m:e>
                                  <m:r>
                                    <a:rPr lang="en-US" sz="2000" i="1">
                                      <a:latin typeface="Cambria Math"/>
                                    </a:rPr>
                                    <m:t>𝜏</m:t>
                                  </m:r>
                                </m:e>
                              </m:d>
                              <m:acc>
                                <m:accPr>
                                  <m:chr m:val="̅"/>
                                  <m:ctrlPr>
                                    <a:rPr lang="en-US" sz="2000" i="1">
                                      <a:latin typeface="Cambria Math" panose="02040503050406030204" pitchFamily="18" charset="0"/>
                                    </a:rPr>
                                  </m:ctrlPr>
                                </m:accPr>
                                <m:e>
                                  <m:r>
                                    <a:rPr lang="en-US" sz="2000" i="1">
                                      <a:latin typeface="Cambria Math"/>
                                    </a:rPr>
                                    <m:t>𝑓</m:t>
                                  </m:r>
                                </m:e>
                              </m:acc>
                              <m:d>
                                <m:dPr>
                                  <m:ctrlPr>
                                    <a:rPr lang="en-US" sz="2000" i="1">
                                      <a:latin typeface="Cambria Math" panose="02040503050406030204" pitchFamily="18" charset="0"/>
                                    </a:rPr>
                                  </m:ctrlPr>
                                </m:dPr>
                                <m:e>
                                  <m:r>
                                    <a:rPr lang="en-US" sz="2000" i="1">
                                      <a:latin typeface="Cambria Math"/>
                                    </a:rPr>
                                    <m:t>𝑡</m:t>
                                  </m:r>
                                  <m:r>
                                    <a:rPr lang="en-US" sz="2000" i="1">
                                      <a:latin typeface="Cambria Math"/>
                                    </a:rPr>
                                    <m:t>−</m:t>
                                  </m:r>
                                  <m:r>
                                    <a:rPr lang="en-US" sz="2000" i="1">
                                      <a:latin typeface="Cambria Math"/>
                                    </a:rPr>
                                    <m:t>𝜏</m:t>
                                  </m:r>
                                </m:e>
                              </m:d>
                              <m:r>
                                <a:rPr lang="en-US" sz="2000" i="1">
                                  <a:latin typeface="Cambria Math"/>
                                </a:rPr>
                                <m:t>𝑑</m:t>
                              </m:r>
                              <m:r>
                                <a:rPr lang="en-US" sz="2000" i="1">
                                  <a:latin typeface="Cambria Math"/>
                                </a:rPr>
                                <m:t>𝜏</m:t>
                              </m:r>
                            </m:e>
                          </m:nary>
                        </m:e>
                      </m:func>
                    </m:oMath>
                  </m:oMathPara>
                </a14:m>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863" t="-1466"/>
                </a:stretch>
              </a:blipFill>
            </p:spPr>
            <p:txBody>
              <a:bodyPr/>
              <a:lstStyle/>
              <a:p>
                <a:r>
                  <a:rPr lang="en-US">
                    <a:noFill/>
                  </a:rPr>
                  <a:t> </a:t>
                </a:r>
              </a:p>
            </p:txBody>
          </p:sp>
        </mc:Fallback>
      </mc:AlternateContent>
      <p:sp>
        <p:nvSpPr>
          <p:cNvPr id="6" name="Rectangle 5"/>
          <p:cNvSpPr/>
          <p:nvPr/>
        </p:nvSpPr>
        <p:spPr>
          <a:xfrm rot="5400000">
            <a:off x="7541615" y="2039792"/>
            <a:ext cx="2856872" cy="261610"/>
          </a:xfrm>
          <a:prstGeom prst="rect">
            <a:avLst/>
          </a:prstGeom>
        </p:spPr>
        <p:txBody>
          <a:bodyPr wrap="none">
            <a:spAutoFit/>
          </a:bodyPr>
          <a:lstStyle/>
          <a:p>
            <a:r>
              <a:rPr lang="en-US" sz="1100" b="1" dirty="0">
                <a:ln w="3175">
                  <a:solidFill>
                    <a:srgbClr val="9FB8CD">
                      <a:lumMod val="40000"/>
                      <a:lumOff val="60000"/>
                    </a:srgbClr>
                  </a:solidFill>
                </a:ln>
                <a:solidFill>
                  <a:srgbClr val="9FB8CD">
                    <a:lumMod val="75000"/>
                  </a:srgbClr>
                </a:solidFill>
                <a:latin typeface="Arial Rounded MT Bold" pitchFamily="34" charset="0"/>
              </a:rPr>
              <a:t>BASICS:  NOISE  CHARACTERIZATION</a:t>
            </a:r>
            <a:endParaRPr lang="en-US" sz="1200" b="1" dirty="0">
              <a:ln w="3175">
                <a:solidFill>
                  <a:srgbClr val="9FB8CD">
                    <a:lumMod val="40000"/>
                    <a:lumOff val="60000"/>
                  </a:srgbClr>
                </a:solidFill>
              </a:ln>
              <a:solidFill>
                <a:srgbClr val="9FB8CD">
                  <a:lumMod val="75000"/>
                </a:srgbClr>
              </a:solidFill>
              <a:latin typeface="Arial Rounded MT Bold" pitchFamily="34" charset="0"/>
            </a:endParaRPr>
          </a:p>
        </p:txBody>
      </p:sp>
    </p:spTree>
    <p:extLst>
      <p:ext uri="{BB962C8B-B14F-4D97-AF65-F5344CB8AC3E}">
        <p14:creationId xmlns:p14="http://schemas.microsoft.com/office/powerpoint/2010/main" val="334310226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ust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AC42AC55CF142A284AEAA5C715A69" ma:contentTypeVersion="3" ma:contentTypeDescription="Create a new document." ma:contentTypeScope="" ma:versionID="81d9f57aaaf1e8d0a1bcb32756e67e2e">
  <xsd:schema xmlns:xsd="http://www.w3.org/2001/XMLSchema" xmlns:xs="http://www.w3.org/2001/XMLSchema" xmlns:p="http://schemas.microsoft.com/office/2006/metadata/properties" xmlns:ns2="ebfbbe02-a0a0-4d21-b1d9-f75519f8b920" targetNamespace="http://schemas.microsoft.com/office/2006/metadata/properties" ma:root="true" ma:fieldsID="d58772b7cf420dbfb937ca7db98848b4" ns2:_="">
    <xsd:import namespace="ebfbbe02-a0a0-4d21-b1d9-f75519f8b92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fbbe02-a0a0-4d21-b1d9-f75519f8b9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A874DD-F3E4-4ACA-A680-9A8815A3F47B}"/>
</file>

<file path=customXml/itemProps2.xml><?xml version="1.0" encoding="utf-8"?>
<ds:datastoreItem xmlns:ds="http://schemas.openxmlformats.org/officeDocument/2006/customXml" ds:itemID="{9BE314F1-2B03-440E-B916-5C6E877629B4}"/>
</file>

<file path=customXml/itemProps3.xml><?xml version="1.0" encoding="utf-8"?>
<ds:datastoreItem xmlns:ds="http://schemas.openxmlformats.org/officeDocument/2006/customXml" ds:itemID="{9FCFC28C-D571-4489-88F7-BAF9AC580EDC}"/>
</file>

<file path=docProps/app.xml><?xml version="1.0" encoding="utf-8"?>
<Properties xmlns="http://schemas.openxmlformats.org/officeDocument/2006/extended-properties" xmlns:vt="http://schemas.openxmlformats.org/officeDocument/2006/docPropsVTypes">
  <Template>Facet</Template>
  <TotalTime>4751</TotalTime>
  <Words>1194</Words>
  <Application>Microsoft Macintosh PowerPoint</Application>
  <PresentationFormat>On-screen Show (4:3)</PresentationFormat>
  <Paragraphs>259</Paragraphs>
  <Slides>24</Slides>
  <Notes>23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Arial</vt:lpstr>
      <vt:lpstr>Arial Rounded MT Bold</vt:lpstr>
      <vt:lpstr>Calibri</vt:lpstr>
      <vt:lpstr>Cambria Math</vt:lpstr>
      <vt:lpstr>Century Gothic</vt:lpstr>
      <vt:lpstr>Courier New</vt:lpstr>
      <vt:lpstr>Times New Roman</vt:lpstr>
      <vt:lpstr>Trebuchet MS</vt:lpstr>
      <vt:lpstr>Wingdings</vt:lpstr>
      <vt:lpstr>Wingdings 2</vt:lpstr>
      <vt:lpstr>Wingdings 3</vt:lpstr>
      <vt:lpstr>Office Theme</vt:lpstr>
      <vt:lpstr>1_Austin</vt:lpstr>
      <vt:lpstr>Facet</vt:lpstr>
      <vt:lpstr>Noise Modeling of Sensors:  The Allan Variance Method</vt:lpstr>
      <vt:lpstr>You should be able to answer these questions…</vt:lpstr>
      <vt:lpstr>Noise models can be useful</vt:lpstr>
      <vt:lpstr>Noise models are useful in signal filtering</vt:lpstr>
      <vt:lpstr>Noise models are useful in sensor selection</vt:lpstr>
      <vt:lpstr>You should be able to answer these questions…</vt:lpstr>
      <vt:lpstr>Question…</vt:lpstr>
      <vt:lpstr>What is autocorrelation?</vt:lpstr>
      <vt:lpstr>Noise characterization tools: Autocorrelation</vt:lpstr>
      <vt:lpstr>Noise characterization tools: Autocorrelation</vt:lpstr>
      <vt:lpstr>Autocorrelation of colored noise</vt:lpstr>
      <vt:lpstr>Noise characterization tools: PSD</vt:lpstr>
      <vt:lpstr>Noise characterization tools: PSD</vt:lpstr>
      <vt:lpstr>Sensor characterization: Check the datasheet!</vt:lpstr>
      <vt:lpstr>You should be able to answer these questions…</vt:lpstr>
      <vt:lpstr>Make an educated guess…</vt:lpstr>
      <vt:lpstr>Origins: Frequency stability of atomic clocks</vt:lpstr>
      <vt:lpstr>Allan Variance</vt:lpstr>
      <vt:lpstr>How is Allan Variance computed? </vt:lpstr>
      <vt:lpstr>Allan Variance – Angle random walk</vt:lpstr>
      <vt:lpstr>Allan Variance – Noise sources</vt:lpstr>
      <vt:lpstr>Allan Variance – Noise sources</vt:lpstr>
      <vt:lpstr>Allan Variance – Noise sources</vt:lpstr>
      <vt:lpstr>Allan Variance – Noise sources</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Siddharth Tallur</cp:lastModifiedBy>
  <cp:revision>247</cp:revision>
  <dcterms:created xsi:type="dcterms:W3CDTF">2000-01-08T19:37:57Z</dcterms:created>
  <dcterms:modified xsi:type="dcterms:W3CDTF">2020-08-30T11:55:48Z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0x0101004BAAC42AC55CF142A284AEAA5C715A69</vt:lpwstr>
  </property>
</Properties>
</file>