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61" r:id="rId2"/>
    <p:sldId id="269" r:id="rId3"/>
    <p:sldId id="551" r:id="rId4"/>
    <p:sldId id="265" r:id="rId5"/>
    <p:sldId id="266" r:id="rId6"/>
    <p:sldId id="267" r:id="rId7"/>
    <p:sldId id="268" r:id="rId8"/>
    <p:sldId id="552"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2BE1-0D3B-4B82-81B4-04B85FEC2DE1}"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3D5B0-84B8-4EB0-B788-C847D1625560}" type="slidenum">
              <a:rPr lang="en-US" smtClean="0"/>
              <a:t>‹#›</a:t>
            </a:fld>
            <a:endParaRPr lang="en-US"/>
          </a:p>
        </p:txBody>
      </p:sp>
    </p:spTree>
    <p:extLst>
      <p:ext uri="{BB962C8B-B14F-4D97-AF65-F5344CB8AC3E}">
        <p14:creationId xmlns:p14="http://schemas.microsoft.com/office/powerpoint/2010/main" val="3629877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05B544A-9DC5-4E19-9AEB-8E7320BE12E7}"/>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42A4087B-B28C-47DF-BE8B-92F2EBBE30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1AC42265-5528-4E4B-81A2-C022AE9580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7977F974-487A-4B41-8AC4-23E2CB52B9BA}" type="slidenum">
              <a:rPr lang="en-US" altLang="en-US" sz="1200">
                <a:solidFill>
                  <a:srgbClr val="000000"/>
                </a:solidFill>
              </a:rPr>
              <a:pPr/>
              <a:t>3</a:t>
            </a:fld>
            <a:endParaRPr lang="en-US" altLang="en-US" sz="12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92F1A0CF-FABD-4DFB-96BE-1DFF7A8A349B}"/>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5838885A-2639-437B-A37A-1B6C16CBC7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27652" name="Slide Number Placeholder 3">
            <a:extLst>
              <a:ext uri="{FF2B5EF4-FFF2-40B4-BE49-F238E27FC236}">
                <a16:creationId xmlns:a16="http://schemas.microsoft.com/office/drawing/2014/main" id="{CC36D194-C7EB-49D1-842A-93BDAFC308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fld id="{4049B9B5-AE5A-49CF-9643-EBAF9A636269}" type="slidenum">
              <a:rPr lang="en-US" altLang="en-US" sz="1200"/>
              <a:pPr/>
              <a:t>8</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7A19-C067-4557-827D-0158CB603A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16AE5F-92EB-432B-BB0E-8A8A9ADFAA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A94504-26CA-41CB-82C4-1FE019519508}"/>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5" name="Footer Placeholder 4">
            <a:extLst>
              <a:ext uri="{FF2B5EF4-FFF2-40B4-BE49-F238E27FC236}">
                <a16:creationId xmlns:a16="http://schemas.microsoft.com/office/drawing/2014/main" id="{00A766D7-4F7C-4ED7-9017-1B1A25D6F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885BD-B094-4D6B-B910-2E1A5ABA2546}"/>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100085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42C3-78C2-4FDB-B504-FBC14E7F5C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854F7-5318-401F-9E31-6A0403E341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1A293-0E23-4B6D-8FF0-214EED95AC7F}"/>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5" name="Footer Placeholder 4">
            <a:extLst>
              <a:ext uri="{FF2B5EF4-FFF2-40B4-BE49-F238E27FC236}">
                <a16:creationId xmlns:a16="http://schemas.microsoft.com/office/drawing/2014/main" id="{14A9CC5D-DABC-4540-B751-52F318BD5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69F62F-D6B6-4F99-BC51-BBAC6529FF41}"/>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331847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993F66-0BC4-4DE5-B596-E2A47B79E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E8EB27-71E0-4512-B178-F884280A01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D6363-4E37-47D0-80AE-9EE784C003CC}"/>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5" name="Footer Placeholder 4">
            <a:extLst>
              <a:ext uri="{FF2B5EF4-FFF2-40B4-BE49-F238E27FC236}">
                <a16:creationId xmlns:a16="http://schemas.microsoft.com/office/drawing/2014/main" id="{BD4D424A-2AAB-4E3E-BD1F-A803A397A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806F4-671B-440F-926D-4BBE88CF3337}"/>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162788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3503-140C-4C2B-AB52-D61CBA83B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39EC5-A5F5-4C1F-80F4-069DADF5DE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B1454-7103-4221-955F-2E4905137A30}"/>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5" name="Footer Placeholder 4">
            <a:extLst>
              <a:ext uri="{FF2B5EF4-FFF2-40B4-BE49-F238E27FC236}">
                <a16:creationId xmlns:a16="http://schemas.microsoft.com/office/drawing/2014/main" id="{E31EC0C5-0CCF-42B4-9735-CE3AE2442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8A95E-7320-4BEB-A648-D7FCEB3BFC1F}"/>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423710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F335-33C5-4A6F-9724-9227AD672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F7A9BE-DFF9-41A1-9872-D8FAA26ED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1154C6-7EB3-45EA-AF46-6C05D7558B51}"/>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5" name="Footer Placeholder 4">
            <a:extLst>
              <a:ext uri="{FF2B5EF4-FFF2-40B4-BE49-F238E27FC236}">
                <a16:creationId xmlns:a16="http://schemas.microsoft.com/office/drawing/2014/main" id="{CF94FCF5-DC47-411E-8B18-C450E0A04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33B1C-7D16-4A42-A9F7-906EC1C17F02}"/>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200051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C53D-2B46-4DC2-8506-1BC5EBFC0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D2C3D-6AF2-4656-9688-639C0036B4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07A120-C162-4E84-B796-08F38D937C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43F785-EB00-45D7-ACDD-966CC001ABA7}"/>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6" name="Footer Placeholder 5">
            <a:extLst>
              <a:ext uri="{FF2B5EF4-FFF2-40B4-BE49-F238E27FC236}">
                <a16:creationId xmlns:a16="http://schemas.microsoft.com/office/drawing/2014/main" id="{78BCC8AF-3CC1-4DB2-9DE8-2AD09F6CD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87B04-8FAC-460E-8C0B-C2C44F514171}"/>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160554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A0FF-56EB-452E-9573-6869751BA1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FFD428-F8CB-415D-A09B-3AC980C2E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8F150D-638F-4D78-96EB-379A78429E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5E08A9-52CA-4EEE-9D46-4FEDFFB26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F49F75-3C01-42C0-9CD4-03A70CB81D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C49D51-D133-402A-B97C-E4DD97C9EAA7}"/>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8" name="Footer Placeholder 7">
            <a:extLst>
              <a:ext uri="{FF2B5EF4-FFF2-40B4-BE49-F238E27FC236}">
                <a16:creationId xmlns:a16="http://schemas.microsoft.com/office/drawing/2014/main" id="{837B9D62-76AA-4E27-BFD5-7B8F092B73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304B8A-059D-4E49-AFC2-1F829BB2E565}"/>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81779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8312-3D04-433D-9294-FC668E5F48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C2CAAE-55C3-4F6A-A77F-C227B18D37BD}"/>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4" name="Footer Placeholder 3">
            <a:extLst>
              <a:ext uri="{FF2B5EF4-FFF2-40B4-BE49-F238E27FC236}">
                <a16:creationId xmlns:a16="http://schemas.microsoft.com/office/drawing/2014/main" id="{9D17556F-2C64-4481-AB06-84EEA9723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6268F1-2173-4817-B1D2-D4F642E66E03}"/>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11696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56F80-28EA-4A9C-A166-946052A9AC56}"/>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3" name="Footer Placeholder 2">
            <a:extLst>
              <a:ext uri="{FF2B5EF4-FFF2-40B4-BE49-F238E27FC236}">
                <a16:creationId xmlns:a16="http://schemas.microsoft.com/office/drawing/2014/main" id="{E96EB162-28D7-4FA4-9203-4CD042CAC5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2F6D8E-6F32-453B-A2CF-F205CDFC823D}"/>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153188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F89A-4FE4-40F1-AA56-A78841A6D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7E7FE6-5F81-4E4B-91E2-FD108D93B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AAFA7-D5C3-4B98-8759-D4F741A50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9842DB-3051-424C-B11F-1C2B1E517B8E}"/>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6" name="Footer Placeholder 5">
            <a:extLst>
              <a:ext uri="{FF2B5EF4-FFF2-40B4-BE49-F238E27FC236}">
                <a16:creationId xmlns:a16="http://schemas.microsoft.com/office/drawing/2014/main" id="{467D2832-E87D-4EE3-9903-772D74FD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6658E-A227-45D3-A3FF-A7ACC100D662}"/>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362292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C7C8-10C3-450B-9485-6C726A9F3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E571AC-F0AA-4573-BEBD-28AF2FAB9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E5DD85-7A49-4CC4-BFF5-BD95B0A05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5960A1-C7B7-402B-B332-7FFDF0287917}"/>
              </a:ext>
            </a:extLst>
          </p:cNvPr>
          <p:cNvSpPr>
            <a:spLocks noGrp="1"/>
          </p:cNvSpPr>
          <p:nvPr>
            <p:ph type="dt" sz="half" idx="10"/>
          </p:nvPr>
        </p:nvSpPr>
        <p:spPr/>
        <p:txBody>
          <a:bodyPr/>
          <a:lstStyle/>
          <a:p>
            <a:fld id="{18A788FA-2198-4192-BC92-99DA3EAC7383}" type="datetimeFigureOut">
              <a:rPr lang="en-US" smtClean="0"/>
              <a:t>9/14/2020</a:t>
            </a:fld>
            <a:endParaRPr lang="en-US"/>
          </a:p>
        </p:txBody>
      </p:sp>
      <p:sp>
        <p:nvSpPr>
          <p:cNvPr id="6" name="Footer Placeholder 5">
            <a:extLst>
              <a:ext uri="{FF2B5EF4-FFF2-40B4-BE49-F238E27FC236}">
                <a16:creationId xmlns:a16="http://schemas.microsoft.com/office/drawing/2014/main" id="{33939611-B87B-43C7-858D-7197EE781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80047-CF3B-4DD5-ADE4-77818F07DD30}"/>
              </a:ext>
            </a:extLst>
          </p:cNvPr>
          <p:cNvSpPr>
            <a:spLocks noGrp="1"/>
          </p:cNvSpPr>
          <p:nvPr>
            <p:ph type="sldNum" sz="quarter" idx="12"/>
          </p:nvPr>
        </p:nvSpPr>
        <p:spPr/>
        <p:txBody>
          <a:bodyPr/>
          <a:lstStyle/>
          <a:p>
            <a:fld id="{232C7D4E-8401-4FD0-93D4-09419614276A}" type="slidenum">
              <a:rPr lang="en-US" smtClean="0"/>
              <a:t>‹#›</a:t>
            </a:fld>
            <a:endParaRPr lang="en-US"/>
          </a:p>
        </p:txBody>
      </p:sp>
    </p:spTree>
    <p:extLst>
      <p:ext uri="{BB962C8B-B14F-4D97-AF65-F5344CB8AC3E}">
        <p14:creationId xmlns:p14="http://schemas.microsoft.com/office/powerpoint/2010/main" val="364764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74E86-4BB6-44ED-9DFA-C20A2A72C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C4CA6-972E-43A3-A099-1D368BD29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0B18B-8753-40B1-9199-71EE5AF81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788FA-2198-4192-BC92-99DA3EAC7383}" type="datetimeFigureOut">
              <a:rPr lang="en-US" smtClean="0"/>
              <a:t>9/14/2020</a:t>
            </a:fld>
            <a:endParaRPr lang="en-US"/>
          </a:p>
        </p:txBody>
      </p:sp>
      <p:sp>
        <p:nvSpPr>
          <p:cNvPr id="5" name="Footer Placeholder 4">
            <a:extLst>
              <a:ext uri="{FF2B5EF4-FFF2-40B4-BE49-F238E27FC236}">
                <a16:creationId xmlns:a16="http://schemas.microsoft.com/office/drawing/2014/main" id="{2F849B19-DE9C-4949-BF9B-9DE9464A9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F00EF5-9000-44DC-A193-1DECD775D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C7D4E-8401-4FD0-93D4-09419614276A}" type="slidenum">
              <a:rPr lang="en-US" smtClean="0"/>
              <a:t>‹#›</a:t>
            </a:fld>
            <a:endParaRPr lang="en-US"/>
          </a:p>
        </p:txBody>
      </p:sp>
    </p:spTree>
    <p:extLst>
      <p:ext uri="{BB962C8B-B14F-4D97-AF65-F5344CB8AC3E}">
        <p14:creationId xmlns:p14="http://schemas.microsoft.com/office/powerpoint/2010/main" val="3396594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odle.iitb.ac.in/login/index.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82C2C41-5E7B-4216-92F5-307F2C43E14E}"/>
              </a:ext>
            </a:extLst>
          </p:cNvPr>
          <p:cNvSpPr>
            <a:spLocks noGrp="1" noChangeArrowheads="1"/>
          </p:cNvSpPr>
          <p:nvPr>
            <p:ph type="ctrTitle"/>
          </p:nvPr>
        </p:nvSpPr>
        <p:spPr>
          <a:xfrm>
            <a:off x="1389063" y="665163"/>
            <a:ext cx="9144001" cy="1331912"/>
          </a:xfrm>
        </p:spPr>
        <p:txBody>
          <a:bodyPr>
            <a:normAutofit fontScale="90000"/>
          </a:bodyPr>
          <a:lstStyle/>
          <a:p>
            <a:r>
              <a:rPr lang="en-US" altLang="en-US" sz="3600" b="1"/>
              <a:t>ES 200: Autumn 2020</a:t>
            </a:r>
            <a:br>
              <a:rPr lang="en-US" altLang="en-US" sz="3600" b="1"/>
            </a:br>
            <a:r>
              <a:rPr lang="en-US" altLang="en-US" sz="3600" b="1"/>
              <a:t>Environmental Studies: Science </a:t>
            </a:r>
            <a:r>
              <a:rPr lang="en-US" altLang="en-US" sz="3300" b="1"/>
              <a:t>and </a:t>
            </a:r>
            <a:r>
              <a:rPr lang="en-US" altLang="en-US" sz="3600" b="1"/>
              <a:t>Engineering</a:t>
            </a:r>
            <a:br>
              <a:rPr lang="en-US" altLang="en-US" b="1"/>
            </a:br>
            <a:r>
              <a:rPr lang="en-US" altLang="en-US" sz="2700" b="1"/>
              <a:t>Module C: Solid Waste Management </a:t>
            </a:r>
          </a:p>
        </p:txBody>
      </p:sp>
      <p:sp>
        <p:nvSpPr>
          <p:cNvPr id="3" name="Subtitle 2">
            <a:extLst>
              <a:ext uri="{FF2B5EF4-FFF2-40B4-BE49-F238E27FC236}">
                <a16:creationId xmlns:a16="http://schemas.microsoft.com/office/drawing/2014/main" id="{B5A79405-B760-4C34-BC07-A47C44C39278}"/>
              </a:ext>
            </a:extLst>
          </p:cNvPr>
          <p:cNvSpPr>
            <a:spLocks noGrp="1"/>
          </p:cNvSpPr>
          <p:nvPr>
            <p:ph type="subTitle" idx="1"/>
          </p:nvPr>
        </p:nvSpPr>
        <p:spPr>
          <a:xfrm>
            <a:off x="2779713" y="4759326"/>
            <a:ext cx="6858000" cy="1241425"/>
          </a:xfrm>
        </p:spPr>
        <p:txBody>
          <a:bodyPr>
            <a:normAutofit fontScale="70000" lnSpcReduction="20000"/>
          </a:bodyPr>
          <a:lstStyle/>
          <a:p>
            <a:pPr>
              <a:defRPr/>
            </a:pPr>
            <a:r>
              <a:rPr lang="en-US" b="1" dirty="0"/>
              <a:t>By Prof. Tabish Nawaz (Module C)</a:t>
            </a:r>
          </a:p>
          <a:p>
            <a:pPr>
              <a:defRPr/>
            </a:pPr>
            <a:r>
              <a:rPr lang="en-US" b="1" dirty="0"/>
              <a:t>(tnawaz@iitb.ac.in)</a:t>
            </a:r>
          </a:p>
          <a:p>
            <a:pPr>
              <a:defRPr/>
            </a:pPr>
            <a:r>
              <a:rPr lang="en-US" b="1" dirty="0"/>
              <a:t>Environmental Science and Engineering Department</a:t>
            </a:r>
          </a:p>
          <a:p>
            <a:pPr>
              <a:defRPr/>
            </a:pPr>
            <a:r>
              <a:rPr lang="en-US" b="1" dirty="0"/>
              <a:t>Indian Institute of Technology Bombay</a:t>
            </a:r>
          </a:p>
        </p:txBody>
      </p:sp>
      <p:pic>
        <p:nvPicPr>
          <p:cNvPr id="18436" name="Picture 14">
            <a:extLst>
              <a:ext uri="{FF2B5EF4-FFF2-40B4-BE49-F238E27FC236}">
                <a16:creationId xmlns:a16="http://schemas.microsoft.com/office/drawing/2014/main" id="{7E5BCD10-DBAB-4311-82D8-462BF557D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213" y="2520950"/>
            <a:ext cx="2159000"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082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B4A554E-D16D-45FB-9C44-C6D9DDB46A38}"/>
              </a:ext>
            </a:extLst>
          </p:cNvPr>
          <p:cNvSpPr>
            <a:spLocks noGrp="1" noChangeArrowheads="1"/>
          </p:cNvSpPr>
          <p:nvPr>
            <p:ph type="title"/>
          </p:nvPr>
        </p:nvSpPr>
        <p:spPr/>
        <p:txBody>
          <a:bodyPr/>
          <a:lstStyle/>
          <a:p>
            <a:r>
              <a:rPr lang="en-IN" altLang="en-US" sz="3200" b="1">
                <a:cs typeface="Arial" panose="020B0604020202020204" pitchFamily="34" charset="0"/>
              </a:rPr>
              <a:t>Instructor Contact Information</a:t>
            </a:r>
          </a:p>
        </p:txBody>
      </p:sp>
      <p:sp>
        <p:nvSpPr>
          <p:cNvPr id="3" name="Content Placeholder 2">
            <a:extLst>
              <a:ext uri="{FF2B5EF4-FFF2-40B4-BE49-F238E27FC236}">
                <a16:creationId xmlns:a16="http://schemas.microsoft.com/office/drawing/2014/main" id="{2DB0D823-E45E-451F-9E97-5A801D4C30A4}"/>
              </a:ext>
            </a:extLst>
          </p:cNvPr>
          <p:cNvSpPr>
            <a:spLocks noGrp="1"/>
          </p:cNvSpPr>
          <p:nvPr>
            <p:ph idx="1"/>
          </p:nvPr>
        </p:nvSpPr>
        <p:spPr>
          <a:xfrm>
            <a:off x="2170113" y="1654175"/>
            <a:ext cx="8229600" cy="4929188"/>
          </a:xfrm>
        </p:spPr>
        <p:txBody>
          <a:bodyPr>
            <a:normAutofit lnSpcReduction="10000"/>
          </a:bodyPr>
          <a:lstStyle/>
          <a:p>
            <a:pPr marL="0" indent="0" algn="ctr">
              <a:buNone/>
              <a:defRPr/>
            </a:pPr>
            <a:r>
              <a:rPr lang="en-IN" dirty="0">
                <a:cs typeface="Arial" panose="020B0604020202020204" pitchFamily="34" charset="0"/>
              </a:rPr>
              <a:t>Tabish Nawaz</a:t>
            </a:r>
          </a:p>
          <a:p>
            <a:pPr marL="0" indent="0" algn="ctr">
              <a:buNone/>
              <a:defRPr/>
            </a:pPr>
            <a:r>
              <a:rPr lang="en-IN" dirty="0">
                <a:cs typeface="Arial" panose="020B0604020202020204" pitchFamily="34" charset="0"/>
              </a:rPr>
              <a:t>Assistant Professor</a:t>
            </a:r>
          </a:p>
          <a:p>
            <a:pPr marL="0" indent="0" algn="ctr">
              <a:buNone/>
              <a:defRPr/>
            </a:pPr>
            <a:r>
              <a:rPr lang="en-IN" dirty="0">
                <a:cs typeface="Arial" panose="020B0604020202020204" pitchFamily="34" charset="0"/>
              </a:rPr>
              <a:t>Environmental Science &amp; Engineering Department (ESED)</a:t>
            </a:r>
          </a:p>
          <a:p>
            <a:pPr marL="0" indent="0" algn="ctr">
              <a:buNone/>
              <a:defRPr/>
            </a:pPr>
            <a:endParaRPr lang="en-IN" dirty="0">
              <a:cs typeface="Arial" panose="020B0604020202020204" pitchFamily="34" charset="0"/>
            </a:endParaRPr>
          </a:p>
          <a:p>
            <a:pPr marL="0" indent="0" algn="ctr">
              <a:buNone/>
              <a:defRPr/>
            </a:pPr>
            <a:r>
              <a:rPr lang="en-IN" u="sng" dirty="0">
                <a:cs typeface="Arial" panose="020B0604020202020204" pitchFamily="34" charset="0"/>
              </a:rPr>
              <a:t>Email</a:t>
            </a:r>
            <a:r>
              <a:rPr lang="en-IN" dirty="0">
                <a:cs typeface="Arial" panose="020B0604020202020204" pitchFamily="34" charset="0"/>
              </a:rPr>
              <a:t>: tnawaz@iitb.ac.in</a:t>
            </a:r>
          </a:p>
          <a:p>
            <a:pPr marL="0" indent="0" algn="ctr">
              <a:buNone/>
              <a:defRPr/>
            </a:pPr>
            <a:r>
              <a:rPr lang="en-IN" u="sng" dirty="0">
                <a:cs typeface="Arial" panose="020B0604020202020204" pitchFamily="34" charset="0"/>
              </a:rPr>
              <a:t>Office Location</a:t>
            </a:r>
          </a:p>
          <a:p>
            <a:pPr marL="0" indent="0" algn="ctr">
              <a:buNone/>
              <a:defRPr/>
            </a:pPr>
            <a:r>
              <a:rPr lang="en-IN" dirty="0">
                <a:cs typeface="Arial" panose="020B0604020202020204" pitchFamily="34" charset="0"/>
              </a:rPr>
              <a:t>New DESE &amp; CESE Building,</a:t>
            </a:r>
          </a:p>
          <a:p>
            <a:pPr marL="0" indent="0" algn="ctr">
              <a:buNone/>
              <a:defRPr/>
            </a:pPr>
            <a:r>
              <a:rPr lang="en-IN" dirty="0">
                <a:cs typeface="Arial" panose="020B0604020202020204" pitchFamily="34" charset="0"/>
              </a:rPr>
              <a:t>6</a:t>
            </a:r>
            <a:r>
              <a:rPr lang="en-IN" baseline="30000" dirty="0">
                <a:cs typeface="Arial" panose="020B0604020202020204" pitchFamily="34" charset="0"/>
              </a:rPr>
              <a:t>th</a:t>
            </a:r>
            <a:r>
              <a:rPr lang="en-IN" dirty="0">
                <a:cs typeface="Arial" panose="020B0604020202020204" pitchFamily="34" charset="0"/>
              </a:rPr>
              <a:t> Floor, Room No. ES605</a:t>
            </a:r>
          </a:p>
          <a:p>
            <a:pPr marL="0" indent="0" algn="ctr">
              <a:buNone/>
              <a:defRPr/>
            </a:pPr>
            <a:r>
              <a:rPr lang="en-IN" dirty="0">
                <a:cs typeface="Arial" panose="020B0604020202020204" pitchFamily="34" charset="0"/>
              </a:rPr>
              <a:t>Office Phone: 022-2576-5854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a:extLst>
              <a:ext uri="{FF2B5EF4-FFF2-40B4-BE49-F238E27FC236}">
                <a16:creationId xmlns:a16="http://schemas.microsoft.com/office/drawing/2014/main" id="{7FC65E9F-BC31-435F-8537-22C8F9F01A62}"/>
              </a:ext>
            </a:extLst>
          </p:cNvPr>
          <p:cNvSpPr>
            <a:spLocks noChangeArrowheads="1"/>
          </p:cNvSpPr>
          <p:nvPr/>
        </p:nvSpPr>
        <p:spPr bwMode="auto">
          <a:xfrm>
            <a:off x="5224464" y="1003300"/>
            <a:ext cx="1743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19138">
              <a:spcBef>
                <a:spcPct val="20000"/>
              </a:spcBef>
              <a:buChar char="•"/>
              <a:tabLst>
                <a:tab pos="2154238" algn="l"/>
              </a:tabLst>
              <a:defRPr sz="3200">
                <a:solidFill>
                  <a:schemeClr val="tx1"/>
                </a:solidFill>
                <a:latin typeface="Arial" panose="020B0604020202020204" pitchFamily="34" charset="0"/>
                <a:ea typeface="MS PGothic" panose="020B0600070205080204" pitchFamily="34" charset="-128"/>
              </a:defRPr>
            </a:lvl1pPr>
            <a:lvl2pPr marL="742950" indent="-285750" defTabSz="719138">
              <a:spcBef>
                <a:spcPct val="20000"/>
              </a:spcBef>
              <a:buChar char="–"/>
              <a:tabLst>
                <a:tab pos="2154238" algn="l"/>
              </a:tabLst>
              <a:defRPr sz="2800">
                <a:solidFill>
                  <a:schemeClr val="tx1"/>
                </a:solidFill>
                <a:latin typeface="Arial" panose="020B0604020202020204" pitchFamily="34" charset="0"/>
                <a:ea typeface="MS PGothic" panose="020B0600070205080204" pitchFamily="34" charset="-128"/>
              </a:defRPr>
            </a:lvl2pPr>
            <a:lvl3pPr marL="1143000" indent="-228600" defTabSz="719138">
              <a:spcBef>
                <a:spcPct val="20000"/>
              </a:spcBef>
              <a:buChar char="•"/>
              <a:tabLst>
                <a:tab pos="2154238" algn="l"/>
              </a:tabLst>
              <a:defRPr sz="2400">
                <a:solidFill>
                  <a:schemeClr val="tx1"/>
                </a:solidFill>
                <a:latin typeface="Arial" panose="020B0604020202020204" pitchFamily="34" charset="0"/>
                <a:ea typeface="MS PGothic" panose="020B0600070205080204" pitchFamily="34" charset="-128"/>
              </a:defRPr>
            </a:lvl3pPr>
            <a:lvl4pPr marL="1600200" indent="-228600" defTabSz="719138">
              <a:spcBef>
                <a:spcPct val="20000"/>
              </a:spcBef>
              <a:buChar char="–"/>
              <a:tabLst>
                <a:tab pos="2154238" algn="l"/>
              </a:tabLst>
              <a:defRPr sz="2000">
                <a:solidFill>
                  <a:schemeClr val="tx1"/>
                </a:solidFill>
                <a:latin typeface="Arial" panose="020B0604020202020204" pitchFamily="34" charset="0"/>
                <a:ea typeface="MS PGothic" panose="020B0600070205080204" pitchFamily="34" charset="-128"/>
              </a:defRPr>
            </a:lvl4pPr>
            <a:lvl5pPr marL="2057400" indent="-228600" defTabSz="719138">
              <a:spcBef>
                <a:spcPct val="20000"/>
              </a:spcBef>
              <a:buChar char="»"/>
              <a:tabLst>
                <a:tab pos="2154238" algn="l"/>
              </a:tabLst>
              <a:defRPr sz="2000">
                <a:solidFill>
                  <a:schemeClr val="tx1"/>
                </a:solidFill>
                <a:latin typeface="Arial" panose="020B0604020202020204" pitchFamily="34" charset="0"/>
                <a:ea typeface="MS PGothic" panose="020B0600070205080204" pitchFamily="34" charset="-128"/>
              </a:defRPr>
            </a:lvl5pPr>
            <a:lvl6pPr marL="2514600" indent="-228600" defTabSz="719138" eaLnBrk="0" fontAlgn="base" hangingPunct="0">
              <a:spcBef>
                <a:spcPct val="20000"/>
              </a:spcBef>
              <a:spcAft>
                <a:spcPct val="0"/>
              </a:spcAft>
              <a:buChar char="»"/>
              <a:tabLst>
                <a:tab pos="2154238" algn="l"/>
              </a:tabLst>
              <a:defRPr sz="2000">
                <a:solidFill>
                  <a:schemeClr val="tx1"/>
                </a:solidFill>
                <a:latin typeface="Arial" panose="020B0604020202020204" pitchFamily="34" charset="0"/>
                <a:ea typeface="MS PGothic" panose="020B0600070205080204" pitchFamily="34" charset="-128"/>
              </a:defRPr>
            </a:lvl6pPr>
            <a:lvl7pPr marL="2971800" indent="-228600" defTabSz="719138" eaLnBrk="0" fontAlgn="base" hangingPunct="0">
              <a:spcBef>
                <a:spcPct val="20000"/>
              </a:spcBef>
              <a:spcAft>
                <a:spcPct val="0"/>
              </a:spcAft>
              <a:buChar char="»"/>
              <a:tabLst>
                <a:tab pos="2154238" algn="l"/>
              </a:tabLst>
              <a:defRPr sz="2000">
                <a:solidFill>
                  <a:schemeClr val="tx1"/>
                </a:solidFill>
                <a:latin typeface="Arial" panose="020B0604020202020204" pitchFamily="34" charset="0"/>
                <a:ea typeface="MS PGothic" panose="020B0600070205080204" pitchFamily="34" charset="-128"/>
              </a:defRPr>
            </a:lvl7pPr>
            <a:lvl8pPr marL="3429000" indent="-228600" defTabSz="719138" eaLnBrk="0" fontAlgn="base" hangingPunct="0">
              <a:spcBef>
                <a:spcPct val="20000"/>
              </a:spcBef>
              <a:spcAft>
                <a:spcPct val="0"/>
              </a:spcAft>
              <a:buChar char="»"/>
              <a:tabLst>
                <a:tab pos="2154238" algn="l"/>
              </a:tabLst>
              <a:defRPr sz="2000">
                <a:solidFill>
                  <a:schemeClr val="tx1"/>
                </a:solidFill>
                <a:latin typeface="Arial" panose="020B0604020202020204" pitchFamily="34" charset="0"/>
                <a:ea typeface="MS PGothic" panose="020B0600070205080204" pitchFamily="34" charset="-128"/>
              </a:defRPr>
            </a:lvl8pPr>
            <a:lvl9pPr marL="3886200" indent="-228600" defTabSz="719138" eaLnBrk="0" fontAlgn="base" hangingPunct="0">
              <a:spcBef>
                <a:spcPct val="20000"/>
              </a:spcBef>
              <a:spcAft>
                <a:spcPct val="0"/>
              </a:spcAft>
              <a:buChar char="»"/>
              <a:tabLst>
                <a:tab pos="2154238" algn="l"/>
              </a:tabLst>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IN" altLang="en-US" sz="2700" b="1" u="sng"/>
              <a:t>Module C</a:t>
            </a:r>
          </a:p>
        </p:txBody>
      </p:sp>
      <p:sp>
        <p:nvSpPr>
          <p:cNvPr id="20483" name="Slide Number Placeholder 1">
            <a:extLst>
              <a:ext uri="{FF2B5EF4-FFF2-40B4-BE49-F238E27FC236}">
                <a16:creationId xmlns:a16="http://schemas.microsoft.com/office/drawing/2014/main" id="{B63E934C-9E56-4E59-A807-D6428EC3A613}"/>
              </a:ext>
            </a:extLst>
          </p:cNvPr>
          <p:cNvSpPr>
            <a:spLocks noGrp="1" noChangeArrowheads="1"/>
          </p:cNvSpPr>
          <p:nvPr>
            <p:ph type="sldNum" sz="quarter" idx="12"/>
          </p:nvPr>
        </p:nvSpPr>
        <p:spPr>
          <a:xfrm>
            <a:off x="7918450" y="5643564"/>
            <a:ext cx="1600200" cy="357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C06359A6-EC56-44D4-B382-D12C0EFAC7BB}" type="slidenum">
              <a:rPr lang="en-US" altLang="en-US" sz="1400">
                <a:solidFill>
                  <a:srgbClr val="000000"/>
                </a:solidFill>
              </a:rPr>
              <a:pPr>
                <a:spcBef>
                  <a:spcPct val="0"/>
                </a:spcBef>
                <a:buFontTx/>
                <a:buNone/>
              </a:pPr>
              <a:t>3</a:t>
            </a:fld>
            <a:endParaRPr lang="en-US" altLang="en-US" sz="1400">
              <a:solidFill>
                <a:srgbClr val="000000"/>
              </a:solidFill>
            </a:endParaRPr>
          </a:p>
        </p:txBody>
      </p:sp>
      <p:sp>
        <p:nvSpPr>
          <p:cNvPr id="7" name="Rectangle 3">
            <a:extLst>
              <a:ext uri="{FF2B5EF4-FFF2-40B4-BE49-F238E27FC236}">
                <a16:creationId xmlns:a16="http://schemas.microsoft.com/office/drawing/2014/main" id="{4DB428D1-9EB1-4B16-BF5C-1B59D6A8E852}"/>
              </a:ext>
            </a:extLst>
          </p:cNvPr>
          <p:cNvSpPr txBox="1">
            <a:spLocks noChangeArrowheads="1"/>
          </p:cNvSpPr>
          <p:nvPr/>
        </p:nvSpPr>
        <p:spPr bwMode="auto">
          <a:xfrm>
            <a:off x="3009900" y="1731963"/>
            <a:ext cx="6172200" cy="3911600"/>
          </a:xfrm>
          <a:prstGeom prst="rect">
            <a:avLst/>
          </a:prstGeom>
          <a:noFill/>
          <a:ln>
            <a:noFill/>
          </a:ln>
        </p:spPr>
        <p:txBody>
          <a:bodyPr lIns="68580" tIns="34290" rIns="68580" bIns="34290"/>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MS PGothic" pitchFamily="34" charset="-128"/>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en-US" altLang="en-US" sz="2400" b="1" kern="0" dirty="0"/>
              <a:t>Why Solid Waste Management: Objectives of the Module</a:t>
            </a:r>
          </a:p>
          <a:p>
            <a:pPr marL="428625" indent="-428625" algn="just">
              <a:buFont typeface="Wingdings" panose="05000000000000000000" pitchFamily="2" charset="2"/>
              <a:buChar char="Ø"/>
              <a:defRPr/>
            </a:pPr>
            <a:endParaRPr lang="en-US" altLang="en-US" sz="1800" kern="0" dirty="0">
              <a:solidFill>
                <a:srgbClr val="000000"/>
              </a:solidFill>
            </a:endParaRPr>
          </a:p>
          <a:p>
            <a:pPr marL="342900" indent="-342900" algn="just">
              <a:buFontTx/>
              <a:buAutoNum type="arabicParenBoth"/>
              <a:defRPr/>
            </a:pPr>
            <a:r>
              <a:rPr lang="en-US" altLang="en-US" sz="1800" kern="0" dirty="0">
                <a:solidFill>
                  <a:srgbClr val="000000"/>
                </a:solidFill>
              </a:rPr>
              <a:t>Identify the various types of solid wastes, their sources and understand their characteristics.</a:t>
            </a:r>
          </a:p>
          <a:p>
            <a:pPr marL="342900" indent="-342900" algn="just">
              <a:buFontTx/>
              <a:buAutoNum type="arabicParenBoth"/>
              <a:defRPr/>
            </a:pPr>
            <a:endParaRPr lang="en-US" altLang="en-US" sz="1800" kern="0" dirty="0">
              <a:solidFill>
                <a:srgbClr val="000000"/>
              </a:solidFill>
            </a:endParaRPr>
          </a:p>
          <a:p>
            <a:pPr marL="342900" indent="-342900" algn="just">
              <a:buFontTx/>
              <a:buAutoNum type="arabicParenBoth"/>
              <a:defRPr/>
            </a:pPr>
            <a:r>
              <a:rPr lang="en-US" altLang="en-US" sz="1800" kern="0" dirty="0">
                <a:solidFill>
                  <a:srgbClr val="000000"/>
                </a:solidFill>
              </a:rPr>
              <a:t>Comprehend the functional elements of a solid waste management system.</a:t>
            </a:r>
          </a:p>
          <a:p>
            <a:pPr marL="342900" indent="-342900" algn="just">
              <a:buFontTx/>
              <a:buAutoNum type="arabicParenBoth"/>
              <a:defRPr/>
            </a:pPr>
            <a:endParaRPr lang="en-US" altLang="en-US" sz="1800" kern="0" dirty="0">
              <a:solidFill>
                <a:srgbClr val="000000"/>
              </a:solidFill>
            </a:endParaRPr>
          </a:p>
          <a:p>
            <a:pPr marL="342900" indent="-342900" algn="just">
              <a:buFontTx/>
              <a:buAutoNum type="arabicParenBoth"/>
              <a:defRPr/>
            </a:pPr>
            <a:r>
              <a:rPr lang="en-US" altLang="en-US" sz="1800" kern="0" dirty="0">
                <a:solidFill>
                  <a:srgbClr val="000000"/>
                </a:solidFill>
              </a:rPr>
              <a:t>Analyze and evaluate the engineering aspects associated with the management of solid waste from the point of generation to final disposal.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B026-319A-4091-BE8C-20012CD34574}"/>
              </a:ext>
            </a:extLst>
          </p:cNvPr>
          <p:cNvSpPr>
            <a:spLocks noGrp="1"/>
          </p:cNvSpPr>
          <p:nvPr>
            <p:ph type="title"/>
          </p:nvPr>
        </p:nvSpPr>
        <p:spPr>
          <a:xfrm>
            <a:off x="2008188" y="185739"/>
            <a:ext cx="7886700" cy="993775"/>
          </a:xfrm>
        </p:spPr>
        <p:txBody>
          <a:bodyPr>
            <a:normAutofit/>
          </a:bodyPr>
          <a:lstStyle/>
          <a:p>
            <a:pPr>
              <a:defRPr/>
            </a:pPr>
            <a:r>
              <a:rPr lang="en-US" sz="3000" b="1" dirty="0">
                <a:cs typeface="Arial" panose="020B0604020202020204" pitchFamily="34" charset="0"/>
              </a:rPr>
              <a:t>What</a:t>
            </a:r>
            <a:r>
              <a:rPr lang="en-US" sz="3000" dirty="0">
                <a:cs typeface="Arial" panose="020B0604020202020204" pitchFamily="34" charset="0"/>
              </a:rPr>
              <a:t> Will be Covered?</a:t>
            </a:r>
            <a:br>
              <a:rPr lang="en-US" sz="3000" dirty="0">
                <a:cs typeface="Arial" panose="020B0604020202020204" pitchFamily="34" charset="0"/>
              </a:rPr>
            </a:br>
            <a:endParaRPr lang="en-US" sz="3000" dirty="0">
              <a:cs typeface="Arial" panose="020B0604020202020204" pitchFamily="34" charset="0"/>
            </a:endParaRPr>
          </a:p>
        </p:txBody>
      </p:sp>
      <p:sp>
        <p:nvSpPr>
          <p:cNvPr id="3" name="Content Placeholder 2">
            <a:extLst>
              <a:ext uri="{FF2B5EF4-FFF2-40B4-BE49-F238E27FC236}">
                <a16:creationId xmlns:a16="http://schemas.microsoft.com/office/drawing/2014/main" id="{95E7FDD7-6563-49F4-A4A5-3C54D3CA45CF}"/>
              </a:ext>
            </a:extLst>
          </p:cNvPr>
          <p:cNvSpPr>
            <a:spLocks noGrp="1"/>
          </p:cNvSpPr>
          <p:nvPr>
            <p:ph idx="1"/>
          </p:nvPr>
        </p:nvSpPr>
        <p:spPr>
          <a:xfrm>
            <a:off x="1839913" y="1408113"/>
            <a:ext cx="8247062" cy="5264150"/>
          </a:xfrm>
        </p:spPr>
        <p:txBody>
          <a:bodyPr>
            <a:normAutofit fontScale="92500" lnSpcReduction="10000"/>
          </a:bodyPr>
          <a:lstStyle/>
          <a:p>
            <a:pPr>
              <a:buFont typeface="Wingdings" panose="05000000000000000000" pitchFamily="2" charset="2"/>
              <a:buChar char="Ø"/>
              <a:defRPr/>
            </a:pPr>
            <a:r>
              <a:rPr lang="en-US" sz="2400" b="1" dirty="0"/>
              <a:t> </a:t>
            </a:r>
            <a:r>
              <a:rPr lang="en-IN" sz="2400" dirty="0"/>
              <a:t>Solid Waste Classification</a:t>
            </a:r>
            <a:endParaRPr lang="en-US" sz="2400" b="1" dirty="0"/>
          </a:p>
          <a:p>
            <a:pPr>
              <a:buFont typeface="Wingdings" panose="05000000000000000000" pitchFamily="2" charset="2"/>
              <a:buChar char="Ø"/>
              <a:defRPr/>
            </a:pPr>
            <a:r>
              <a:rPr lang="en-IN" sz="2400" dirty="0"/>
              <a:t>Solid Waste Management System</a:t>
            </a:r>
          </a:p>
          <a:p>
            <a:pPr>
              <a:buFont typeface="Wingdings" panose="05000000000000000000" pitchFamily="2" charset="2"/>
              <a:buChar char="Ø"/>
              <a:defRPr/>
            </a:pPr>
            <a:r>
              <a:rPr lang="en-US" sz="2400" dirty="0"/>
              <a:t>Characteristics of MSW</a:t>
            </a:r>
          </a:p>
          <a:p>
            <a:pPr>
              <a:buFont typeface="Wingdings" panose="05000000000000000000" pitchFamily="2" charset="2"/>
              <a:buChar char="Ø"/>
              <a:defRPr/>
            </a:pPr>
            <a:r>
              <a:rPr lang="en-US" sz="2400" dirty="0"/>
              <a:t>Analysis of solid waste management systems</a:t>
            </a:r>
          </a:p>
          <a:p>
            <a:pPr>
              <a:buFont typeface="Wingdings" panose="05000000000000000000" pitchFamily="2" charset="2"/>
              <a:buChar char="q"/>
              <a:defRPr/>
            </a:pPr>
            <a:r>
              <a:rPr lang="en-US" sz="2400" dirty="0"/>
              <a:t>Material balance approach</a:t>
            </a:r>
            <a:endParaRPr lang="en-IN" sz="2400" dirty="0"/>
          </a:p>
          <a:p>
            <a:pPr>
              <a:buFont typeface="Wingdings" panose="05000000000000000000" pitchFamily="2" charset="2"/>
              <a:buChar char="Ø"/>
              <a:defRPr/>
            </a:pPr>
            <a:r>
              <a:rPr lang="en-IN" sz="2400" dirty="0"/>
              <a:t>Functional elements: MSW Collection</a:t>
            </a:r>
          </a:p>
          <a:p>
            <a:pPr>
              <a:buFont typeface="Wingdings" panose="05000000000000000000" pitchFamily="2" charset="2"/>
              <a:buChar char="q"/>
              <a:defRPr/>
            </a:pPr>
            <a:r>
              <a:rPr lang="en-US" sz="2400" dirty="0"/>
              <a:t>Hauled-container system</a:t>
            </a:r>
          </a:p>
          <a:p>
            <a:pPr>
              <a:buFont typeface="Wingdings" panose="05000000000000000000" pitchFamily="2" charset="2"/>
              <a:buChar char="q"/>
              <a:defRPr/>
            </a:pPr>
            <a:r>
              <a:rPr lang="en-US" sz="2400" dirty="0"/>
              <a:t>Stationary-container system</a:t>
            </a:r>
          </a:p>
          <a:p>
            <a:pPr>
              <a:buFont typeface="Wingdings" panose="05000000000000000000" pitchFamily="2" charset="2"/>
              <a:buChar char="Ø"/>
              <a:defRPr/>
            </a:pPr>
            <a:r>
              <a:rPr lang="en-US" sz="2400" dirty="0"/>
              <a:t>MSW Transfer and Transport</a:t>
            </a:r>
          </a:p>
          <a:p>
            <a:pPr>
              <a:buFont typeface="Wingdings" panose="05000000000000000000" pitchFamily="2" charset="2"/>
              <a:buChar char="q"/>
              <a:defRPr/>
            </a:pPr>
            <a:r>
              <a:rPr lang="en-US" sz="2400" dirty="0"/>
              <a:t>Transfer Stations</a:t>
            </a:r>
          </a:p>
          <a:p>
            <a:pPr>
              <a:buFont typeface="Wingdings" panose="05000000000000000000" pitchFamily="2" charset="2"/>
              <a:buChar char="Ø"/>
              <a:defRPr/>
            </a:pPr>
            <a:r>
              <a:rPr lang="en-IN" sz="2400" dirty="0"/>
              <a:t>MSW Processing Techniques</a:t>
            </a:r>
          </a:p>
          <a:p>
            <a:pPr>
              <a:buFont typeface="Wingdings" panose="05000000000000000000" pitchFamily="2" charset="2"/>
              <a:buChar char="Ø"/>
              <a:defRPr/>
            </a:pPr>
            <a:r>
              <a:rPr lang="en-IN" sz="2400" dirty="0"/>
              <a:t>MSW Ultimate Disposal</a:t>
            </a:r>
            <a:endParaRPr lang="en-US" sz="2400" dirty="0"/>
          </a:p>
          <a:p>
            <a:pPr>
              <a:buFont typeface="Wingdings" panose="05000000000000000000" pitchFamily="2" charset="2"/>
              <a:buChar char="q"/>
              <a:defRPr/>
            </a:pPr>
            <a:r>
              <a:rPr lang="en-US" sz="2400" dirty="0"/>
              <a:t>Sanitary Landfilling</a:t>
            </a:r>
          </a:p>
          <a:p>
            <a:pPr marL="0" indent="0">
              <a:buNone/>
              <a:defRPr/>
            </a:pPr>
            <a:endParaRPr lang="en-US" sz="2400" dirty="0"/>
          </a:p>
          <a:p>
            <a:pPr>
              <a:buFont typeface="Wingdings" panose="05000000000000000000" pitchFamily="2" charset="2"/>
              <a:buChar char="q"/>
              <a:defRPr/>
            </a:pPr>
            <a:endParaRPr lang="en-US" sz="2400" dirty="0"/>
          </a:p>
          <a:p>
            <a:pPr>
              <a:buFont typeface="Wingdings" panose="05000000000000000000" pitchFamily="2" charset="2"/>
              <a:buChar char="q"/>
              <a:defRPr/>
            </a:pPr>
            <a:endParaRPr lang="en-US" sz="2400" dirty="0"/>
          </a:p>
          <a:p>
            <a:pPr>
              <a:buFont typeface="Wingdings" panose="05000000000000000000" pitchFamily="2" charset="2"/>
              <a:buChar char="Ø"/>
              <a:defRPr/>
            </a:pPr>
            <a:endParaRPr lang="en-US" sz="2400" b="1" dirty="0"/>
          </a:p>
          <a:p>
            <a:pPr marL="0" indent="0">
              <a:buNone/>
              <a:defRPr/>
            </a:pP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5DA7F1A-E467-4163-9C9D-DDFC4F177560}"/>
              </a:ext>
            </a:extLst>
          </p:cNvPr>
          <p:cNvSpPr>
            <a:spLocks noGrp="1" noChangeArrowheads="1"/>
          </p:cNvSpPr>
          <p:nvPr>
            <p:ph type="title"/>
          </p:nvPr>
        </p:nvSpPr>
        <p:spPr/>
        <p:txBody>
          <a:bodyPr/>
          <a:lstStyle/>
          <a:p>
            <a:r>
              <a:rPr lang="en-US" altLang="en-US" sz="3000" b="1">
                <a:cs typeface="Arial" panose="020B0604020202020204" pitchFamily="34" charset="0"/>
              </a:rPr>
              <a:t>How </a:t>
            </a:r>
            <a:r>
              <a:rPr lang="en-US" altLang="en-US" sz="3000">
                <a:cs typeface="Arial" panose="020B0604020202020204" pitchFamily="34" charset="0"/>
              </a:rPr>
              <a:t>– Typical Class Proceeding</a:t>
            </a:r>
            <a:endParaRPr lang="en-US" altLang="en-US" sz="3000" b="1">
              <a:cs typeface="Arial" panose="020B0604020202020204" pitchFamily="34" charset="0"/>
            </a:endParaRPr>
          </a:p>
        </p:txBody>
      </p:sp>
      <p:sp>
        <p:nvSpPr>
          <p:cNvPr id="3" name="Content Placeholder 2">
            <a:extLst>
              <a:ext uri="{FF2B5EF4-FFF2-40B4-BE49-F238E27FC236}">
                <a16:creationId xmlns:a16="http://schemas.microsoft.com/office/drawing/2014/main" id="{D7DE479D-CBCB-4221-A73B-E1E9763348F5}"/>
              </a:ext>
            </a:extLst>
          </p:cNvPr>
          <p:cNvSpPr>
            <a:spLocks noGrp="1"/>
          </p:cNvSpPr>
          <p:nvPr>
            <p:ph idx="1"/>
          </p:nvPr>
        </p:nvSpPr>
        <p:spPr>
          <a:xfrm>
            <a:off x="1703389" y="1597026"/>
            <a:ext cx="8785225" cy="5260975"/>
          </a:xfrm>
        </p:spPr>
        <p:txBody>
          <a:bodyPr>
            <a:normAutofit/>
          </a:bodyPr>
          <a:lstStyle/>
          <a:p>
            <a:pPr>
              <a:buFont typeface="Wingdings" panose="05000000000000000000" pitchFamily="2" charset="2"/>
              <a:buChar char="Ø"/>
              <a:defRPr/>
            </a:pPr>
            <a:r>
              <a:rPr lang="en-US" b="1" i="1" dirty="0">
                <a:cs typeface="Arial" panose="020B0604020202020204" pitchFamily="34" charset="0"/>
              </a:rPr>
              <a:t>Pre-recorded lectures</a:t>
            </a:r>
            <a:r>
              <a:rPr lang="en-US" dirty="0">
                <a:cs typeface="Arial" panose="020B0604020202020204" pitchFamily="34" charset="0"/>
              </a:rPr>
              <a:t> in the form of videos or narrated ppt slides etc. in the first week of Module C</a:t>
            </a:r>
          </a:p>
          <a:p>
            <a:pPr>
              <a:buFont typeface="Wingdings" panose="05000000000000000000" pitchFamily="2" charset="2"/>
              <a:buChar char="Ø"/>
              <a:defRPr/>
            </a:pPr>
            <a:r>
              <a:rPr lang="en-US" b="1" i="1" dirty="0">
                <a:cs typeface="Arial" panose="020B0604020202020204" pitchFamily="34" charset="0"/>
              </a:rPr>
              <a:t>Follow up questions/activities</a:t>
            </a:r>
          </a:p>
          <a:p>
            <a:pPr>
              <a:buFont typeface="Wingdings" panose="05000000000000000000" pitchFamily="2" charset="2"/>
              <a:buChar char="Ø"/>
              <a:defRPr/>
            </a:pPr>
            <a:r>
              <a:rPr lang="en-US" b="1" i="1" dirty="0">
                <a:cs typeface="Arial" panose="020B0604020202020204" pitchFamily="34" charset="0"/>
              </a:rPr>
              <a:t>Doubt collection</a:t>
            </a:r>
          </a:p>
          <a:p>
            <a:pPr>
              <a:buFont typeface="Wingdings" panose="05000000000000000000" pitchFamily="2" charset="2"/>
              <a:buChar char="Ø"/>
              <a:defRPr/>
            </a:pPr>
            <a:r>
              <a:rPr lang="en-US" b="1" i="1" dirty="0">
                <a:cs typeface="Arial" panose="020B0604020202020204" pitchFamily="34" charset="0"/>
              </a:rPr>
              <a:t>Interactive Sessions</a:t>
            </a:r>
            <a:r>
              <a:rPr lang="en-US" dirty="0">
                <a:cs typeface="Arial" panose="020B0604020202020204" pitchFamily="34" charset="0"/>
              </a:rPr>
              <a:t> over online platform like MS Teams in the 2</a:t>
            </a:r>
            <a:r>
              <a:rPr lang="en-US" baseline="30000" dirty="0">
                <a:cs typeface="Arial" panose="020B0604020202020204" pitchFamily="34" charset="0"/>
              </a:rPr>
              <a:t>nd</a:t>
            </a:r>
            <a:r>
              <a:rPr lang="en-US" dirty="0">
                <a:cs typeface="Arial" panose="020B0604020202020204" pitchFamily="34" charset="0"/>
              </a:rPr>
              <a:t> week of Module C</a:t>
            </a:r>
          </a:p>
          <a:p>
            <a:pPr>
              <a:buFont typeface="Wingdings" panose="05000000000000000000" pitchFamily="2" charset="2"/>
              <a:buChar char="Ø"/>
              <a:defRPr/>
            </a:pPr>
            <a:r>
              <a:rPr lang="en-US" b="1" i="1" dirty="0">
                <a:cs typeface="Arial" panose="020B0604020202020204" pitchFamily="34" charset="0"/>
              </a:rPr>
              <a:t>Discussion Questions </a:t>
            </a:r>
            <a:r>
              <a:rPr lang="en-US" dirty="0">
                <a:cs typeface="Arial" panose="020B0604020202020204" pitchFamily="34" charset="0"/>
              </a:rPr>
              <a:t>brought up during interaction</a:t>
            </a:r>
          </a:p>
          <a:p>
            <a:pPr>
              <a:buFont typeface="Wingdings" panose="05000000000000000000" pitchFamily="2" charset="2"/>
              <a:buChar char="Ø"/>
              <a:defRPr/>
            </a:pPr>
            <a:r>
              <a:rPr lang="en-US" b="1" i="1" dirty="0">
                <a:cs typeface="Arial" panose="020B0604020202020204" pitchFamily="34" charset="0"/>
              </a:rPr>
              <a:t>Students’ Contribution </a:t>
            </a:r>
            <a:r>
              <a:rPr lang="en-US" dirty="0">
                <a:cs typeface="Arial" panose="020B0604020202020204" pitchFamily="34" charset="0"/>
              </a:rPr>
              <a:t>to the discussion questions</a:t>
            </a:r>
          </a:p>
          <a:p>
            <a:pPr>
              <a:buFont typeface="Wingdings" panose="05000000000000000000" pitchFamily="2" charset="2"/>
              <a:buChar char="Ø"/>
              <a:defRPr/>
            </a:pPr>
            <a:r>
              <a:rPr lang="en-US" dirty="0">
                <a:cs typeface="Arial" panose="020B0604020202020204" pitchFamily="34" charset="0"/>
              </a:rPr>
              <a:t>Quiz and assignments</a:t>
            </a:r>
          </a:p>
          <a:p>
            <a:pPr>
              <a:buFont typeface="Wingdings" panose="05000000000000000000" pitchFamily="2" charset="2"/>
              <a:buChar char="Ø"/>
              <a:defRPr/>
            </a:pPr>
            <a:r>
              <a:rPr lang="en-US" dirty="0">
                <a:cs typeface="Arial" panose="020B0604020202020204" pitchFamily="34" charset="0"/>
              </a:rPr>
              <a:t>Ends with “muddiest-points” test or a </a:t>
            </a:r>
            <a:r>
              <a:rPr lang="en-US" b="1" i="1" dirty="0">
                <a:cs typeface="Arial" panose="020B0604020202020204" pitchFamily="34" charset="0"/>
              </a:rPr>
              <a:t>5-minute quiz</a:t>
            </a:r>
          </a:p>
          <a:p>
            <a:pPr marL="0" indent="0">
              <a:buNone/>
              <a:defRPr/>
            </a:pPr>
            <a:endParaRPr lang="en-US" dirty="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93C4D7F-D5BA-46C0-B7A1-CF004EB2E776}"/>
              </a:ext>
            </a:extLst>
          </p:cNvPr>
          <p:cNvSpPr>
            <a:spLocks noGrp="1" noChangeArrowheads="1"/>
          </p:cNvSpPr>
          <p:nvPr>
            <p:ph type="title"/>
          </p:nvPr>
        </p:nvSpPr>
        <p:spPr>
          <a:xfrm>
            <a:off x="1870075" y="23813"/>
            <a:ext cx="8229600" cy="1143000"/>
          </a:xfrm>
        </p:spPr>
        <p:txBody>
          <a:bodyPr/>
          <a:lstStyle/>
          <a:p>
            <a:r>
              <a:rPr lang="en-US" altLang="en-US" sz="3200" b="1">
                <a:cs typeface="Arial" panose="020B0604020202020204" pitchFamily="34" charset="0"/>
              </a:rPr>
              <a:t>What Can You Expect?</a:t>
            </a:r>
          </a:p>
        </p:txBody>
      </p:sp>
      <p:sp>
        <p:nvSpPr>
          <p:cNvPr id="3" name="Content Placeholder 2">
            <a:extLst>
              <a:ext uri="{FF2B5EF4-FFF2-40B4-BE49-F238E27FC236}">
                <a16:creationId xmlns:a16="http://schemas.microsoft.com/office/drawing/2014/main" id="{30B1C43C-022A-4489-BCF3-C4925731247A}"/>
              </a:ext>
            </a:extLst>
          </p:cNvPr>
          <p:cNvSpPr>
            <a:spLocks noGrp="1"/>
          </p:cNvSpPr>
          <p:nvPr>
            <p:ph idx="1"/>
          </p:nvPr>
        </p:nvSpPr>
        <p:spPr>
          <a:xfrm>
            <a:off x="1870075" y="1417639"/>
            <a:ext cx="8464550" cy="5165725"/>
          </a:xfrm>
        </p:spPr>
        <p:txBody>
          <a:bodyPr>
            <a:normAutofit fontScale="92500" lnSpcReduction="10000"/>
          </a:bodyPr>
          <a:lstStyle/>
          <a:p>
            <a:pPr>
              <a:buFont typeface="Wingdings" panose="05000000000000000000" pitchFamily="2" charset="2"/>
              <a:buChar char="Ø"/>
              <a:defRPr/>
            </a:pPr>
            <a:r>
              <a:rPr lang="en-US" dirty="0"/>
              <a:t>Clear learning objectives</a:t>
            </a:r>
          </a:p>
          <a:p>
            <a:pPr marL="0" indent="0">
              <a:buNone/>
              <a:defRPr/>
            </a:pPr>
            <a:r>
              <a:rPr lang="en-US" dirty="0"/>
              <a:t>                understanding </a:t>
            </a:r>
          </a:p>
          <a:p>
            <a:pPr marL="0" indent="0">
              <a:buNone/>
              <a:defRPr/>
            </a:pPr>
            <a:r>
              <a:rPr lang="en-US" dirty="0"/>
              <a:t>                - of solid waste management</a:t>
            </a:r>
          </a:p>
          <a:p>
            <a:pPr marL="0" indent="0">
              <a:buNone/>
              <a:defRPr/>
            </a:pPr>
            <a:r>
              <a:rPr lang="en-US" dirty="0"/>
              <a:t>                - of processes involved in solid waste formation, collection, transport, treatment and disposal</a:t>
            </a:r>
          </a:p>
          <a:p>
            <a:pPr marL="0" indent="0">
              <a:buNone/>
              <a:defRPr/>
            </a:pPr>
            <a:r>
              <a:rPr lang="en-US" dirty="0"/>
              <a:t>                - of bio-chemistry of treatment technologies</a:t>
            </a:r>
          </a:p>
          <a:p>
            <a:pPr marL="0" indent="0">
              <a:buNone/>
              <a:defRPr/>
            </a:pPr>
            <a:r>
              <a:rPr lang="en-US" dirty="0"/>
              <a:t>                - clarity on the ongoing environmental pollution issues</a:t>
            </a:r>
          </a:p>
          <a:p>
            <a:pPr>
              <a:buFont typeface="Wingdings" panose="05000000000000000000" pitchFamily="2" charset="2"/>
              <a:buChar char="Ø"/>
              <a:defRPr/>
            </a:pPr>
            <a:r>
              <a:rPr lang="en-US" dirty="0"/>
              <a:t>Lots of “what”, “why”, “how”, “can you…” questions in the class</a:t>
            </a:r>
          </a:p>
          <a:p>
            <a:pPr>
              <a:buFont typeface="Wingdings" panose="05000000000000000000" pitchFamily="2" charset="2"/>
              <a:buChar char="Ø"/>
              <a:defRPr/>
            </a:pPr>
            <a:r>
              <a:rPr lang="en-US" dirty="0"/>
              <a:t>Many random 3-minute quizzes and “muddiest points” tests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80B3568-D751-4D68-8220-3FBEBCE64EC2}"/>
              </a:ext>
            </a:extLst>
          </p:cNvPr>
          <p:cNvSpPr>
            <a:spLocks noGrp="1" noChangeArrowheads="1"/>
          </p:cNvSpPr>
          <p:nvPr>
            <p:ph type="title"/>
          </p:nvPr>
        </p:nvSpPr>
        <p:spPr/>
        <p:txBody>
          <a:bodyPr/>
          <a:lstStyle/>
          <a:p>
            <a:r>
              <a:rPr lang="en-US" altLang="en-US" sz="4800">
                <a:cs typeface="Arial" panose="020B0604020202020204" pitchFamily="34" charset="0"/>
              </a:rPr>
              <a:t>Information Central …</a:t>
            </a:r>
          </a:p>
        </p:txBody>
      </p:sp>
      <p:sp>
        <p:nvSpPr>
          <p:cNvPr id="25603" name="Rectangle 3" descr="Rectangle: Click to edit Master text styles&#10;Second level&#10;Third level&#10;Fourth level&#10;Fifth level">
            <a:extLst>
              <a:ext uri="{FF2B5EF4-FFF2-40B4-BE49-F238E27FC236}">
                <a16:creationId xmlns:a16="http://schemas.microsoft.com/office/drawing/2014/main" id="{84A3984F-C6E1-401A-A67E-9AE054437AB9}"/>
              </a:ext>
            </a:extLst>
          </p:cNvPr>
          <p:cNvSpPr>
            <a:spLocks noGrp="1" noChangeArrowheads="1"/>
          </p:cNvSpPr>
          <p:nvPr>
            <p:ph idx="1"/>
          </p:nvPr>
        </p:nvSpPr>
        <p:spPr>
          <a:xfrm>
            <a:off x="2070100" y="2125663"/>
            <a:ext cx="7886700" cy="3263900"/>
          </a:xfrm>
        </p:spPr>
        <p:txBody>
          <a:bodyPr/>
          <a:lstStyle/>
          <a:p>
            <a:pPr algn="ctr">
              <a:buFontTx/>
              <a:buNone/>
            </a:pPr>
            <a:r>
              <a:rPr lang="en-US" altLang="en-US" sz="6600"/>
              <a:t>Moodle</a:t>
            </a:r>
          </a:p>
          <a:p>
            <a:pPr algn="ctr">
              <a:buFontTx/>
              <a:buNone/>
            </a:pPr>
            <a:r>
              <a:rPr lang="en-IN" altLang="en-US" sz="1500">
                <a:hlinkClick r:id="rId2"/>
              </a:rPr>
              <a:t>https://moodle.iitb.ac.in/login/index.php</a:t>
            </a:r>
            <a:endParaRPr lang="en-IN" altLang="en-US" sz="1500"/>
          </a:p>
          <a:p>
            <a:pPr algn="ctr">
              <a:buFontTx/>
              <a:buNone/>
            </a:pPr>
            <a:r>
              <a:rPr lang="en-IN" altLang="en-US" sz="1500"/>
              <a:t>Or </a:t>
            </a:r>
          </a:p>
          <a:p>
            <a:pPr algn="ctr">
              <a:buFontTx/>
              <a:buNone/>
            </a:pPr>
            <a:r>
              <a:rPr lang="en-US" altLang="en-US" sz="6600"/>
              <a:t>MS Teams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5">
            <a:extLst>
              <a:ext uri="{FF2B5EF4-FFF2-40B4-BE49-F238E27FC236}">
                <a16:creationId xmlns:a16="http://schemas.microsoft.com/office/drawing/2014/main" id="{52CF40B3-019F-4D02-91CE-BD6FE9FDF600}"/>
              </a:ext>
            </a:extLst>
          </p:cNvPr>
          <p:cNvSpPr txBox="1">
            <a:spLocks noChangeArrowheads="1"/>
          </p:cNvSpPr>
          <p:nvPr/>
        </p:nvSpPr>
        <p:spPr bwMode="auto">
          <a:xfrm>
            <a:off x="3281364" y="1143001"/>
            <a:ext cx="56292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400" b="1"/>
              <a:t>Solid Waste Management</a:t>
            </a:r>
          </a:p>
        </p:txBody>
      </p:sp>
      <p:sp>
        <p:nvSpPr>
          <p:cNvPr id="26627" name="Rectangle 11">
            <a:extLst>
              <a:ext uri="{FF2B5EF4-FFF2-40B4-BE49-F238E27FC236}">
                <a16:creationId xmlns:a16="http://schemas.microsoft.com/office/drawing/2014/main" id="{30660988-BB82-4201-A26B-955F08D62848}"/>
              </a:ext>
            </a:extLst>
          </p:cNvPr>
          <p:cNvSpPr>
            <a:spLocks noChangeArrowheads="1"/>
          </p:cNvSpPr>
          <p:nvPr/>
        </p:nvSpPr>
        <p:spPr bwMode="auto">
          <a:xfrm>
            <a:off x="5224464" y="377825"/>
            <a:ext cx="1743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19138">
              <a:spcBef>
                <a:spcPct val="20000"/>
              </a:spcBef>
              <a:buChar char="•"/>
              <a:tabLst>
                <a:tab pos="2154238" algn="l"/>
              </a:tabLst>
              <a:defRPr sz="3200">
                <a:solidFill>
                  <a:schemeClr val="tx1"/>
                </a:solidFill>
                <a:latin typeface="Arial" panose="020B0604020202020204" pitchFamily="34" charset="0"/>
                <a:ea typeface="MS PGothic" panose="020B0600070205080204" pitchFamily="34" charset="-128"/>
              </a:defRPr>
            </a:lvl1pPr>
            <a:lvl2pPr marL="742950" indent="-285750" defTabSz="719138">
              <a:spcBef>
                <a:spcPct val="20000"/>
              </a:spcBef>
              <a:buChar char="–"/>
              <a:tabLst>
                <a:tab pos="2154238" algn="l"/>
              </a:tabLst>
              <a:defRPr sz="2800">
                <a:solidFill>
                  <a:schemeClr val="tx1"/>
                </a:solidFill>
                <a:latin typeface="Arial" panose="020B0604020202020204" pitchFamily="34" charset="0"/>
                <a:ea typeface="MS PGothic" panose="020B0600070205080204" pitchFamily="34" charset="-128"/>
              </a:defRPr>
            </a:lvl2pPr>
            <a:lvl3pPr marL="1143000" indent="-228600" defTabSz="719138">
              <a:spcBef>
                <a:spcPct val="20000"/>
              </a:spcBef>
              <a:buChar char="•"/>
              <a:tabLst>
                <a:tab pos="2154238" algn="l"/>
              </a:tabLst>
              <a:defRPr sz="2400">
                <a:solidFill>
                  <a:schemeClr val="tx1"/>
                </a:solidFill>
                <a:latin typeface="Arial" panose="020B0604020202020204" pitchFamily="34" charset="0"/>
                <a:ea typeface="MS PGothic" panose="020B0600070205080204" pitchFamily="34" charset="-128"/>
              </a:defRPr>
            </a:lvl3pPr>
            <a:lvl4pPr marL="1600200" indent="-228600" defTabSz="719138">
              <a:spcBef>
                <a:spcPct val="20000"/>
              </a:spcBef>
              <a:buChar char="–"/>
              <a:tabLst>
                <a:tab pos="2154238" algn="l"/>
              </a:tabLst>
              <a:defRPr sz="2000">
                <a:solidFill>
                  <a:schemeClr val="tx1"/>
                </a:solidFill>
                <a:latin typeface="Arial" panose="020B0604020202020204" pitchFamily="34" charset="0"/>
                <a:ea typeface="MS PGothic" panose="020B0600070205080204" pitchFamily="34" charset="-128"/>
              </a:defRPr>
            </a:lvl4pPr>
            <a:lvl5pPr marL="2057400" indent="-228600" defTabSz="719138">
              <a:spcBef>
                <a:spcPct val="20000"/>
              </a:spcBef>
              <a:buChar char="»"/>
              <a:tabLst>
                <a:tab pos="2154238" algn="l"/>
              </a:tabLst>
              <a:defRPr sz="2000">
                <a:solidFill>
                  <a:schemeClr val="tx1"/>
                </a:solidFill>
                <a:latin typeface="Arial" panose="020B0604020202020204" pitchFamily="34" charset="0"/>
                <a:ea typeface="MS PGothic" panose="020B0600070205080204" pitchFamily="34" charset="-128"/>
              </a:defRPr>
            </a:lvl5pPr>
            <a:lvl6pPr marL="2514600" indent="-228600" defTabSz="719138" eaLnBrk="0" fontAlgn="base" hangingPunct="0">
              <a:spcBef>
                <a:spcPct val="20000"/>
              </a:spcBef>
              <a:spcAft>
                <a:spcPct val="0"/>
              </a:spcAft>
              <a:buChar char="»"/>
              <a:tabLst>
                <a:tab pos="2154238" algn="l"/>
              </a:tabLst>
              <a:defRPr sz="2000">
                <a:solidFill>
                  <a:schemeClr val="tx1"/>
                </a:solidFill>
                <a:latin typeface="Arial" panose="020B0604020202020204" pitchFamily="34" charset="0"/>
                <a:ea typeface="MS PGothic" panose="020B0600070205080204" pitchFamily="34" charset="-128"/>
              </a:defRPr>
            </a:lvl6pPr>
            <a:lvl7pPr marL="2971800" indent="-228600" defTabSz="719138" eaLnBrk="0" fontAlgn="base" hangingPunct="0">
              <a:spcBef>
                <a:spcPct val="20000"/>
              </a:spcBef>
              <a:spcAft>
                <a:spcPct val="0"/>
              </a:spcAft>
              <a:buChar char="»"/>
              <a:tabLst>
                <a:tab pos="2154238" algn="l"/>
              </a:tabLst>
              <a:defRPr sz="2000">
                <a:solidFill>
                  <a:schemeClr val="tx1"/>
                </a:solidFill>
                <a:latin typeface="Arial" panose="020B0604020202020204" pitchFamily="34" charset="0"/>
                <a:ea typeface="MS PGothic" panose="020B0600070205080204" pitchFamily="34" charset="-128"/>
              </a:defRPr>
            </a:lvl7pPr>
            <a:lvl8pPr marL="3429000" indent="-228600" defTabSz="719138" eaLnBrk="0" fontAlgn="base" hangingPunct="0">
              <a:spcBef>
                <a:spcPct val="20000"/>
              </a:spcBef>
              <a:spcAft>
                <a:spcPct val="0"/>
              </a:spcAft>
              <a:buChar char="»"/>
              <a:tabLst>
                <a:tab pos="2154238" algn="l"/>
              </a:tabLst>
              <a:defRPr sz="2000">
                <a:solidFill>
                  <a:schemeClr val="tx1"/>
                </a:solidFill>
                <a:latin typeface="Arial" panose="020B0604020202020204" pitchFamily="34" charset="0"/>
                <a:ea typeface="MS PGothic" panose="020B0600070205080204" pitchFamily="34" charset="-128"/>
              </a:defRPr>
            </a:lvl8pPr>
            <a:lvl9pPr marL="3886200" indent="-228600" defTabSz="719138" eaLnBrk="0" fontAlgn="base" hangingPunct="0">
              <a:spcBef>
                <a:spcPct val="20000"/>
              </a:spcBef>
              <a:spcAft>
                <a:spcPct val="0"/>
              </a:spcAft>
              <a:buChar char="»"/>
              <a:tabLst>
                <a:tab pos="2154238" algn="l"/>
              </a:tabLst>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IN" altLang="en-US" sz="2700" b="1" u="sng"/>
              <a:t>Module C</a:t>
            </a:r>
          </a:p>
        </p:txBody>
      </p:sp>
      <p:sp>
        <p:nvSpPr>
          <p:cNvPr id="8" name="Rectangle 7">
            <a:extLst>
              <a:ext uri="{FF2B5EF4-FFF2-40B4-BE49-F238E27FC236}">
                <a16:creationId xmlns:a16="http://schemas.microsoft.com/office/drawing/2014/main" id="{25005AE2-84DA-46ED-B3C3-CBE529625B71}"/>
              </a:ext>
            </a:extLst>
          </p:cNvPr>
          <p:cNvSpPr/>
          <p:nvPr/>
        </p:nvSpPr>
        <p:spPr>
          <a:xfrm>
            <a:off x="2246314" y="1863725"/>
            <a:ext cx="7699375" cy="3785652"/>
          </a:xfrm>
          <a:prstGeom prst="rect">
            <a:avLst/>
          </a:prstGeom>
        </p:spPr>
        <p:txBody>
          <a:bodyPr>
            <a:spAutoFit/>
          </a:bodyPr>
          <a:lstStyle/>
          <a:p>
            <a:pPr algn="ctr">
              <a:defRPr/>
            </a:pPr>
            <a:r>
              <a:rPr lang="en-US" sz="2400" u="sng" dirty="0">
                <a:solidFill>
                  <a:schemeClr val="accent6">
                    <a:lumMod val="50000"/>
                  </a:schemeClr>
                </a:solidFill>
              </a:rPr>
              <a:t>Resources</a:t>
            </a:r>
            <a:endParaRPr lang="en-US" dirty="0">
              <a:solidFill>
                <a:schemeClr val="accent6">
                  <a:lumMod val="50000"/>
                </a:schemeClr>
              </a:solidFill>
            </a:endParaRPr>
          </a:p>
          <a:p>
            <a:pPr marL="257175" indent="-257175" algn="just">
              <a:buFontTx/>
              <a:buAutoNum type="arabicParenR"/>
              <a:defRPr/>
            </a:pPr>
            <a:endParaRPr lang="en-US" dirty="0">
              <a:solidFill>
                <a:schemeClr val="accent6">
                  <a:lumMod val="50000"/>
                </a:schemeClr>
              </a:solidFill>
            </a:endParaRPr>
          </a:p>
          <a:p>
            <a:pPr marL="257175" indent="-257175" algn="just">
              <a:buFontTx/>
              <a:buAutoNum type="arabicParenR"/>
              <a:defRPr/>
            </a:pPr>
            <a:r>
              <a:rPr lang="en-US" dirty="0"/>
              <a:t>Manual on Municipal Solid Waste Management – 2016, Central Public Health &amp; Environmental Engineering Organization (CPHEEO) </a:t>
            </a:r>
            <a:r>
              <a:rPr lang="en-US" i="1" dirty="0"/>
              <a:t>(e-version available)</a:t>
            </a:r>
          </a:p>
          <a:p>
            <a:pPr marL="257175" indent="-257175" algn="just">
              <a:buFontTx/>
              <a:buAutoNum type="arabicParenR"/>
              <a:defRPr/>
            </a:pPr>
            <a:endParaRPr lang="en-US" dirty="0"/>
          </a:p>
          <a:p>
            <a:pPr marL="257175" indent="-257175" algn="just">
              <a:buFontTx/>
              <a:buAutoNum type="arabicParenR"/>
              <a:defRPr/>
            </a:pPr>
            <a:r>
              <a:rPr lang="en-US" dirty="0"/>
              <a:t>Garg, S.K., Ecology &amp; Environmental Studies, 4</a:t>
            </a:r>
            <a:r>
              <a:rPr lang="en-US" baseline="30000" dirty="0"/>
              <a:t>th</a:t>
            </a:r>
            <a:r>
              <a:rPr lang="en-US" dirty="0"/>
              <a:t> revised edition, Khanna Publishers, Delhi. </a:t>
            </a:r>
            <a:r>
              <a:rPr lang="en-US" i="1" dirty="0"/>
              <a:t>(e-book available)</a:t>
            </a:r>
          </a:p>
          <a:p>
            <a:pPr marL="257175" indent="-257175">
              <a:buFont typeface="+mj-lt"/>
              <a:buAutoNum type="arabicParenR"/>
              <a:defRPr/>
            </a:pPr>
            <a:endParaRPr lang="en-US" dirty="0"/>
          </a:p>
          <a:p>
            <a:pPr marL="257175" indent="-257175">
              <a:buFont typeface="+mj-lt"/>
              <a:buAutoNum type="arabicParenR"/>
              <a:defRPr/>
            </a:pPr>
            <a:r>
              <a:rPr lang="en-US" dirty="0" err="1"/>
              <a:t>Sincero</a:t>
            </a:r>
            <a:r>
              <a:rPr lang="en-US" dirty="0"/>
              <a:t>, A.P., </a:t>
            </a:r>
            <a:r>
              <a:rPr lang="en-US" dirty="0" err="1"/>
              <a:t>Sincero</a:t>
            </a:r>
            <a:r>
              <a:rPr lang="en-US" dirty="0"/>
              <a:t>, G.A., Environmental Engineering: A design Approach, Ecology &amp; Environmental Studies, 2006, PHI, Delhi</a:t>
            </a:r>
          </a:p>
          <a:p>
            <a:pPr marL="257175" indent="-257175">
              <a:buFont typeface="+mj-lt"/>
              <a:buAutoNum type="arabicParenR"/>
              <a:defRPr/>
            </a:pPr>
            <a:endParaRPr lang="en-US" dirty="0"/>
          </a:p>
          <a:p>
            <a:pPr marL="257175" indent="-257175">
              <a:buFont typeface="+mj-lt"/>
              <a:buAutoNum type="arabicParenR"/>
              <a:defRPr/>
            </a:pPr>
            <a:r>
              <a:rPr lang="en-US" dirty="0"/>
              <a:t>Peavy, H.S., Rowe, D.R., </a:t>
            </a:r>
            <a:r>
              <a:rPr lang="en-US" dirty="0" err="1"/>
              <a:t>Tchobanoglous</a:t>
            </a:r>
            <a:r>
              <a:rPr lang="en-US" dirty="0"/>
              <a:t>, G., Environmental Engineering, 2013, McGraw Hill, Delhi</a:t>
            </a:r>
          </a:p>
        </p:txBody>
      </p:sp>
      <p:pic>
        <p:nvPicPr>
          <p:cNvPr id="26629" name="Lecture_1_Slide_3">
            <a:hlinkClick r:id="" action="ppaction://media"/>
            <a:extLst>
              <a:ext uri="{FF2B5EF4-FFF2-40B4-BE49-F238E27FC236}">
                <a16:creationId xmlns:a16="http://schemas.microsoft.com/office/drawing/2014/main" id="{F98895C3-71B6-461C-8402-216A87344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54149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BF1D9D0-DC86-43A5-B27D-A928F7387C63}"/>
              </a:ext>
            </a:extLst>
          </p:cNvPr>
          <p:cNvSpPr>
            <a:spLocks noGrp="1" noChangeArrowheads="1"/>
          </p:cNvSpPr>
          <p:nvPr>
            <p:ph type="title"/>
          </p:nvPr>
        </p:nvSpPr>
        <p:spPr/>
        <p:txBody>
          <a:bodyPr/>
          <a:lstStyle/>
          <a:p>
            <a:r>
              <a:rPr lang="en-IN" altLang="en-US" sz="3200" b="1">
                <a:cs typeface="Arial" panose="020B0604020202020204" pitchFamily="34" charset="0"/>
              </a:rPr>
              <a:t>Grading &amp; Attendance Policy</a:t>
            </a:r>
          </a:p>
        </p:txBody>
      </p:sp>
      <p:graphicFrame>
        <p:nvGraphicFramePr>
          <p:cNvPr id="5" name="Content Placeholder 4">
            <a:extLst>
              <a:ext uri="{FF2B5EF4-FFF2-40B4-BE49-F238E27FC236}">
                <a16:creationId xmlns:a16="http://schemas.microsoft.com/office/drawing/2014/main" id="{38EAC17C-3C3A-458E-B3AC-1DA162D9387C}"/>
              </a:ext>
            </a:extLst>
          </p:cNvPr>
          <p:cNvGraphicFramePr>
            <a:graphicFrameLocks noGrp="1"/>
          </p:cNvGraphicFramePr>
          <p:nvPr>
            <p:ph idx="1"/>
          </p:nvPr>
        </p:nvGraphicFramePr>
        <p:xfrm>
          <a:off x="3005138" y="1417638"/>
          <a:ext cx="6502400" cy="1371600"/>
        </p:xfrm>
        <a:graphic>
          <a:graphicData uri="http://schemas.openxmlformats.org/drawingml/2006/table">
            <a:tbl>
              <a:tblPr firstRow="1" bandRow="1">
                <a:tableStyleId>{46F890A9-2807-4EBB-B81D-B2AA78EC7F39}</a:tableStyleId>
              </a:tblPr>
              <a:tblGrid>
                <a:gridCol w="4472115">
                  <a:extLst>
                    <a:ext uri="{9D8B030D-6E8A-4147-A177-3AD203B41FA5}">
                      <a16:colId xmlns:a16="http://schemas.microsoft.com/office/drawing/2014/main" val="20000"/>
                    </a:ext>
                  </a:extLst>
                </a:gridCol>
                <a:gridCol w="2030285">
                  <a:extLst>
                    <a:ext uri="{9D8B030D-6E8A-4147-A177-3AD203B41FA5}">
                      <a16:colId xmlns:a16="http://schemas.microsoft.com/office/drawing/2014/main" val="20001"/>
                    </a:ext>
                  </a:extLst>
                </a:gridCol>
              </a:tblGrid>
              <a:tr h="278130">
                <a:tc>
                  <a:txBody>
                    <a:bodyPr/>
                    <a:lstStyle/>
                    <a:p>
                      <a:r>
                        <a:rPr lang="en-IN" sz="1800" dirty="0"/>
                        <a:t>Exam/Quiz/Assignments</a:t>
                      </a:r>
                    </a:p>
                  </a:txBody>
                  <a:tcPr marL="68580" marR="68580" marT="34290" marB="34290"/>
                </a:tc>
                <a:tc>
                  <a:txBody>
                    <a:bodyPr/>
                    <a:lstStyle/>
                    <a:p>
                      <a:r>
                        <a:rPr lang="en-IN" sz="1800" dirty="0"/>
                        <a:t>Marks (33)</a:t>
                      </a:r>
                    </a:p>
                  </a:txBody>
                  <a:tcPr marL="68580" marR="68580" marT="34290" marB="34290"/>
                </a:tc>
                <a:extLst>
                  <a:ext uri="{0D108BD9-81ED-4DB2-BD59-A6C34878D82A}">
                    <a16:rowId xmlns:a16="http://schemas.microsoft.com/office/drawing/2014/main" val="10000"/>
                  </a:ext>
                </a:extLst>
              </a:tr>
              <a:tr h="278130">
                <a:tc>
                  <a:txBody>
                    <a:bodyPr/>
                    <a:lstStyle/>
                    <a:p>
                      <a:r>
                        <a:rPr lang="en-IN" sz="1800" dirty="0"/>
                        <a:t>Mid-Sem Exam</a:t>
                      </a:r>
                    </a:p>
                  </a:txBody>
                  <a:tcPr marL="68580" marR="68580" marT="34290" marB="34290"/>
                </a:tc>
                <a:tc>
                  <a:txBody>
                    <a:bodyPr/>
                    <a:lstStyle/>
                    <a:p>
                      <a:r>
                        <a:rPr lang="en-IN" sz="1800" dirty="0"/>
                        <a:t>20</a:t>
                      </a:r>
                    </a:p>
                  </a:txBody>
                  <a:tcPr marL="68580" marR="68580" marT="34290" marB="34290"/>
                </a:tc>
                <a:extLst>
                  <a:ext uri="{0D108BD9-81ED-4DB2-BD59-A6C34878D82A}">
                    <a16:rowId xmlns:a16="http://schemas.microsoft.com/office/drawing/2014/main" val="10001"/>
                  </a:ext>
                </a:extLst>
              </a:tr>
              <a:tr h="278130">
                <a:tc>
                  <a:txBody>
                    <a:bodyPr/>
                    <a:lstStyle/>
                    <a:p>
                      <a:r>
                        <a:rPr lang="en-IN" sz="1800" dirty="0"/>
                        <a:t>Assignments + Class Discussion</a:t>
                      </a:r>
                    </a:p>
                  </a:txBody>
                  <a:tcPr marL="68580" marR="68580" marT="34290" marB="34290"/>
                </a:tc>
                <a:tc>
                  <a:txBody>
                    <a:bodyPr/>
                    <a:lstStyle/>
                    <a:p>
                      <a:r>
                        <a:rPr lang="en-IN" sz="1800" dirty="0"/>
                        <a:t>8</a:t>
                      </a:r>
                    </a:p>
                  </a:txBody>
                  <a:tcPr marL="68580" marR="68580" marT="34290" marB="34290"/>
                </a:tc>
                <a:extLst>
                  <a:ext uri="{0D108BD9-81ED-4DB2-BD59-A6C34878D82A}">
                    <a16:rowId xmlns:a16="http://schemas.microsoft.com/office/drawing/2014/main" val="10002"/>
                  </a:ext>
                </a:extLst>
              </a:tr>
              <a:tr h="278130">
                <a:tc>
                  <a:txBody>
                    <a:bodyPr/>
                    <a:lstStyle/>
                    <a:p>
                      <a:r>
                        <a:rPr lang="en-IN" sz="1800" dirty="0"/>
                        <a:t>Quiz</a:t>
                      </a:r>
                    </a:p>
                  </a:txBody>
                  <a:tcPr marL="68580" marR="68580" marT="34290" marB="34290"/>
                </a:tc>
                <a:tc>
                  <a:txBody>
                    <a:bodyPr/>
                    <a:lstStyle/>
                    <a:p>
                      <a:r>
                        <a:rPr lang="en-IN" sz="1800" dirty="0"/>
                        <a:t>5</a:t>
                      </a:r>
                    </a:p>
                  </a:txBody>
                  <a:tcPr marL="68580" marR="68580" marT="34290" marB="34290"/>
                </a:tc>
                <a:extLst>
                  <a:ext uri="{0D108BD9-81ED-4DB2-BD59-A6C34878D82A}">
                    <a16:rowId xmlns:a16="http://schemas.microsoft.com/office/drawing/2014/main" val="10003"/>
                  </a:ext>
                </a:extLst>
              </a:tr>
            </a:tbl>
          </a:graphicData>
        </a:graphic>
      </p:graphicFrame>
      <p:sp>
        <p:nvSpPr>
          <p:cNvPr id="28684" name="TextBox 5">
            <a:extLst>
              <a:ext uri="{FF2B5EF4-FFF2-40B4-BE49-F238E27FC236}">
                <a16:creationId xmlns:a16="http://schemas.microsoft.com/office/drawing/2014/main" id="{FBD4054B-0E89-43D2-B252-5FA4E696BD8F}"/>
              </a:ext>
            </a:extLst>
          </p:cNvPr>
          <p:cNvSpPr txBox="1">
            <a:spLocks noChangeArrowheads="1"/>
          </p:cNvSpPr>
          <p:nvPr/>
        </p:nvSpPr>
        <p:spPr bwMode="auto">
          <a:xfrm>
            <a:off x="1755775" y="3028951"/>
            <a:ext cx="86804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IN" altLang="en-US" sz="1600" b="1"/>
              <a:t>Assignment: </a:t>
            </a:r>
            <a:r>
              <a:rPr lang="en-IN" altLang="en-US" sz="1600"/>
              <a:t>The assignments are intended to help you assimilate the concepts discussed during class. </a:t>
            </a:r>
          </a:p>
          <a:p>
            <a:pPr>
              <a:spcBef>
                <a:spcPct val="0"/>
              </a:spcBef>
              <a:buFontTx/>
              <a:buNone/>
            </a:pPr>
            <a:r>
              <a:rPr lang="en-IN" altLang="en-US" sz="1600"/>
              <a:t>This will be done through solving numerical problems, writing essays and/or preparing a small presentation</a:t>
            </a:r>
          </a:p>
          <a:p>
            <a:pPr>
              <a:spcBef>
                <a:spcPct val="0"/>
              </a:spcBef>
              <a:buFontTx/>
              <a:buNone/>
            </a:pPr>
            <a:endParaRPr lang="en-IN" altLang="en-US" sz="1600"/>
          </a:p>
          <a:p>
            <a:pPr>
              <a:spcBef>
                <a:spcPct val="0"/>
              </a:spcBef>
              <a:buFontTx/>
              <a:buNone/>
            </a:pPr>
            <a:r>
              <a:rPr lang="en-IN" altLang="en-US" sz="1600" b="1"/>
              <a:t>Class Discussion: </a:t>
            </a:r>
            <a:r>
              <a:rPr lang="en-IN" altLang="en-US" sz="1600"/>
              <a:t>This is meant for exchanging ideas and suggestions with respect to the topics. </a:t>
            </a:r>
          </a:p>
          <a:p>
            <a:pPr>
              <a:spcBef>
                <a:spcPct val="0"/>
              </a:spcBef>
              <a:buFontTx/>
              <a:buNone/>
            </a:pPr>
            <a:r>
              <a:rPr lang="en-IN" altLang="en-US" sz="1600"/>
              <a:t>It will be conducted through questions, cross-discussion and bringing in perspective from ones own experience</a:t>
            </a:r>
          </a:p>
          <a:p>
            <a:pPr>
              <a:spcBef>
                <a:spcPct val="0"/>
              </a:spcBef>
              <a:buFontTx/>
              <a:buNone/>
            </a:pPr>
            <a:endParaRPr lang="en-IN" altLang="en-US" sz="1600"/>
          </a:p>
          <a:p>
            <a:pPr>
              <a:spcBef>
                <a:spcPct val="0"/>
              </a:spcBef>
              <a:buFontTx/>
              <a:buNone/>
            </a:pPr>
            <a:r>
              <a:rPr lang="en-IN" altLang="en-US" sz="1600" b="1"/>
              <a:t>Attendance Policy: </a:t>
            </a:r>
            <a:r>
              <a:rPr lang="en-IN" altLang="en-US" sz="1600"/>
              <a:t>Attending weekly interaction session is compulsory. In the case of unforeseen circumstances like poor health, or any other technical issue, the students are expected to inform the instructor or course TAs through email, message or call whichever is convenient</a:t>
            </a:r>
          </a:p>
          <a:p>
            <a:pPr>
              <a:spcBef>
                <a:spcPct val="0"/>
              </a:spcBef>
              <a:buFontTx/>
              <a:buNone/>
            </a:pPr>
            <a:endParaRPr lang="en-IN" altLang="en-US" sz="1600"/>
          </a:p>
          <a:p>
            <a:pPr>
              <a:spcBef>
                <a:spcPct val="0"/>
              </a:spcBef>
              <a:buFontTx/>
              <a:buNone/>
            </a:pPr>
            <a:endParaRPr lang="en-IN" altLang="en-US" sz="1600" b="1"/>
          </a:p>
          <a:p>
            <a:pPr>
              <a:spcBef>
                <a:spcPct val="0"/>
              </a:spcBef>
              <a:buFontTx/>
              <a:buNone/>
            </a:pPr>
            <a:r>
              <a:rPr lang="en-IN" altLang="en-US" sz="1600"/>
              <a:t>  </a:t>
            </a:r>
            <a:endParaRPr lang="en-IN" altLang="en-US" sz="1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618</Words>
  <Application>Microsoft Office PowerPoint</Application>
  <PresentationFormat>Widescreen</PresentationFormat>
  <Paragraphs>96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MS PGothic</vt:lpstr>
      <vt:lpstr>Arial</vt:lpstr>
      <vt:lpstr>Calibri</vt:lpstr>
      <vt:lpstr>Calibri Light</vt:lpstr>
      <vt:lpstr>Wingdings</vt:lpstr>
      <vt:lpstr>Office Theme</vt:lpstr>
      <vt:lpstr>ES 200: Autumn 2020 Environmental Studies: Science and Engineering Module C: Solid Waste Management </vt:lpstr>
      <vt:lpstr>Instructor Contact Information</vt:lpstr>
      <vt:lpstr>PowerPoint Presentation</vt:lpstr>
      <vt:lpstr>What Will be Covered? </vt:lpstr>
      <vt:lpstr>How – Typical Class Proceeding</vt:lpstr>
      <vt:lpstr>What Can You Expect?</vt:lpstr>
      <vt:lpstr>Information Central …</vt:lpstr>
      <vt:lpstr>PowerPoint Presentation</vt:lpstr>
      <vt:lpstr>Grading &amp; Attendance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 200: Autumn 2020 Environmental Studies: Science and Engineering Module C: Solid Waste Management </dc:title>
  <dc:creator>Tabish Nawaz</dc:creator>
  <cp:lastModifiedBy>Tabish Nawaz</cp:lastModifiedBy>
  <cp:revision>1</cp:revision>
  <dcterms:created xsi:type="dcterms:W3CDTF">2020-09-14T13:37:33Z</dcterms:created>
  <dcterms:modified xsi:type="dcterms:W3CDTF">2020-09-14T13:39:18Z</dcterms:modified>
</cp:coreProperties>
</file>