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65" r:id="rId7"/>
    <p:sldId id="259" r:id="rId8"/>
    <p:sldId id="260" r:id="rId9"/>
    <p:sldId id="262" r:id="rId10"/>
    <p:sldId id="263" r:id="rId11"/>
    <p:sldId id="261" r:id="rId12"/>
    <p:sldId id="264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7B527-9545-4A18-82C6-985C2D673EE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BD15E-A83F-499B-AE2F-72149146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9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2A402-9AEC-46CD-BFFB-8C45353B941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6FFF6-EFF5-46FA-B62C-F141E127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FFF6-EFF5-46FA-B62C-F141E1274D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2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1179705"/>
            <a:ext cx="9875520" cy="1472184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2669871"/>
            <a:ext cx="9875520" cy="1752600"/>
          </a:xfrm>
          <a:prstGeom prst="rect">
            <a:avLst/>
          </a:prstGeom>
        </p:spPr>
        <p:txBody>
          <a:bodyPr tIns="0"/>
          <a:lstStyle>
            <a:lvl1pPr marL="27432" indent="0" algn="ctr">
              <a:buNone/>
              <a:defRPr sz="26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22ED8DFF-AC58-4CE1-95FC-5B760807040E}" type="datetime1">
              <a:rPr lang="en-US" smtClean="0"/>
              <a:t>3/27/2018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AA3D4F3E-03CF-4020-A455-976DE93B6CFF}" type="datetime1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3AB81425-5192-475F-8F5F-48429B4F668B}" type="datetime1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C83E6289-67AB-48EA-B8F2-7F8C3C839FC8}" type="datetime1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8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  <p15:guide id="2" pos="9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600325"/>
            <a:ext cx="8534400" cy="22860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066800"/>
            <a:ext cx="8534400" cy="1509712"/>
          </a:xfrm>
          <a:prstGeom prst="rect">
            <a:avLst/>
          </a:prstGeo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CD27007B-A0CB-4CB0-A72F-D015643D8A50}" type="datetime1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5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7AF78760-02B0-4343-9B36-9B01060F90A6}" type="datetime1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D6103C8C-96CC-4988-9A76-A97C68B37C96}" type="datetime1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3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19A6AA83-E69F-4B8F-8330-2B08940C21DF}" type="datetime1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0C32B54B-DAC7-463C-B2D9-3A5324E66E07}" type="datetime1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  <a:prstGeom prst="rect">
            <a:avLst/>
          </a:prstGeo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FABC3EB9-8141-418F-8EFF-9A68D158E203}" type="datetime1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4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Rectangle 1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2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EE203F9F-5B53-4206-BA20-257056A7933C}" type="datetime1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5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148" y="-54"/>
            <a:ext cx="12188952" cy="6858054"/>
            <a:chOff x="7148" y="-54"/>
            <a:chExt cx="12188952" cy="6858054"/>
          </a:xfrm>
        </p:grpSpPr>
        <p:sp>
          <p:nvSpPr>
            <p:cNvPr id="4" name="Rectangle 3"/>
            <p:cNvSpPr/>
            <p:nvPr/>
          </p:nvSpPr>
          <p:spPr>
            <a:xfrm>
              <a:off x="7148" y="0"/>
              <a:ext cx="12188952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 bwMode="invGray">
            <a:xfrm>
              <a:off x="1473566" y="-54"/>
              <a:ext cx="96070" cy="685805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25400" cap="rnd" cmpd="sng" algn="ctr">
              <a:noFill/>
              <a:prstDash val="solid"/>
            </a:ln>
            <a:effectLst>
              <a:outerShdw blurRad="38550" dist="38000" dir="10800000" algn="tl" rotWithShape="0">
                <a:schemeClr val="bg2">
                  <a:shade val="20000"/>
                  <a:satMod val="110000"/>
                  <a:alpha val="25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sz="180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" y="0"/>
              <a:ext cx="1495425" cy="6858000"/>
            </a:xfrm>
            <a:prstGeom prst="rect">
              <a:avLst/>
            </a:prstGeom>
          </p:spPr>
        </p:pic>
      </p:grpSp>
      <p:sp>
        <p:nvSpPr>
          <p:cNvPr id="16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8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051F468-2565-4472-9079-46A542F179AB}" type="datetime1">
              <a:rPr lang="en-US" smtClean="0"/>
              <a:pPr/>
              <a:t>3/27/2018</a:t>
            </a:fld>
            <a:endParaRPr lang="en-US"/>
          </a:p>
        </p:txBody>
      </p:sp>
      <p:sp>
        <p:nvSpPr>
          <p:cNvPr id="1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100">
                <a:solidFill>
                  <a:schemeClr val="tx2"/>
                </a:solidFill>
                <a:effectLst/>
              </a:defRPr>
            </a:lvl1pPr>
            <a:extLst/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100">
                <a:solidFill>
                  <a:schemeClr val="tx2"/>
                </a:solidFill>
                <a:effectLst/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b="1" kern="120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Wingdings 2"/>
        <a:buChar char=""/>
        <a:defRPr kumimoji="0" sz="3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>
            <a:lumMod val="50000"/>
          </a:schemeClr>
        </a:buClr>
        <a:buFont typeface="Verdana"/>
        <a:buChar char="◦"/>
        <a:defRPr kumimoji="0"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>
            <a:lumMod val="75000"/>
          </a:schemeClr>
        </a:buClr>
        <a:buFont typeface="Wingdings 2"/>
        <a:buChar char=""/>
        <a:defRPr kumimoji="0"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>
            <a:lumMod val="75000"/>
          </a:schemeClr>
        </a:buClr>
        <a:buFont typeface="Wingdings 2"/>
        <a:buChar char=""/>
        <a:defRPr kumimoji="0"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>
            <a:lumMod val="75000"/>
          </a:schemeClr>
        </a:buClr>
        <a:buFont typeface="Wingdings 2"/>
        <a:buChar char=""/>
        <a:defRPr kumimoji="0"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7512" userDrawn="1">
          <p15:clr>
            <a:srgbClr val="F26B43"/>
          </p15:clr>
        </p15:guide>
        <p15:guide id="3" pos="1176" userDrawn="1">
          <p15:clr>
            <a:srgbClr val="F26B43"/>
          </p15:clr>
        </p15:guide>
        <p15:guide id="4" orient="horz" pos="3936" userDrawn="1">
          <p15:clr>
            <a:srgbClr val="F26B43"/>
          </p15:clr>
        </p15:guide>
        <p15:guide id="5" orient="horz" pos="888" userDrawn="1">
          <p15:clr>
            <a:srgbClr val="F26B43"/>
          </p15:clr>
        </p15:guide>
        <p15:guide id="6" orient="horz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field studies: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smtClean="0"/>
              <a:t>Leaf litter communities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leaf litter to observe the prominent leaf litter type in this area</a:t>
            </a:r>
          </a:p>
          <a:p>
            <a:r>
              <a:rPr lang="en-US" dirty="0" smtClean="0"/>
              <a:t>Check for inverts</a:t>
            </a:r>
          </a:p>
          <a:p>
            <a:r>
              <a:rPr lang="en-US" dirty="0" smtClean="0"/>
              <a:t>Formulate hypotheses and framework for testing the effects of deer </a:t>
            </a:r>
            <a:r>
              <a:rPr lang="en-US" dirty="0" err="1" smtClean="0"/>
              <a:t>exclosures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9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https://www.mpspride.org/uploaded/Waddell/Habitat/g-habitat-activities/nh-leaf-litter3.html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340" y="1363564"/>
            <a:ext cx="9619109" cy="549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1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9344" y="274638"/>
            <a:ext cx="5372239" cy="4047980"/>
          </a:xfrm>
        </p:spPr>
        <p:txBody>
          <a:bodyPr>
            <a:normAutofit/>
          </a:bodyPr>
          <a:lstStyle/>
          <a:p>
            <a:r>
              <a:rPr lang="en-US" dirty="0" smtClean="0"/>
              <a:t>Main options, use field guides to help you</a:t>
            </a:r>
            <a:endParaRPr lang="en-US" dirty="0"/>
          </a:p>
        </p:txBody>
      </p:sp>
      <p:pic>
        <p:nvPicPr>
          <p:cNvPr id="1028" name="Picture 4" descr="Image result for key to oak leave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49"/>
          <a:stretch/>
        </p:blipFill>
        <p:spPr bwMode="auto">
          <a:xfrm>
            <a:off x="1962695" y="530947"/>
            <a:ext cx="4410395" cy="555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00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Objectives: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Introduction to field experiments</a:t>
            </a:r>
            <a:endParaRPr lang="en-US" dirty="0"/>
          </a:p>
          <a:p>
            <a:pPr lvl="1"/>
            <a:r>
              <a:rPr lang="en-US" dirty="0" smtClean="0"/>
              <a:t>Be able to describe the difference between a typical lab experiment and a field experiment</a:t>
            </a:r>
          </a:p>
          <a:p>
            <a:pPr lvl="1"/>
            <a:r>
              <a:rPr lang="en-US" dirty="0" smtClean="0"/>
              <a:t>Be able to explain what makes a good field experiment</a:t>
            </a:r>
            <a:endParaRPr lang="en-US" dirty="0"/>
          </a:p>
          <a:p>
            <a:pPr lvl="1"/>
            <a:r>
              <a:rPr lang="en-US" dirty="0" smtClean="0"/>
              <a:t>Learn basi</a:t>
            </a:r>
            <a:r>
              <a:rPr lang="en-US" dirty="0" smtClean="0"/>
              <a:t>c leaf identification</a:t>
            </a:r>
          </a:p>
          <a:p>
            <a:pPr lvl="1"/>
            <a:r>
              <a:rPr lang="en-US" dirty="0" smtClean="0"/>
              <a:t>Attempt to find invertebrates</a:t>
            </a:r>
          </a:p>
          <a:p>
            <a:pPr lvl="1"/>
            <a:r>
              <a:rPr lang="en-US" dirty="0" smtClean="0"/>
              <a:t>Start planning deer </a:t>
            </a:r>
            <a:r>
              <a:rPr lang="en-US" dirty="0" err="1" smtClean="0"/>
              <a:t>exclosure</a:t>
            </a:r>
            <a:r>
              <a:rPr lang="en-US" dirty="0" smtClean="0"/>
              <a:t>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Field Ecology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as making observations </a:t>
            </a:r>
            <a:r>
              <a:rPr lang="en-US" dirty="0" smtClean="0">
                <a:sym typeface="Wingdings" panose="05000000000000000000" pitchFamily="2" charset="2"/>
              </a:rPr>
              <a:t> making plausible explanations for the observations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“weak inference”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alternative explanations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Manipulative experiments and comparative studies increase statistical confidence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lab and field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Connell</a:t>
            </a:r>
            <a:r>
              <a:rPr lang="en-US" dirty="0" smtClean="0"/>
              <a:t> (1974):  </a:t>
            </a:r>
          </a:p>
          <a:p>
            <a:pPr lvl="1"/>
            <a:r>
              <a:rPr lang="en-US" sz="3200" b="1" dirty="0" smtClean="0"/>
              <a:t>Lab </a:t>
            </a:r>
            <a:r>
              <a:rPr lang="en-US" sz="3200" dirty="0" smtClean="0"/>
              <a:t>= experimenter controls everything and varies the one variable he or she is interested in</a:t>
            </a:r>
          </a:p>
          <a:p>
            <a:pPr marL="402336" lvl="1" indent="0">
              <a:buNone/>
            </a:pPr>
            <a:endParaRPr lang="en-US" sz="3200" dirty="0" smtClean="0"/>
          </a:p>
          <a:p>
            <a:pPr lvl="1"/>
            <a:r>
              <a:rPr lang="en-US" sz="3200" b="1" dirty="0" smtClean="0"/>
              <a:t>Field </a:t>
            </a:r>
            <a:r>
              <a:rPr lang="en-US" sz="3200" dirty="0" smtClean="0"/>
              <a:t>= all natural variables are allowed to fluctuate normally, while the variable of interest is controlled or manipulated by investigator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206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vs. Field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Both very useful</a:t>
            </a:r>
          </a:p>
          <a:p>
            <a:r>
              <a:rPr lang="en-US" dirty="0" smtClean="0"/>
              <a:t>Only field experiments can capture complexities of nature</a:t>
            </a:r>
          </a:p>
          <a:p>
            <a:pPr lvl="1"/>
            <a:r>
              <a:rPr lang="en-US" dirty="0" smtClean="0"/>
              <a:t>Interactions with other organisms</a:t>
            </a:r>
          </a:p>
          <a:p>
            <a:pPr lvl="1"/>
            <a:r>
              <a:rPr lang="en-US" dirty="0" smtClean="0"/>
              <a:t>Natural variation in abiotic variables</a:t>
            </a:r>
          </a:p>
          <a:p>
            <a:r>
              <a:rPr lang="en-US" dirty="0" smtClean="0"/>
              <a:t>Field requires knowledge of pre-existing conditions</a:t>
            </a:r>
          </a:p>
          <a:p>
            <a:pPr lvl="1"/>
            <a:r>
              <a:rPr lang="en-US" dirty="0" smtClean="0"/>
              <a:t>Barnacle community structure</a:t>
            </a:r>
          </a:p>
          <a:p>
            <a:pPr lvl="1"/>
            <a:r>
              <a:rPr lang="en-US" dirty="0" smtClean="0"/>
              <a:t>Plant communities present</a:t>
            </a:r>
          </a:p>
          <a:p>
            <a:pPr lvl="1"/>
            <a:r>
              <a:rPr lang="en-US" dirty="0" smtClean="0"/>
              <a:t>Common animals in the area</a:t>
            </a:r>
          </a:p>
        </p:txBody>
      </p:sp>
    </p:spTree>
    <p:extLst>
      <p:ext uri="{BB962C8B-B14F-4D97-AF65-F5344CB8AC3E}">
        <p14:creationId xmlns:p14="http://schemas.microsoft.com/office/powerpoint/2010/main" val="97698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is especially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Ecological systems are variable in time and space</a:t>
            </a:r>
          </a:p>
          <a:p>
            <a:pPr lvl="1"/>
            <a:r>
              <a:rPr lang="en-US" dirty="0" smtClean="0"/>
              <a:t>Replication seeks to capture variation</a:t>
            </a:r>
          </a:p>
          <a:p>
            <a:pPr lvl="1"/>
            <a:r>
              <a:rPr lang="en-US" dirty="0" smtClean="0"/>
              <a:t>“Is there an effect of the experimental treatment in despite the variation” among the study plots</a:t>
            </a:r>
          </a:p>
          <a:p>
            <a:r>
              <a:rPr lang="en-US" dirty="0" smtClean="0"/>
              <a:t>Changes over time-</a:t>
            </a:r>
          </a:p>
          <a:p>
            <a:pPr lvl="1"/>
            <a:r>
              <a:rPr lang="en-US" dirty="0" smtClean="0"/>
              <a:t>Previously could publish without much replication</a:t>
            </a:r>
          </a:p>
          <a:p>
            <a:pPr lvl="1"/>
            <a:r>
              <a:rPr lang="en-US" dirty="0" smtClean="0"/>
              <a:t>Statistics very important, can check for ideal replicate number before experiment!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Priori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Early ecology had some issues with stating hypotheses after the fact</a:t>
            </a:r>
          </a:p>
          <a:p>
            <a:r>
              <a:rPr lang="en-US" dirty="0" smtClean="0"/>
              <a:t>Modern Ecology more keen on statistical analysis and a priori hypothesis testing</a:t>
            </a:r>
          </a:p>
          <a:p>
            <a:pPr lvl="1"/>
            <a:r>
              <a:rPr lang="en-US" dirty="0" smtClean="0"/>
              <a:t>Avoidance of </a:t>
            </a:r>
            <a:r>
              <a:rPr lang="en-US" dirty="0" err="1" smtClean="0"/>
              <a:t>pseudoreplication</a:t>
            </a:r>
            <a:endParaRPr lang="en-US" dirty="0" smtClean="0"/>
          </a:p>
          <a:p>
            <a:pPr lvl="1"/>
            <a:r>
              <a:rPr lang="en-US" dirty="0" smtClean="0"/>
              <a:t>Avoidance of quasi-experiments of human activity that examines the effect of human use without experimental intent</a:t>
            </a:r>
          </a:p>
          <a:p>
            <a:r>
              <a:rPr lang="en-US" dirty="0" smtClean="0"/>
              <a:t>Knowledge of how prior conditions can affect ability to make actual “predictions”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8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still need “control”!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obtain strong inferences, and demonstrate an experimental effect</a:t>
            </a:r>
          </a:p>
          <a:p>
            <a:pPr lvl="1"/>
            <a:r>
              <a:rPr lang="en-US" dirty="0" smtClean="0"/>
              <a:t>Example:  allowing large </a:t>
            </a:r>
            <a:r>
              <a:rPr lang="en-US" dirty="0" err="1" smtClean="0"/>
              <a:t>granivores</a:t>
            </a:r>
            <a:r>
              <a:rPr lang="en-US" dirty="0" smtClean="0"/>
              <a:t> to move freely in control plots</a:t>
            </a:r>
          </a:p>
          <a:p>
            <a:pPr lvl="1"/>
            <a:r>
              <a:rPr lang="en-US" dirty="0" smtClean="0"/>
              <a:t>What would the control be on an experiment testing the effects of deer </a:t>
            </a:r>
            <a:r>
              <a:rPr lang="en-US" dirty="0" err="1" smtClean="0"/>
              <a:t>exclosures</a:t>
            </a:r>
            <a:r>
              <a:rPr lang="en-US" dirty="0" smtClean="0"/>
              <a:t> on leaf litter invertebrate communities?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2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 litter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Important community- hospitable to large and small inverts and some small verts</a:t>
            </a:r>
          </a:p>
          <a:p>
            <a:r>
              <a:rPr lang="en-US" dirty="0" smtClean="0"/>
              <a:t>Leaves insulate from heat and provide moisture, shelter and food</a:t>
            </a:r>
          </a:p>
          <a:p>
            <a:r>
              <a:rPr lang="en-US" dirty="0" smtClean="0"/>
              <a:t>Detritus: decomposing organic matter, fed on by bacteria and fungi and small invertebrates (many are arthropods) </a:t>
            </a:r>
          </a:p>
          <a:p>
            <a:r>
              <a:rPr lang="en-US" dirty="0" smtClean="0"/>
              <a:t>High diversity: can have thousands per square meter</a:t>
            </a:r>
          </a:p>
          <a:p>
            <a:r>
              <a:rPr lang="en-US" dirty="0" smtClean="0"/>
              <a:t>Extracted with Berlese Funnel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8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sed Leaves design templat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sed leaves design slides.potx" id="{52E147E3-7E0E-44E0-9BD6-25CC694BF887}" vid="{C1468303-3FD2-4BA9-848D-643974E470D9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B5BEE-6806-4BF1-A9A7-4B4A72C0C6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FED04C-AD43-4E06-AD63-36D8B5E8378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0710C29-A897-44AD-9F83-BE5F874C2A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Pressed leaves design slides</Template>
  <TotalTime>90</TotalTime>
  <Words>437</Words>
  <Application>Microsoft Office PowerPoint</Application>
  <PresentationFormat>Widescreen</PresentationFormat>
  <Paragraphs>58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Verdana</vt:lpstr>
      <vt:lpstr>Wingdings</vt:lpstr>
      <vt:lpstr>Wingdings 2</vt:lpstr>
      <vt:lpstr>Pressed Leaves design template</vt:lpstr>
      <vt:lpstr>Introduction to field studies:  </vt:lpstr>
      <vt:lpstr>Today’s Objectives:</vt:lpstr>
      <vt:lpstr>History of Field Ecology</vt:lpstr>
      <vt:lpstr>Differences between lab and field  </vt:lpstr>
      <vt:lpstr>Lab vs. Field Continued</vt:lpstr>
      <vt:lpstr>Replication is especially important</vt:lpstr>
      <vt:lpstr>A Priori Testing</vt:lpstr>
      <vt:lpstr>You still need “control”!</vt:lpstr>
      <vt:lpstr>Leaf litter background</vt:lpstr>
      <vt:lpstr>Today’s task</vt:lpstr>
      <vt:lpstr>https://www.mpspride.org/uploaded/Waddell/Habitat/g-habitat-activities/nh-leaf-litter3.html</vt:lpstr>
      <vt:lpstr>Main options, use field guides to help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Rebecca</dc:creator>
  <cp:lastModifiedBy>Rebecca</cp:lastModifiedBy>
  <cp:revision>10</cp:revision>
  <dcterms:created xsi:type="dcterms:W3CDTF">2018-03-28T03:02:31Z</dcterms:created>
  <dcterms:modified xsi:type="dcterms:W3CDTF">2018-03-28T04:33:11Z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74065700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