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Lexend Deca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exendDeca-regular.fntdata"/><Relationship Id="rId50" Type="http://schemas.openxmlformats.org/officeDocument/2006/relationships/slide" Target="slides/slide46.xml"/><Relationship Id="rId52" Type="http://schemas.openxmlformats.org/officeDocument/2006/relationships/font" Target="fonts/LexendDec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214f268cc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214f268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214f268cc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214f268c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214f268cc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214f268c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214f268cc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214f268c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214f268cc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214f268c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214f268cc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214f268c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214f268cc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214f268c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214f268cc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214f268c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214f268cc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a214f268c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214f268cc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214f268c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214f268cc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214f268c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214f268cc_0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214f268c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214f268cc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a214f268c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214f268cc_0_1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214f268c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a214f268cc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a214f268c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214f268cc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a214f268c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a214f268cc_0_2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a214f268c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a214f268cc_0_2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a214f268c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a214f268cc_0_2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a214f268c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a214f268cc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a214f268c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a214f268cc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a214f268c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a214f268cc_0_2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a214f268c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a214f268cc_0_2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a214f268c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a214f268cc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a214f268c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a214f268cc_0_3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a214f268c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a214f268cc_0_3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a214f268c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a214f268cc_0_3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a214f268c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214f268cc_0_3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214f268cc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a214f268cc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a214f268c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a214f268cc_0_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a214f268c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a214f268cc_0_2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a214f268c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a214f268cc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a214f268c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a214f268cc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a214f268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a214f268cc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a214f268c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214f268cc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214f268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214f268cc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214f268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214f268cc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214f268c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214f268cc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214f268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214f268cc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214f268c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Relationship Id="rId4" Type="http://schemas.openxmlformats.org/officeDocument/2006/relationships/image" Target="../media/image20.jpg"/><Relationship Id="rId5" Type="http://schemas.openxmlformats.org/officeDocument/2006/relationships/image" Target="../media/image18.jpg"/><Relationship Id="rId6" Type="http://schemas.openxmlformats.org/officeDocument/2006/relationships/image" Target="../media/image3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26.jpg"/><Relationship Id="rId6" Type="http://schemas.openxmlformats.org/officeDocument/2006/relationships/image" Target="../media/image2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jpg"/><Relationship Id="rId4" Type="http://schemas.openxmlformats.org/officeDocument/2006/relationships/image" Target="../media/image3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kaggle.com/datasets/tsaustin/us-used-car-sales-data" TargetMode="External"/><Relationship Id="rId4" Type="http://schemas.openxmlformats.org/officeDocument/2006/relationships/hyperlink" Target="https://github.com/aaronjolson/ICS-613-bigdata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lexend.com/" TargetMode="External"/><Relationship Id="rId4" Type="http://schemas.openxmlformats.org/officeDocument/2006/relationships/hyperlink" Target="https://www.fontsquirrel.com/fonts/mul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500075" y="1314450"/>
            <a:ext cx="5014800" cy="270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Car Sales Data Presentation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ask and what did we learn?</a:t>
            </a:r>
            <a:endParaRPr/>
          </a:p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Digging into the data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YoY Sales?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what years were the most cars sold?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Were there big differences in the average prices of the cars sold between the years?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580550" y="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YoY Sales Results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580550" y="1352550"/>
            <a:ext cx="78999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909325"/>
            <a:ext cx="65151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YoY</a:t>
            </a:r>
            <a:r>
              <a:rPr lang="en"/>
              <a:t> Sales Insight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Price Inflation is around 10% for 2019 - 2020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Overall sales volume may have slowed due to the increased prices</a:t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Expensive Cars?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the most expensive cars? Ranked from most expensive to least.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580550" y="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Expensive Cars Results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037950"/>
            <a:ext cx="4791551" cy="38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580550" y="0"/>
            <a:ext cx="7577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Expensive Cars Results Cont</a:t>
            </a:r>
            <a:endParaRPr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966751"/>
            <a:ext cx="3977175" cy="39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400" y="970413"/>
            <a:ext cx="4281475" cy="320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Expensive Cars Insight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Sports cars and luxury cars (old and new) are the most expensive cars.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These cars seem to hold or increase their value over time.</a:t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Premium?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much price difference is there between 4, 6 and 8 cylinder engine cars?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more engine power more expensive, and if so by how much?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Premium Results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243013"/>
            <a:ext cx="79057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4294967295" type="ctrTitle"/>
          </p:nvPr>
        </p:nvSpPr>
        <p:spPr>
          <a:xfrm>
            <a:off x="685800" y="1341750"/>
            <a:ext cx="42720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Presented</a:t>
            </a:r>
            <a:r>
              <a:rPr lang="en" sz="5000"/>
              <a:t> by</a:t>
            </a:r>
            <a:endParaRPr sz="5000"/>
          </a:p>
        </p:txBody>
      </p:sp>
      <p:sp>
        <p:nvSpPr>
          <p:cNvPr id="72" name="Google Shape;72;p14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Aaron Olson &amp; Artur Dzhalalov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ICS-613 Introduction to Big Data Processing</a:t>
            </a:r>
            <a:endParaRPr b="1" sz="180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27893" r="5248" t="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Premium Results Cont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063375"/>
            <a:ext cx="4034325" cy="39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Premium Insights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More power costs more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Significant increase from 8 -&gt; 10 (~100%)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6 -&gt; 8 is a good jump too (~25%)</a:t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Body Type?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Most popular cars sold by vehicle type e.g., SUV, Sedan, Truck, etc 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Valuable input for car sales teams which will help them to maintain their inventory more efficiently.</a:t>
            </a:r>
            <a:endParaRPr/>
          </a:p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580550" y="0"/>
            <a:ext cx="7349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Body Type Results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48" y="971698"/>
            <a:ext cx="5822155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" y="1829100"/>
            <a:ext cx="2244250" cy="3172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4800" y="1829100"/>
            <a:ext cx="2244250" cy="31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9050" y="1829088"/>
            <a:ext cx="2244250" cy="3114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580550" y="205975"/>
            <a:ext cx="7163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Body Type Insights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Not  listing the body type on the sale is fairly common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There are many non-standard body type descriptions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 Sedans, Coupes,  SUVs, Convertibles are very popular</a:t>
            </a:r>
            <a:endParaRPr/>
          </a:p>
        </p:txBody>
      </p:sp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Models by State?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Price of a same car model by the State?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could be helpful for finding bargains.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494825" y="420300"/>
            <a:ext cx="2277000" cy="176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Models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State Results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494825" y="1871775"/>
            <a:ext cx="22056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First look at the full dataset and make a new dataframe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513" y="95250"/>
            <a:ext cx="5071374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494825" y="420300"/>
            <a:ext cx="2429400" cy="176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Models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State Results cont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494825" y="1871775"/>
            <a:ext cx="22056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2018 Ford F-150</a:t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50" y="152400"/>
            <a:ext cx="47963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494825" y="420300"/>
            <a:ext cx="2429400" cy="176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Models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State Results cont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494825" y="1871775"/>
            <a:ext cx="22056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2013 Chevrolet Impala</a:t>
            </a:r>
            <a:endParaRPr/>
          </a:p>
        </p:txBody>
      </p:sp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2400"/>
            <a:ext cx="5251559" cy="472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Models by State Insights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Certain make/model/years seem to cluster heavily in certain states in this dataset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Set</a:t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685800" y="2916250"/>
            <a:ext cx="46863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wanted to know about used car sales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Sold by State?</a:t>
            </a:r>
            <a:endParaRPr/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Number of cars sold by state and average price 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Might indicate demographic information about financial well being of the country’s population by state.</a:t>
            </a:r>
            <a:endParaRPr/>
          </a:p>
        </p:txBody>
      </p:sp>
      <p:sp>
        <p:nvSpPr>
          <p:cNvPr id="286" name="Google Shape;286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494825" y="-15122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Sold by State Results</a:t>
            </a:r>
            <a:endParaRPr/>
          </a:p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706163"/>
            <a:ext cx="82105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25" y="1421152"/>
            <a:ext cx="2505075" cy="35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1800" y="1421152"/>
            <a:ext cx="2505075" cy="355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6875" y="1418027"/>
            <a:ext cx="2673575" cy="35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Sold by State Insights</a:t>
            </a:r>
            <a:endParaRPr/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Going from 1 state to </a:t>
            </a:r>
            <a:r>
              <a:rPr lang="en"/>
              <a:t>another</a:t>
            </a:r>
            <a:r>
              <a:rPr lang="en"/>
              <a:t> could result in a price delta of ~$5000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Given the results from the cars by state, going to certain states for certain models could be advantageous.</a:t>
            </a:r>
            <a:endParaRPr/>
          </a:p>
        </p:txBody>
      </p:sp>
      <p:sp>
        <p:nvSpPr>
          <p:cNvPr id="304" name="Google Shape;304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Manufacturers by State?</a:t>
            </a:r>
            <a:endParaRPr/>
          </a:p>
        </p:txBody>
      </p:sp>
      <p:sp>
        <p:nvSpPr>
          <p:cNvPr id="310" name="Google Shape;310;p4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Number of cars of the same manufacturer sold in each state?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car manufacturer is the most preferred by state and nation wide?</a:t>
            </a:r>
            <a:endParaRPr/>
          </a:p>
        </p:txBody>
      </p:sp>
      <p:sp>
        <p:nvSpPr>
          <p:cNvPr id="311" name="Google Shape;311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Manufacturers by State Results</a:t>
            </a:r>
            <a:endParaRPr/>
          </a:p>
        </p:txBody>
      </p:sp>
      <p:sp>
        <p:nvSpPr>
          <p:cNvPr id="317" name="Google Shape;317;p4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9" name="Google Shape;3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49" y="1063375"/>
            <a:ext cx="6809252" cy="39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Manufacturers by State Results cont</a:t>
            </a:r>
            <a:endParaRPr/>
          </a:p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080600"/>
            <a:ext cx="6569226" cy="37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Manufacturers by State Results cont</a:t>
            </a:r>
            <a:endParaRPr/>
          </a:p>
        </p:txBody>
      </p:sp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5" name="Google Shape;3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00" y="1143025"/>
            <a:ext cx="8311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Manufacturers by State Results cont</a:t>
            </a:r>
            <a:endParaRPr/>
          </a:p>
        </p:txBody>
      </p:sp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151725"/>
            <a:ext cx="2048350" cy="37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050" y="1151725"/>
            <a:ext cx="2120412" cy="37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3600" y="1138875"/>
            <a:ext cx="2244250" cy="3754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580550" y="205975"/>
            <a:ext cx="703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Go the Distance?</a:t>
            </a:r>
            <a:endParaRPr/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cars are still being sold on the market with the highest mileage ( by manufacturer) 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cars and what manufacturers have and produce the longest lasting engines?</a:t>
            </a:r>
            <a:endParaRPr/>
          </a:p>
        </p:txBody>
      </p:sp>
      <p:sp>
        <p:nvSpPr>
          <p:cNvPr id="352" name="Google Shape;352;p5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type="title"/>
          </p:nvPr>
        </p:nvSpPr>
        <p:spPr>
          <a:xfrm>
            <a:off x="580550" y="-79775"/>
            <a:ext cx="7034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Go the Distance Results</a:t>
            </a:r>
            <a:endParaRPr/>
          </a:p>
        </p:txBody>
      </p:sp>
      <p:sp>
        <p:nvSpPr>
          <p:cNvPr id="358" name="Google Shape;358;p5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0" name="Google Shape;3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777625"/>
            <a:ext cx="3870065" cy="406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625" y="1681775"/>
            <a:ext cx="4092002" cy="31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Used Car Sales Data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“US used car sales data” used car dataset from Kaggle. This dataset was created by Kaggle contributor with username “tsaustin” a.k.a TS. Its final version was uploaded on November 16, 2020.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580550" y="205975"/>
            <a:ext cx="7692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Go the Distance Insights</a:t>
            </a:r>
            <a:endParaRPr/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The mileage data in this set was quite inaccurate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The answer to this question will remain a mystery</a:t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Takeaways</a:t>
            </a:r>
            <a:endParaRPr/>
          </a:p>
        </p:txBody>
      </p:sp>
      <p:sp>
        <p:nvSpPr>
          <p:cNvPr id="374" name="Google Shape;374;p53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Bad data (inaccurate) is often worse than missing data.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Car shopping between states could save a nice bit of money (assuming you could make transport make sense)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Sports cars could be good collectables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t/>
            </a:r>
            <a:endParaRPr/>
          </a:p>
        </p:txBody>
      </p:sp>
      <p:sp>
        <p:nvSpPr>
          <p:cNvPr id="375" name="Google Shape;375;p5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81" name="Google Shape;381;p54"/>
          <p:cNvSpPr txBox="1"/>
          <p:nvPr>
            <p:ph idx="1" type="body"/>
          </p:nvPr>
        </p:nvSpPr>
        <p:spPr>
          <a:xfrm>
            <a:off x="580550" y="1352550"/>
            <a:ext cx="7520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Source Data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https://www.kaggle.com/datasets/tsaustin/us-used-car-sales-data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https://github.com/aaronjolson/ICS-613-bigdata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5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  <p:sp>
        <p:nvSpPr>
          <p:cNvPr id="389" name="Google Shape;389;p5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/>
          </a:p>
        </p:txBody>
      </p:sp>
      <p:pic>
        <p:nvPicPr>
          <p:cNvPr id="390" name="Google Shape;39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98" name="Google Shape;398;p56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399" name="Google Shape;39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" name="Google Shape;415;p58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6" name="Google Shape;416;p5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580550" y="205975"/>
            <a:ext cx="6877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Used Car Sales Data Stats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80550" y="1352550"/>
            <a:ext cx="78999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is represented by a single file in csv format, and it is approximately 13 Mb in size. The single file contains 122145 rows representing car sales in the United States over a period of 20 months in 2019 and 2020. 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580550" y="205975"/>
            <a:ext cx="6877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Drawbacks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580550" y="1352550"/>
            <a:ext cx="78999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aforementioned data set has a very low percentage of missing data for 9 columns out of 13 e.g., only 909 rows are missing zip code values, which means only 0.007% rows can be considered incomplete. However, four columns “trim”, “engine”, “body type”, and “drive type” are missing 40, 22, 17, 20 percent correspondingly.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580550" y="205975"/>
            <a:ext cx="6877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Used Car Sales Data Schema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580550" y="1352550"/>
            <a:ext cx="78999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Schema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"ID", (Primary key), "pricesold", "yearsold", "zipcode", "Mileage", "Make", "Model", "Year", "Trim", "Engine", "BodyType", "NumCylinders", "DriveType"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580550" y="205975"/>
            <a:ext cx="7706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Used Car Sales Data Examples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580550" y="1352550"/>
            <a:ext cx="78063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Rows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"137178","7500","2020","786**","84430","Ford","Mustang","1988","LX","5.0LGas V8","Sedan","0","RWD"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"96705","15000","2019","81006","0","Replica/Kit Makes","Jaguar Beck Lister","1958","","383 Fuel injected","Convertible","8","RWD"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580550" y="205975"/>
            <a:ext cx="7706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Data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580550" y="1352550"/>
            <a:ext cx="83349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cs = carSalesDF.select("ID","pricesold","yearsold","zipcode", find_state(carSalesDF.zipcode).alias("state"), "Mileage", "Make", "Model", "Year", "Trim", "Engine", "BodyType", "NumCylinders", "DriveType")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cs.registerTempTable("carSalesTable")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