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38" r:id="rId3"/>
    <p:sldId id="257" r:id="rId4"/>
    <p:sldId id="339" r:id="rId5"/>
    <p:sldId id="259" r:id="rId6"/>
    <p:sldId id="342" r:id="rId7"/>
    <p:sldId id="260" r:id="rId8"/>
    <p:sldId id="264" r:id="rId9"/>
    <p:sldId id="340" r:id="rId10"/>
    <p:sldId id="341" r:id="rId11"/>
    <p:sldId id="354" r:id="rId12"/>
    <p:sldId id="343" r:id="rId13"/>
    <p:sldId id="344" r:id="rId14"/>
    <p:sldId id="349" r:id="rId15"/>
    <p:sldId id="345" r:id="rId16"/>
    <p:sldId id="346" r:id="rId17"/>
    <p:sldId id="347" r:id="rId18"/>
    <p:sldId id="348" r:id="rId19"/>
    <p:sldId id="350" r:id="rId20"/>
    <p:sldId id="351" r:id="rId21"/>
    <p:sldId id="352" r:id="rId22"/>
    <p:sldId id="353" r:id="rId23"/>
    <p:sldId id="304" r:id="rId24"/>
    <p:sldId id="277" r:id="rId25"/>
    <p:sldId id="292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2092"/>
  </p:normalViewPr>
  <p:slideViewPr>
    <p:cSldViewPr snapToGrid="0" snapToObjects="1">
      <p:cViewPr varScale="1">
        <p:scale>
          <a:sx n="95" d="100"/>
          <a:sy n="9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708FA-C642-BA4C-AA0B-6525A63C7EC1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5421-BDAC-3541-B70C-5C54C7F4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Jürgen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Jürgen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Jürgen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Jürgen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Paolo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Alexandre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1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9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F1F1-B715-4E3F-B683-9EA40DE380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0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Aaron</a:t>
            </a:r>
          </a:p>
          <a:p>
            <a:r>
              <a:rPr lang="en-US" dirty="0"/>
              <a:t>We have many use-cases actually, but the main question always will be, … how well can we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F1F1-B715-4E3F-B683-9EA40DE380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0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9F1F1-B715-4E3F-B683-9EA40DE380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07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Jürgen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C5421-BDAC-3541-B70C-5C54C7F4D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6FC4-B5B2-C244-9CED-5FB3593D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EDAE7-EBD7-6548-AC98-A54DE0CF2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A446-4786-B145-A6AA-35A248B9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AD6B-EE02-B44F-B20B-A16826CB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8F38-A06E-A643-AF01-F4C52EB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07AF-91A1-D540-81F1-DF6026AA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BD625-9592-BB46-81EB-DCA90C41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09F-380F-A945-B820-4F739C73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7CF-1FD2-FA44-896E-8FCEB350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0763-0F7B-7147-BA12-53FAA19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641C1-202A-9248-989E-215D99DBE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02F5-15C0-7B4D-B379-4EB7317E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FA10-9E40-424C-88E2-67D80C0A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8859-9BC6-1448-8335-3ACCE942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56F4-25FE-D54C-BE57-A93E1A68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A44-1574-6849-9EE6-B683AB82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E24C-51B4-C541-BF10-88958971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C5B6-9A18-454A-BC5C-1F7E468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04A4-3C4D-D846-84AC-14BF6137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CF5A-14F3-1343-ACAF-4C3A50E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E198-E424-D744-BA85-F3BFF57E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3E3B-8841-8042-8DAD-55A9093E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09AF-4615-0F41-AB7A-B8683AE9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5FB1-A0C3-EB44-A0A3-BFC36534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6308-7E49-6742-9699-649D89A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3AAE-B3F1-9846-BDDE-190724F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A100-514E-C741-9EC0-7B67870E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D41E-8E42-1149-B852-2DD8E655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E63C6-B507-BA41-9D9C-897BB99E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FCDB-30AF-744F-8CAC-8BEFAE91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A8B8-EE56-234B-8666-DD1D0E18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EEC5-AFA6-6A42-9B67-C6D70278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FEA-FE65-6D4B-829E-E97CF558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08BB3-5872-D34D-AA28-B4483BBE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44382-5E97-FC42-A24C-776C80D3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D1DE-B91E-B04F-B82B-F1B0FE9D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25517-9185-0946-BC4F-13412670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11D6-39DF-BC4C-8546-872AD5D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55B0A-94E4-9348-964E-03895F9F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2923-7A9A-FB44-BFD1-756545B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7076-E639-4044-B402-8BC39F83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83D75-3C13-8A44-8CC4-319D8718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9938-D30F-DD46-9F60-8629663F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D9F45-77ED-004A-BB40-65E61236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B8F21-4C59-B44A-8B4B-0C00EBE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A913F-1F84-724A-959F-63BBC7A5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0E8-C0BA-FC42-92CF-F4F58773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9A4B-078C-F247-A313-DAA97680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E22D-6BC8-D641-8F43-6BE82F01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A552-6D1D-AA49-B15E-121D20AE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3473-6E06-6C45-9A57-1153C08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8770-19F5-3E47-8665-4B04EA19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1C96-D999-E448-950F-078CAE45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30B1C-532C-174C-BCF6-C6AD3B05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1B02-8790-574D-833F-EB3403CB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44D2-F3F5-A640-957F-438F9563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ADE6-EE48-7A46-ADCB-B8EC340A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D364-85B8-FF41-8B9D-4D26A6F8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1682C-38E0-F948-8D81-C35DC012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190E-BFCC-784C-8C14-8A63C3F0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FCAB-3F95-F749-8162-67A762078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8A15-FD2E-E948-8014-BF6DE5FF177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BE66-4C10-2041-BF2A-3DCBBFF6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95BB-7E2F-D54E-B7F4-E76BE2F37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82D3-EA3F-034A-B5E4-C72991DD2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ronkaplan/cti-ll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kaplan/cti-ll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global/sigs/ai-securit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tiff"/><Relationship Id="rId4" Type="http://schemas.openxmlformats.org/officeDocument/2006/relationships/hyperlink" Target="https://github.com/aaronkaplan/cti-ll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global/sigs/ai-securit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23A8-8C97-7C47-A9F1-27B616338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NEUROCTI - A CUSTOM FINE-TUNED LLM FOR CTI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18F12-78F8-6749-8314-8DBC293E3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all" dirty="0"/>
              <a:t> BENCHMARKING, SUCCESSES AND LESSONS LEARNED</a:t>
            </a:r>
            <a:br>
              <a:rPr lang="en-US" cap="all" dirty="0"/>
            </a:br>
            <a:br>
              <a:rPr lang="en-US" i="1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Aaron Kaplan, Alexandre </a:t>
            </a:r>
            <a:r>
              <a:rPr lang="en-US" dirty="0" err="1"/>
              <a:t>Dulaunoy</a:t>
            </a:r>
            <a:r>
              <a:rPr lang="en-US" dirty="0"/>
              <a:t>, Jürgen </a:t>
            </a:r>
            <a:r>
              <a:rPr lang="en-US" dirty="0" err="1"/>
              <a:t>Brandl</a:t>
            </a:r>
            <a:r>
              <a:rPr lang="en-US" dirty="0"/>
              <a:t>, Paolo Di Prodi</a:t>
            </a:r>
          </a:p>
        </p:txBody>
      </p:sp>
    </p:spTree>
    <p:extLst>
      <p:ext uri="{BB962C8B-B14F-4D97-AF65-F5344CB8AC3E}">
        <p14:creationId xmlns:p14="http://schemas.microsoft.com/office/powerpoint/2010/main" val="394401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9286-B3D2-0B4F-B88C-0686AAC1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E65A-0AAE-DC41-8BDA-FA7EC1038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C85D-2727-794C-8622-2FE35CC8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 &amp;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4311-6959-1140-A727-77DD26B5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AnnoCTR</a:t>
            </a:r>
            <a:endParaRPr lang="en-US" dirty="0"/>
          </a:p>
          <a:p>
            <a:r>
              <a:rPr lang="en-US" dirty="0"/>
              <a:t>TRAM</a:t>
            </a:r>
          </a:p>
          <a:p>
            <a:r>
              <a:rPr lang="en-US" dirty="0"/>
              <a:t>MISP Galaxies</a:t>
            </a:r>
          </a:p>
          <a:p>
            <a:r>
              <a:rPr lang="en-US" dirty="0"/>
              <a:t>TRAM</a:t>
            </a:r>
          </a:p>
          <a:p>
            <a:r>
              <a:rPr lang="en-US" dirty="0" err="1"/>
              <a:t>CyNER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far, all annotators that we found, were not ideal</a:t>
            </a:r>
          </a:p>
        </p:txBody>
      </p:sp>
    </p:spTree>
    <p:extLst>
      <p:ext uri="{BB962C8B-B14F-4D97-AF65-F5344CB8AC3E}">
        <p14:creationId xmlns:p14="http://schemas.microsoft.com/office/powerpoint/2010/main" val="221183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91E-8C54-3C46-8B9F-CA5A537C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CTI.tools</a:t>
            </a:r>
            <a:r>
              <a:rPr lang="en-US" dirty="0"/>
              <a:t> workbench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7317D-39BD-0F43-B5BC-DE8A59163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859044-C0C6-5C43-A15C-6133D651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" y="0"/>
            <a:ext cx="12132763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C1CF07-0C48-614B-B046-4764C2CE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47335-D03E-C644-8FC5-463260F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8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8D94-BC92-1D4C-9FB4-738EF66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CTI.tools</a:t>
            </a:r>
            <a:r>
              <a:rPr lang="en-US" dirty="0"/>
              <a:t>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EB1D-04E7-7548-AB76-6AC9AD29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DFA4-4AA1-5549-AE32-37673C4A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66361-D206-814F-8B1F-5B3F6298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B571-14C4-EA46-A49E-8FB43FC1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 </a:t>
            </a:r>
            <a:r>
              <a:rPr lang="en-US" dirty="0" err="1"/>
              <a:t>CTI.tools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640-4874-9548-A9F3-1DB11698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workbench for annotation of CTI texts</a:t>
            </a:r>
          </a:p>
          <a:p>
            <a:r>
              <a:rPr lang="en-US" dirty="0"/>
              <a:t>It’s crowdsources (</a:t>
            </a:r>
            <a:r>
              <a:rPr lang="en-US" dirty="0">
                <a:sym typeface="Wingdings" pitchFamily="2" charset="2"/>
              </a:rPr>
              <a:t> yes, we need YOU!)</a:t>
            </a:r>
          </a:p>
          <a:p>
            <a:r>
              <a:rPr lang="en-US" dirty="0">
                <a:sym typeface="Wingdings" pitchFamily="2" charset="2"/>
              </a:rPr>
              <a:t>The results are for everyone who participates</a:t>
            </a:r>
          </a:p>
          <a:p>
            <a:r>
              <a:rPr lang="en-US" dirty="0">
                <a:sym typeface="Wingdings" pitchFamily="2" charset="2"/>
              </a:rPr>
              <a:t>Helps create the benchmark as well as the training dataset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 leads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2718C-6A1A-F44A-9978-BB55A97D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NeuroCTI</a:t>
            </a:r>
            <a:r>
              <a:rPr lang="en-US" dirty="0"/>
              <a:t> LLM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EE7A3-CC64-EC40-A7CC-942FE8B03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custom LLM, fine-tuned on CTI texts</a:t>
            </a:r>
          </a:p>
        </p:txBody>
      </p:sp>
    </p:spTree>
    <p:extLst>
      <p:ext uri="{BB962C8B-B14F-4D97-AF65-F5344CB8AC3E}">
        <p14:creationId xmlns:p14="http://schemas.microsoft.com/office/powerpoint/2010/main" val="13431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79AB-B525-2841-A3AA-1F967348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@Paolo… your slides and successes go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4354-4DF4-8141-8453-AF8DD013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B07A-16E7-334F-BC20-8C085134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MISP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4FF7-C611-104C-89D8-53035F31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9947-55CB-5E4E-AF8A-0A93F30C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454650" cy="2852737"/>
          </a:xfrm>
        </p:spPr>
        <p:txBody>
          <a:bodyPr/>
          <a:lstStyle/>
          <a:p>
            <a:r>
              <a:rPr lang="en-US" dirty="0"/>
              <a:t>What you can’t measure, you can’t improve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9A59-5C31-9D45-BE88-963829788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Lord Kelvin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69EC3-0CC8-2C41-A541-63432EE2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64" y="0"/>
            <a:ext cx="5648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27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EBE5-4C5F-904E-B321-A2C48E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@Alex: your slides go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9B66-7390-E543-90BF-E51ACF800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AE86-5FB4-D14A-BF22-37BDB21E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B468-84FE-4D4B-9D17-C99C64A74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E2262-BD9F-A34D-9D08-2483B3CD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the LLM do? </a:t>
            </a:r>
            <a:br>
              <a:rPr lang="en-US" dirty="0"/>
            </a:br>
            <a:r>
              <a:rPr lang="en-US" dirty="0"/>
              <a:t>Where do I get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8044B-6B11-2E44-B0E0-0B90B092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https://github.com/aaronkaplan/cti-llm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57F3F-CB56-194C-A994-45918A6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8975"/>
            <a:ext cx="2629025" cy="26290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685FC7-DFDD-BC45-A958-19BBDABD5328}"/>
              </a:ext>
            </a:extLst>
          </p:cNvPr>
          <p:cNvGrpSpPr/>
          <p:nvPr/>
        </p:nvGrpSpPr>
        <p:grpSpPr>
          <a:xfrm>
            <a:off x="2822714" y="5724939"/>
            <a:ext cx="7719780" cy="1060125"/>
            <a:chOff x="2822714" y="5724939"/>
            <a:chExt cx="6162260" cy="106012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41BF25-9258-EC42-B973-7E851BF47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2714" y="5724939"/>
              <a:ext cx="1351721" cy="35780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9B5FD5-2338-124D-934E-23687EC4B65F}"/>
                </a:ext>
              </a:extLst>
            </p:cNvPr>
            <p:cNvSpPr txBox="1"/>
            <p:nvPr/>
          </p:nvSpPr>
          <p:spPr>
            <a:xfrm>
              <a:off x="4399722" y="5830957"/>
              <a:ext cx="4585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Help us with the annotations &amp; get the LLM and training data faster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9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C1F7-7FCD-AEDB-4861-D12E30E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FDCB-0B80-FF84-E175-70403322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Creating a good benchmark + training set is a </a:t>
            </a:r>
            <a:r>
              <a:rPr lang="en-GB" b="1" dirty="0"/>
              <a:t>monster</a:t>
            </a:r>
          </a:p>
          <a:p>
            <a:r>
              <a:rPr lang="en-GB" b="1" dirty="0"/>
              <a:t>It’s hard</a:t>
            </a:r>
          </a:p>
          <a:p>
            <a:r>
              <a:rPr lang="en-GB" dirty="0"/>
              <a:t>Confidence</a:t>
            </a:r>
          </a:p>
          <a:p>
            <a:r>
              <a:rPr lang="en-GB" dirty="0"/>
              <a:t>Duplication</a:t>
            </a:r>
          </a:p>
          <a:p>
            <a:r>
              <a:rPr lang="en-GB" dirty="0"/>
              <a:t>Naming Conventions and Aliases</a:t>
            </a:r>
          </a:p>
          <a:p>
            <a:r>
              <a:rPr lang="en-GB" dirty="0"/>
              <a:t>Diverse sources of data – non uniform / no standard</a:t>
            </a:r>
          </a:p>
          <a:p>
            <a:r>
              <a:rPr lang="en-GB" dirty="0"/>
              <a:t>Legal issues with releasing benchmark 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2" descr="3 phases of ChatGPT development">
            <a:extLst>
              <a:ext uri="{FF2B5EF4-FFF2-40B4-BE49-F238E27FC236}">
                <a16:creationId xmlns:a16="http://schemas.microsoft.com/office/drawing/2014/main" id="{CF732C34-D78D-5543-BA92-27348633E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 r="-1" b="1506"/>
          <a:stretch/>
        </p:blipFill>
        <p:spPr bwMode="auto">
          <a:xfrm>
            <a:off x="0" y="1203146"/>
            <a:ext cx="5637501" cy="44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2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C3A0-2524-0C43-9611-0A6DEAD9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ideas?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7E3F-69F1-FA47-B009-A64BC35C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2071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working on something similar?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let’s talk.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Join the AI SIG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23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4416-CC55-6742-9532-26D8F3B8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the code &amp;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03382-FCC5-E248-BF8F-B0DCB6FF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defTabSz="530352">
              <a:spcAft>
                <a:spcPts val="600"/>
              </a:spcAft>
            </a:pPr>
            <a:endParaRPr lang="en-US" sz="3600" dirty="0">
              <a:solidFill>
                <a:schemeClr val="tx1"/>
              </a:solidFill>
              <a:hlinkClick r:id="rId3"/>
            </a:endParaRPr>
          </a:p>
          <a:p>
            <a:pPr algn="ctr" defTabSz="530352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hlinkClick r:id="rId3"/>
              </a:rPr>
              <a:t>https://github.com/aaronkaplan/cti-llm/</a:t>
            </a:r>
            <a:endParaRPr lang="en-US" sz="6000" dirty="0"/>
          </a:p>
          <a:p>
            <a:pPr algn="r"/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09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99E3-30B8-214C-9585-B17A228A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224" y="95976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get in touch  &amp; 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96C4-DD5B-114C-8E4C-E35548D4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9025" y="3473282"/>
            <a:ext cx="6962336" cy="19209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SIG subgroup on a benchmark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https://www.first.org/global/sigs/ai-security/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30352">
              <a:spcAft>
                <a:spcPts val="600"/>
              </a:spcAft>
            </a:pPr>
            <a:endParaRPr lang="en-US" dirty="0">
              <a:solidFill>
                <a:schemeClr val="tx1"/>
              </a:solidFill>
              <a:hlinkClick r:id="rId4"/>
            </a:endParaRPr>
          </a:p>
          <a:p>
            <a:pPr algn="ctr" defTabSz="530352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https://github.com/aaronkaplan/cti-llm/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FB596-3ACB-CC45-BF95-38CD9327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8975"/>
            <a:ext cx="2629025" cy="26290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F3E8CA-73ED-D642-AEF9-0061EC7B49AF}"/>
              </a:ext>
            </a:extLst>
          </p:cNvPr>
          <p:cNvGrpSpPr/>
          <p:nvPr/>
        </p:nvGrpSpPr>
        <p:grpSpPr>
          <a:xfrm>
            <a:off x="2822714" y="5724939"/>
            <a:ext cx="8298004" cy="1060125"/>
            <a:chOff x="2822714" y="5724939"/>
            <a:chExt cx="6162260" cy="106012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AA51BC-F369-7543-BD0C-97D97FEC5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2714" y="5724939"/>
              <a:ext cx="1351721" cy="35780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6D4E54-6439-3542-ABD2-DAAAFC679ED2}"/>
                </a:ext>
              </a:extLst>
            </p:cNvPr>
            <p:cNvSpPr txBox="1"/>
            <p:nvPr/>
          </p:nvSpPr>
          <p:spPr>
            <a:xfrm>
              <a:off x="4399722" y="5830957"/>
              <a:ext cx="4585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Help us with the annotations &amp; get the LLM and training data faster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4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889B-2C82-F54F-97C3-B6040F03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76D2-7EA8-204B-8A80-E03D016E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Aaron Kaplan</a:t>
            </a:r>
          </a:p>
          <a:p>
            <a:r>
              <a:rPr lang="en-US" dirty="0"/>
              <a:t>Self-employed / EC-DIGIT-CSIRC</a:t>
            </a:r>
          </a:p>
          <a:p>
            <a:r>
              <a:rPr lang="en-US" dirty="0"/>
              <a:t>Previously 12 years @ </a:t>
            </a:r>
            <a:r>
              <a:rPr lang="en-US" dirty="0" err="1"/>
              <a:t>CERT.at</a:t>
            </a:r>
            <a:r>
              <a:rPr lang="en-US" dirty="0"/>
              <a:t>, Austria</a:t>
            </a:r>
          </a:p>
          <a:p>
            <a:pPr marL="0" indent="0">
              <a:buNone/>
            </a:pPr>
            <a:r>
              <a:rPr lang="en-US" b="1" dirty="0"/>
              <a:t>Alexandre </a:t>
            </a:r>
            <a:r>
              <a:rPr lang="en-US" b="1" dirty="0" err="1"/>
              <a:t>Dulaunoy</a:t>
            </a:r>
            <a:endParaRPr lang="en-US" b="1" dirty="0"/>
          </a:p>
          <a:p>
            <a:r>
              <a:rPr lang="en-US" dirty="0"/>
              <a:t>Leading </a:t>
            </a:r>
            <a:r>
              <a:rPr lang="en-US" dirty="0" err="1"/>
              <a:t>CIRCL.lu</a:t>
            </a:r>
            <a:endParaRPr lang="en-US" dirty="0"/>
          </a:p>
          <a:p>
            <a:r>
              <a:rPr lang="en-US" dirty="0"/>
              <a:t>Makes and breaks stuff</a:t>
            </a:r>
          </a:p>
          <a:p>
            <a:pPr marL="0" indent="0">
              <a:buNone/>
            </a:pPr>
            <a:r>
              <a:rPr lang="en-US" b="1" dirty="0"/>
              <a:t>Jürgen </a:t>
            </a:r>
            <a:r>
              <a:rPr lang="en-US" b="1" dirty="0" err="1"/>
              <a:t>Brandl</a:t>
            </a:r>
            <a:endParaRPr lang="en-US" b="1" dirty="0"/>
          </a:p>
          <a:p>
            <a:r>
              <a:rPr lang="en-US" dirty="0"/>
              <a:t> senior cyber security analyst at the Federal Ministry of the Interior </a:t>
            </a:r>
          </a:p>
          <a:p>
            <a:pPr marL="0" indent="0">
              <a:buNone/>
            </a:pPr>
            <a:r>
              <a:rPr lang="en-US" b="1" dirty="0"/>
              <a:t>Paolo di Prodi</a:t>
            </a:r>
          </a:p>
          <a:p>
            <a:r>
              <a:rPr lang="en-US" dirty="0"/>
              <a:t>Founder PRIAM.AI, previously senior data scientist at Microsoft and Fortinet.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lots of contributions from the FIRST AI SIG and benchmarking </a:t>
            </a:r>
            <a:br>
              <a:rPr lang="en-US" dirty="0"/>
            </a:br>
            <a:r>
              <a:rPr lang="en-US" dirty="0"/>
              <a:t>dataset sub-group (Jay Jacobs, </a:t>
            </a:r>
            <a:r>
              <a:rPr lang="en-US" dirty="0" err="1"/>
              <a:t>Syra</a:t>
            </a:r>
            <a:r>
              <a:rPr lang="en-US" dirty="0"/>
              <a:t> Marshall,…). </a:t>
            </a:r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142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3F4E-B631-B147-9426-7D603FE7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9FED-396F-3348-B51A-94800AE8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Aaron</a:t>
            </a:r>
          </a:p>
          <a:p>
            <a:r>
              <a:rPr lang="en-US" dirty="0"/>
              <a:t>All errors are mine to keep</a:t>
            </a:r>
          </a:p>
          <a:p>
            <a:r>
              <a:rPr lang="en-US" dirty="0"/>
              <a:t>I present this here as a sole proprietor company under my own name</a:t>
            </a:r>
          </a:p>
          <a:p>
            <a:pPr marL="0" indent="0">
              <a:buNone/>
            </a:pPr>
            <a:r>
              <a:rPr lang="en-US" b="1" dirty="0"/>
              <a:t>Alexandre </a:t>
            </a:r>
            <a:r>
              <a:rPr lang="en-US" b="1" dirty="0" err="1"/>
              <a:t>Dulaunoy</a:t>
            </a:r>
            <a:endParaRPr lang="en-US" b="1" dirty="0"/>
          </a:p>
          <a:p>
            <a:r>
              <a:rPr lang="en-US" dirty="0" err="1"/>
              <a:t>CIRCL.lu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Jürgen </a:t>
            </a:r>
            <a:r>
              <a:rPr lang="en-US" b="1" dirty="0" err="1"/>
              <a:t>Brandl</a:t>
            </a:r>
            <a:endParaRPr lang="en-US" b="1" dirty="0"/>
          </a:p>
          <a:p>
            <a:r>
              <a:rPr lang="en-US" dirty="0"/>
              <a:t>Opinions are my own</a:t>
            </a:r>
          </a:p>
          <a:p>
            <a:pPr marL="0" indent="0">
              <a:buNone/>
            </a:pPr>
            <a:r>
              <a:rPr lang="en-US" b="1" dirty="0"/>
              <a:t>Paolo di Prodi</a:t>
            </a:r>
          </a:p>
          <a:p>
            <a:r>
              <a:rPr lang="en-US" dirty="0"/>
              <a:t>PRIAM.AI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A457-01D9-6F43-B4AD-8FC03F60E92E}"/>
              </a:ext>
            </a:extLst>
          </p:cNvPr>
          <p:cNvSpPr txBox="1"/>
          <p:nvPr/>
        </p:nvSpPr>
        <p:spPr>
          <a:xfrm>
            <a:off x="457420" y="591344"/>
            <a:ext cx="3709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8237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07DC-9F77-F045-860F-A546D6A2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FB1-EA9B-9D4C-AD89-7DB33263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AI SIG @ FIRST</a:t>
            </a:r>
          </a:p>
          <a:p>
            <a:r>
              <a:rPr lang="en-US" dirty="0"/>
              <a:t>Weekly meetings</a:t>
            </a:r>
          </a:p>
          <a:p>
            <a:r>
              <a:rPr lang="en-US" dirty="0"/>
              <a:t>Presentations and sharing of results</a:t>
            </a:r>
          </a:p>
          <a:p>
            <a:r>
              <a:rPr lang="en-US" dirty="0"/>
              <a:t>Join if you are interested: </a:t>
            </a:r>
            <a:r>
              <a:rPr lang="en-US" dirty="0">
                <a:hlinkClick r:id="rId3"/>
              </a:rPr>
              <a:t>https://www.first.org/global/sigs/ai-security/</a:t>
            </a:r>
            <a:r>
              <a:rPr lang="en-US" dirty="0"/>
              <a:t> (please come and talk afterwards)</a:t>
            </a:r>
          </a:p>
          <a:p>
            <a:r>
              <a:rPr lang="en-US" dirty="0"/>
              <a:t>Idea of the AI Subgroup on Benchmarks</a:t>
            </a:r>
          </a:p>
        </p:txBody>
      </p:sp>
    </p:spTree>
    <p:extLst>
      <p:ext uri="{BB962C8B-B14F-4D97-AF65-F5344CB8AC3E}">
        <p14:creationId xmlns:p14="http://schemas.microsoft.com/office/powerpoint/2010/main" val="3788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C45-B1A2-AC4C-B16F-C547818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typical CTI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1317-BB8D-7B4A-A942-843EF40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often, we can not use ChatGPT/</a:t>
            </a:r>
            <a:r>
              <a:rPr lang="en-US" dirty="0" err="1"/>
              <a:t>openai</a:t>
            </a:r>
            <a:r>
              <a:rPr lang="en-US" dirty="0"/>
              <a:t>/anthropic/etc. via API</a:t>
            </a:r>
          </a:p>
          <a:p>
            <a:r>
              <a:rPr lang="en-US" dirty="0"/>
              <a:t>Data needs to stay internal</a:t>
            </a:r>
          </a:p>
          <a:p>
            <a:r>
              <a:rPr lang="en-US" dirty="0"/>
              <a:t>Local models  FTW!</a:t>
            </a:r>
          </a:p>
          <a:p>
            <a:r>
              <a:rPr lang="en-US" dirty="0"/>
              <a:t>But: are they just as good?</a:t>
            </a:r>
          </a:p>
          <a:p>
            <a:endParaRPr lang="en-US" dirty="0"/>
          </a:p>
          <a:p>
            <a:r>
              <a:rPr lang="en-US" b="1" dirty="0"/>
              <a:t>Only a benchmark can tell!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7772-D305-4340-9157-A15041C6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do we need a benchmark for LLMs for CTI?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5DC-E198-BC47-BAD0-330565BB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identified 5 main uses cases: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UC 1: </a:t>
            </a:r>
            <a:r>
              <a:rPr lang="en-US" sz="2400" dirty="0"/>
              <a:t>CTI analysists need to digest a lot of threat intel reports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Summarization</a:t>
            </a:r>
          </a:p>
          <a:p>
            <a:r>
              <a:rPr lang="en-US" sz="2400" b="1" dirty="0">
                <a:sym typeface="Wingdings" pitchFamily="2" charset="2"/>
              </a:rPr>
              <a:t>UC 2: </a:t>
            </a:r>
            <a:r>
              <a:rPr lang="en-US" sz="2400" dirty="0">
                <a:sym typeface="Wingdings" pitchFamily="2" charset="2"/>
              </a:rPr>
              <a:t>Analysts might want to search (question-answering) on CTI reports </a:t>
            </a:r>
            <a:r>
              <a:rPr lang="en-US" sz="2400" b="1" dirty="0">
                <a:sym typeface="Wingdings" pitchFamily="2" charset="2"/>
              </a:rPr>
              <a:t> RAG</a:t>
            </a:r>
          </a:p>
          <a:p>
            <a:r>
              <a:rPr lang="en-US" sz="2400" b="1" dirty="0"/>
              <a:t>UC 3: </a:t>
            </a:r>
            <a:r>
              <a:rPr lang="en-US" sz="2400" dirty="0"/>
              <a:t>Analysts would like to get the information out (“</a:t>
            </a:r>
            <a:r>
              <a:rPr lang="en-US" sz="2400" b="1" dirty="0"/>
              <a:t>information extraction</a:t>
            </a:r>
            <a:r>
              <a:rPr lang="en-US" sz="2400" dirty="0"/>
              <a:t>”) from CTI reports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NER</a:t>
            </a:r>
          </a:p>
          <a:p>
            <a:r>
              <a:rPr lang="en-US" sz="2400" b="1" dirty="0">
                <a:sym typeface="Wingdings" pitchFamily="2" charset="2"/>
              </a:rPr>
              <a:t>UC 4: </a:t>
            </a:r>
            <a:r>
              <a:rPr lang="en-US" sz="2400" dirty="0">
                <a:sym typeface="Wingdings" pitchFamily="2" charset="2"/>
              </a:rPr>
              <a:t>Extracting MITRE TTPs from text reports   </a:t>
            </a:r>
            <a:r>
              <a:rPr lang="en-US" sz="2400" b="1" dirty="0">
                <a:sym typeface="Wingdings" pitchFamily="2" charset="2"/>
              </a:rPr>
              <a:t>T-Codes mapping</a:t>
            </a:r>
          </a:p>
          <a:p>
            <a:r>
              <a:rPr lang="en-US" sz="2400" b="1" dirty="0"/>
              <a:t>UC 5: </a:t>
            </a:r>
            <a:r>
              <a:rPr lang="en-US" sz="2400" dirty="0"/>
              <a:t>Extract </a:t>
            </a:r>
            <a:r>
              <a:rPr lang="en-US" sz="2400" b="1" dirty="0"/>
              <a:t>relationships</a:t>
            </a:r>
            <a:r>
              <a:rPr lang="en-US" sz="2400" dirty="0"/>
              <a:t> (“Threat Actor </a:t>
            </a:r>
            <a:r>
              <a:rPr lang="en-US" sz="2400" dirty="0" err="1"/>
              <a:t>xyz</a:t>
            </a:r>
            <a:r>
              <a:rPr lang="en-US" sz="2400" dirty="0"/>
              <a:t> is using Tool ABC to achieve 123”) </a:t>
            </a:r>
            <a:r>
              <a:rPr lang="en-US" sz="2400" dirty="0">
                <a:sym typeface="Wingdings" pitchFamily="2" charset="2"/>
              </a:rPr>
              <a:t> put into </a:t>
            </a:r>
            <a:r>
              <a:rPr lang="en-US" sz="2400" b="1" dirty="0">
                <a:sym typeface="Wingdings" pitchFamily="2" charset="2"/>
              </a:rPr>
              <a:t>knowledge graph / STIX 2.x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834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B0D9-797A-8342-83A4-B79EB58B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Core questions to evaluating AI in CTI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BC30-9564-CC48-B598-3DC8E7B7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i="1" dirty="0" err="1"/>
              <a:t>uc</a:t>
            </a:r>
            <a:r>
              <a:rPr lang="en-US" dirty="0"/>
              <a:t> in use-cases: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Can we do </a:t>
            </a:r>
            <a:r>
              <a:rPr lang="en-US" i="1" dirty="0" err="1"/>
              <a:t>uc</a:t>
            </a:r>
            <a:r>
              <a:rPr lang="en-US" dirty="0"/>
              <a:t>? (does it work with LLMs?)</a:t>
            </a:r>
          </a:p>
          <a:p>
            <a:pPr lvl="1"/>
            <a:r>
              <a:rPr lang="en-US" dirty="0"/>
              <a:t>Can we do it better than humans?</a:t>
            </a:r>
          </a:p>
          <a:p>
            <a:pPr lvl="2"/>
            <a:r>
              <a:rPr lang="en-US" dirty="0">
                <a:sym typeface="Wingdings" pitchFamily="2" charset="2"/>
              </a:rPr>
              <a:t> score against human</a:t>
            </a:r>
          </a:p>
          <a:p>
            <a:pPr lvl="2"/>
            <a:r>
              <a:rPr lang="en-US" b="1" dirty="0">
                <a:sym typeface="Wingdings" pitchFamily="2" charset="2"/>
              </a:rPr>
              <a:t>TPR , FPR, etc. metrics</a:t>
            </a:r>
          </a:p>
          <a:p>
            <a:pPr lvl="1"/>
            <a:r>
              <a:rPr lang="en-US" dirty="0"/>
              <a:t>When we have a FP (or FNs), can we detect it?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How do we need to integrate </a:t>
            </a:r>
            <a:r>
              <a:rPr lang="en-US" i="1" dirty="0" err="1"/>
              <a:t>uc</a:t>
            </a:r>
            <a:r>
              <a:rPr lang="en-US" dirty="0"/>
              <a:t> into our workflow? Where is the human-in-the-loop?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E559FE8-D422-D94C-BB2B-3053F1CD25D4}"/>
              </a:ext>
            </a:extLst>
          </p:cNvPr>
          <p:cNvSpPr/>
          <p:nvPr/>
        </p:nvSpPr>
        <p:spPr>
          <a:xfrm rot="10800000">
            <a:off x="8272463" y="3455590"/>
            <a:ext cx="1271587" cy="629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4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F12-36CA-4A48-8F67-2485F2C6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 presentation CTI Berlin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1698-F4F3-BC4A-A076-1123DDA5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759</Words>
  <Application>Microsoft Macintosh PowerPoint</Application>
  <PresentationFormat>Widescreen</PresentationFormat>
  <Paragraphs>148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Wingdings</vt:lpstr>
      <vt:lpstr>Office Theme</vt:lpstr>
      <vt:lpstr>NEUROCTI - A CUSTOM FINE-TUNED LLM FOR CTI</vt:lpstr>
      <vt:lpstr>What you can’t measure, you can’t improve</vt:lpstr>
      <vt:lpstr>Intro speakers</vt:lpstr>
      <vt:lpstr>Disclaimer</vt:lpstr>
      <vt:lpstr>Background</vt:lpstr>
      <vt:lpstr>Constraints in typical CTI settings</vt:lpstr>
      <vt:lpstr>Why do we need a benchmark for LLMs for CTI? </vt:lpstr>
      <vt:lpstr>Core questions to evaluating AI in CTI</vt:lpstr>
      <vt:lpstr>Re-cap presentation CTI Berlin</vt:lpstr>
      <vt:lpstr>PowerPoint Presentation</vt:lpstr>
      <vt:lpstr>Related research &amp; data</vt:lpstr>
      <vt:lpstr>CTI.tools workbench</vt:lpstr>
      <vt:lpstr>PowerPoint Presentation</vt:lpstr>
      <vt:lpstr>CTI.tools - overview</vt:lpstr>
      <vt:lpstr>Live Demo</vt:lpstr>
      <vt:lpstr>Re-cap CTI.tools</vt:lpstr>
      <vt:lpstr>NeuroCTI LLM</vt:lpstr>
      <vt:lpstr>@Paolo… your slides and successes go here</vt:lpstr>
      <vt:lpstr>Integration with MISP</vt:lpstr>
      <vt:lpstr>@Alex: your slides go here</vt:lpstr>
      <vt:lpstr>Re-cap</vt:lpstr>
      <vt:lpstr>What can the LLM do?  Where do I get it?</vt:lpstr>
      <vt:lpstr>Challenges</vt:lpstr>
      <vt:lpstr>Your ideas?</vt:lpstr>
      <vt:lpstr>Getting the code &amp; data</vt:lpstr>
      <vt:lpstr>Let’s get in touch  &amp; 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LLM for CTI</dc:title>
  <dc:creator>Aaron Kaplan</dc:creator>
  <cp:lastModifiedBy>Aaron Kaplan</cp:lastModifiedBy>
  <cp:revision>5</cp:revision>
  <cp:lastPrinted>2024-05-28T18:23:20Z</cp:lastPrinted>
  <dcterms:created xsi:type="dcterms:W3CDTF">2024-05-27T20:24:24Z</dcterms:created>
  <dcterms:modified xsi:type="dcterms:W3CDTF">2024-05-28T18:55:08Z</dcterms:modified>
</cp:coreProperties>
</file>