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57" r:id="rId5"/>
    <p:sldId id="267" r:id="rId6"/>
    <p:sldId id="259" r:id="rId7"/>
    <p:sldId id="263" r:id="rId8"/>
    <p:sldId id="264" r:id="rId9"/>
    <p:sldId id="265" r:id="rId10"/>
    <p:sldId id="256" r:id="rId11"/>
    <p:sldId id="268" r:id="rId12"/>
    <p:sldId id="258" r:id="rId13"/>
    <p:sldId id="269" r:id="rId14"/>
    <p:sldId id="260" r:id="rId15"/>
    <p:sldId id="273" r:id="rId16"/>
    <p:sldId id="275" r:id="rId17"/>
    <p:sldId id="274" r:id="rId18"/>
    <p:sldId id="261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69" d="100"/>
          <a:sy n="69" d="100"/>
        </p:scale>
        <p:origin x="39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89A40-76AF-439C-AA42-CDD8843BD45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CF225F-0D2D-40B2-A246-0010AF1A61FD}">
      <dgm:prSet/>
      <dgm:spPr>
        <a:solidFill>
          <a:schemeClr val="tx1"/>
        </a:solidFill>
      </dgm:spPr>
      <dgm:t>
        <a:bodyPr/>
        <a:lstStyle/>
        <a:p>
          <a:r>
            <a:rPr lang="en-US" b="1" dirty="0"/>
            <a:t>TF-IDF</a:t>
          </a:r>
          <a:r>
            <a:rPr lang="ko-KR" b="1" dirty="0"/>
            <a:t> 벡터화를 통한 유사도 계산</a:t>
          </a:r>
          <a:endParaRPr lang="en-US" dirty="0"/>
        </a:p>
      </dgm:t>
    </dgm:pt>
    <dgm:pt modelId="{027DBA1C-95AF-448C-BACE-B6EB8451F425}" type="parTrans" cxnId="{24B0B727-AFF3-4D81-8602-61D77026B733}">
      <dgm:prSet/>
      <dgm:spPr/>
      <dgm:t>
        <a:bodyPr/>
        <a:lstStyle/>
        <a:p>
          <a:endParaRPr lang="en-US"/>
        </a:p>
      </dgm:t>
    </dgm:pt>
    <dgm:pt modelId="{8FD77DDB-8DB1-4874-A200-5B3FA3CD674A}" type="sibTrans" cxnId="{24B0B727-AFF3-4D81-8602-61D77026B733}">
      <dgm:prSet/>
      <dgm:spPr/>
      <dgm:t>
        <a:bodyPr/>
        <a:lstStyle/>
        <a:p>
          <a:endParaRPr lang="en-US" b="0"/>
        </a:p>
      </dgm:t>
    </dgm:pt>
    <dgm:pt modelId="{F2BDF7C1-470D-49A3-9948-331292DC4E6C}">
      <dgm:prSet/>
      <dgm:spPr>
        <a:solidFill>
          <a:schemeClr val="tx1"/>
        </a:solidFill>
      </dgm:spPr>
      <dgm:t>
        <a:bodyPr/>
        <a:lstStyle/>
        <a:p>
          <a:r>
            <a:rPr lang="ko-KR" b="1" dirty="0"/>
            <a:t>교차 검증 및 </a:t>
          </a:r>
          <a:r>
            <a:rPr lang="ko-KR" b="1" dirty="0" err="1"/>
            <a:t>하이퍼</a:t>
          </a:r>
          <a:r>
            <a:rPr lang="ko-KR" b="1" dirty="0"/>
            <a:t> 파라미터 설정</a:t>
          </a:r>
          <a:endParaRPr lang="en-US" dirty="0"/>
        </a:p>
      </dgm:t>
    </dgm:pt>
    <dgm:pt modelId="{A4812A3E-AB2E-4064-8C52-884D7EFFD450}" type="parTrans" cxnId="{51B09907-EFF5-4266-A2C7-BDA09CDBAAE6}">
      <dgm:prSet/>
      <dgm:spPr/>
      <dgm:t>
        <a:bodyPr/>
        <a:lstStyle/>
        <a:p>
          <a:endParaRPr lang="en-US"/>
        </a:p>
      </dgm:t>
    </dgm:pt>
    <dgm:pt modelId="{A1FA1C1A-4E74-48CE-A4AC-72B89EF99DE2}" type="sibTrans" cxnId="{51B09907-EFF5-4266-A2C7-BDA09CDBAAE6}">
      <dgm:prSet/>
      <dgm:spPr/>
      <dgm:t>
        <a:bodyPr/>
        <a:lstStyle/>
        <a:p>
          <a:endParaRPr lang="en-US" b="0"/>
        </a:p>
      </dgm:t>
    </dgm:pt>
    <dgm:pt modelId="{AB68CFEA-DC04-4DAC-8BD9-41C4320D2EB1}">
      <dgm:prSet/>
      <dgm:spPr>
        <a:solidFill>
          <a:schemeClr val="tx1"/>
        </a:solidFill>
      </dgm:spPr>
      <dgm:t>
        <a:bodyPr/>
        <a:lstStyle/>
        <a:p>
          <a:r>
            <a:rPr lang="ko-KR" b="1"/>
            <a:t>장르 목록 생성 및 출력</a:t>
          </a:r>
          <a:endParaRPr lang="en-US"/>
        </a:p>
      </dgm:t>
    </dgm:pt>
    <dgm:pt modelId="{AB5F20DF-0E02-4727-BD5E-3441D08DB088}" type="parTrans" cxnId="{75D0D1F0-BC7D-4899-A7FA-D9C78F205855}">
      <dgm:prSet/>
      <dgm:spPr/>
      <dgm:t>
        <a:bodyPr/>
        <a:lstStyle/>
        <a:p>
          <a:endParaRPr lang="en-US"/>
        </a:p>
      </dgm:t>
    </dgm:pt>
    <dgm:pt modelId="{7ADEF27D-6EB2-4849-BDB4-13B765E80F35}" type="sibTrans" cxnId="{75D0D1F0-BC7D-4899-A7FA-D9C78F205855}">
      <dgm:prSet/>
      <dgm:spPr/>
      <dgm:t>
        <a:bodyPr/>
        <a:lstStyle/>
        <a:p>
          <a:endParaRPr lang="en-US" b="0"/>
        </a:p>
      </dgm:t>
    </dgm:pt>
    <dgm:pt modelId="{1E2B79AD-AEFB-407C-9E78-7038DB91540E}">
      <dgm:prSet/>
      <dgm:spPr>
        <a:solidFill>
          <a:schemeClr val="tx1"/>
        </a:solidFill>
      </dgm:spPr>
      <dgm:t>
        <a:bodyPr/>
        <a:lstStyle/>
        <a:p>
          <a:r>
            <a:rPr lang="ko-KR" b="1"/>
            <a:t>페이지 단위로 평점 높은 순으로 출력</a:t>
          </a:r>
          <a:endParaRPr lang="en-US"/>
        </a:p>
      </dgm:t>
    </dgm:pt>
    <dgm:pt modelId="{CEF97908-56C7-4D02-BF44-9C1B448A2D38}" type="parTrans" cxnId="{FB82F319-4491-4CB0-BE71-D3B23C289E0C}">
      <dgm:prSet/>
      <dgm:spPr/>
      <dgm:t>
        <a:bodyPr/>
        <a:lstStyle/>
        <a:p>
          <a:endParaRPr lang="en-US"/>
        </a:p>
      </dgm:t>
    </dgm:pt>
    <dgm:pt modelId="{0F77DB3D-F198-482E-B709-27E07030542F}" type="sibTrans" cxnId="{FB82F319-4491-4CB0-BE71-D3B23C289E0C}">
      <dgm:prSet/>
      <dgm:spPr/>
      <dgm:t>
        <a:bodyPr/>
        <a:lstStyle/>
        <a:p>
          <a:endParaRPr lang="en-US"/>
        </a:p>
      </dgm:t>
    </dgm:pt>
    <dgm:pt modelId="{FBE2778D-7894-498B-958F-2BCE2AA1BA74}">
      <dgm:prSet/>
      <dgm:spPr>
        <a:solidFill>
          <a:schemeClr val="tx1"/>
        </a:solidFill>
      </dgm:spPr>
      <dgm:t>
        <a:bodyPr/>
        <a:lstStyle/>
        <a:p>
          <a:r>
            <a:rPr lang="ko-KR" b="1" dirty="0"/>
            <a:t>사용자 검색 방법 선택</a:t>
          </a:r>
          <a:r>
            <a:rPr lang="en-US" altLang="ko-KR" b="1" dirty="0"/>
            <a:t> </a:t>
          </a:r>
          <a:r>
            <a:rPr lang="ko-KR" b="1" dirty="0"/>
            <a:t>후 검색어 입력</a:t>
          </a:r>
          <a:endParaRPr lang="en-US" altLang="ko-KR" b="1" dirty="0"/>
        </a:p>
        <a:p>
          <a:r>
            <a:rPr lang="en-US" b="1" dirty="0"/>
            <a:t>(</a:t>
          </a:r>
          <a:r>
            <a:rPr lang="ko-KR" b="1" dirty="0"/>
            <a:t>장르 기반</a:t>
          </a:r>
          <a:r>
            <a:rPr lang="en-US" b="1" dirty="0"/>
            <a:t>, </a:t>
          </a:r>
          <a:r>
            <a:rPr lang="ko-KR" b="1" dirty="0"/>
            <a:t>제목 기반</a:t>
          </a:r>
          <a:r>
            <a:rPr lang="en-US" b="1" dirty="0"/>
            <a:t>) </a:t>
          </a:r>
          <a:endParaRPr lang="en-US" dirty="0"/>
        </a:p>
      </dgm:t>
    </dgm:pt>
    <dgm:pt modelId="{48961E49-FF51-43B0-81BB-9F3A38EB4276}" type="sibTrans" cxnId="{DBEA0ABD-0822-47A0-8BE0-F8FE6C5B19F5}">
      <dgm:prSet/>
      <dgm:spPr/>
      <dgm:t>
        <a:bodyPr/>
        <a:lstStyle/>
        <a:p>
          <a:endParaRPr lang="en-US" b="0"/>
        </a:p>
      </dgm:t>
    </dgm:pt>
    <dgm:pt modelId="{6BD0AB48-E403-4AA0-84BD-442086CC4251}" type="parTrans" cxnId="{DBEA0ABD-0822-47A0-8BE0-F8FE6C5B19F5}">
      <dgm:prSet/>
      <dgm:spPr/>
      <dgm:t>
        <a:bodyPr/>
        <a:lstStyle/>
        <a:p>
          <a:endParaRPr lang="en-US"/>
        </a:p>
      </dgm:t>
    </dgm:pt>
    <dgm:pt modelId="{1A7B9173-A5AF-453D-BA8E-0449BEA6FBAA}" type="pres">
      <dgm:prSet presAssocID="{74E89A40-76AF-439C-AA42-CDD8843BD455}" presName="linear" presStyleCnt="0">
        <dgm:presLayoutVars>
          <dgm:animLvl val="lvl"/>
          <dgm:resizeHandles val="exact"/>
        </dgm:presLayoutVars>
      </dgm:prSet>
      <dgm:spPr/>
    </dgm:pt>
    <dgm:pt modelId="{EFBD5409-D2B9-416B-940B-0FAD650D2FF2}" type="pres">
      <dgm:prSet presAssocID="{30CF225F-0D2D-40B2-A246-0010AF1A61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D20506B-D7D9-4A4D-BC4B-22BDEFDD03FA}" type="pres">
      <dgm:prSet presAssocID="{8FD77DDB-8DB1-4874-A200-5B3FA3CD674A}" presName="spacer" presStyleCnt="0"/>
      <dgm:spPr/>
    </dgm:pt>
    <dgm:pt modelId="{A1561E81-85AA-439E-8B7B-E9B3C6B2E18D}" type="pres">
      <dgm:prSet presAssocID="{F2BDF7C1-470D-49A3-9948-331292DC4E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654E3A-9F09-45A1-BB90-24A21B34C605}" type="pres">
      <dgm:prSet presAssocID="{A1FA1C1A-4E74-48CE-A4AC-72B89EF99DE2}" presName="spacer" presStyleCnt="0"/>
      <dgm:spPr/>
    </dgm:pt>
    <dgm:pt modelId="{3C4A4FE6-1A7B-49A5-A6FE-518D82D3D232}" type="pres">
      <dgm:prSet presAssocID="{AB68CFEA-DC04-4DAC-8BD9-41C4320D2E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C55850F-C101-4429-ACA8-747E13DA4D94}" type="pres">
      <dgm:prSet presAssocID="{7ADEF27D-6EB2-4849-BDB4-13B765E80F35}" presName="spacer" presStyleCnt="0"/>
      <dgm:spPr/>
    </dgm:pt>
    <dgm:pt modelId="{1E0B4833-1083-4CE5-BB49-2BF1A0A91E9F}" type="pres">
      <dgm:prSet presAssocID="{FBE2778D-7894-498B-958F-2BCE2AA1BA74}" presName="parentText" presStyleLbl="node1" presStyleIdx="3" presStyleCnt="5" custLinFactNeighborX="4424">
        <dgm:presLayoutVars>
          <dgm:chMax val="0"/>
          <dgm:bulletEnabled val="1"/>
        </dgm:presLayoutVars>
      </dgm:prSet>
      <dgm:spPr/>
    </dgm:pt>
    <dgm:pt modelId="{F0CEF62E-9CC1-4E07-9BD4-CF812126E386}" type="pres">
      <dgm:prSet presAssocID="{48961E49-FF51-43B0-81BB-9F3A38EB4276}" presName="spacer" presStyleCnt="0"/>
      <dgm:spPr/>
    </dgm:pt>
    <dgm:pt modelId="{5783E594-A89A-43BF-B9CF-5184BC7D4CA1}" type="pres">
      <dgm:prSet presAssocID="{1E2B79AD-AEFB-407C-9E78-7038DB91540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C7AE305-8FBF-4265-A42F-DFC773E3F45E}" type="presOf" srcId="{1E2B79AD-AEFB-407C-9E78-7038DB91540E}" destId="{5783E594-A89A-43BF-B9CF-5184BC7D4CA1}" srcOrd="0" destOrd="0" presId="urn:microsoft.com/office/officeart/2005/8/layout/vList2"/>
    <dgm:cxn modelId="{51B09907-EFF5-4266-A2C7-BDA09CDBAAE6}" srcId="{74E89A40-76AF-439C-AA42-CDD8843BD455}" destId="{F2BDF7C1-470D-49A3-9948-331292DC4E6C}" srcOrd="1" destOrd="0" parTransId="{A4812A3E-AB2E-4064-8C52-884D7EFFD450}" sibTransId="{A1FA1C1A-4E74-48CE-A4AC-72B89EF99DE2}"/>
    <dgm:cxn modelId="{FB82F319-4491-4CB0-BE71-D3B23C289E0C}" srcId="{74E89A40-76AF-439C-AA42-CDD8843BD455}" destId="{1E2B79AD-AEFB-407C-9E78-7038DB91540E}" srcOrd="4" destOrd="0" parTransId="{CEF97908-56C7-4D02-BF44-9C1B448A2D38}" sibTransId="{0F77DB3D-F198-482E-B709-27E07030542F}"/>
    <dgm:cxn modelId="{24B0B727-AFF3-4D81-8602-61D77026B733}" srcId="{74E89A40-76AF-439C-AA42-CDD8843BD455}" destId="{30CF225F-0D2D-40B2-A246-0010AF1A61FD}" srcOrd="0" destOrd="0" parTransId="{027DBA1C-95AF-448C-BACE-B6EB8451F425}" sibTransId="{8FD77DDB-8DB1-4874-A200-5B3FA3CD674A}"/>
    <dgm:cxn modelId="{2335776D-1321-4063-A966-ED40F5A8B306}" type="presOf" srcId="{74E89A40-76AF-439C-AA42-CDD8843BD455}" destId="{1A7B9173-A5AF-453D-BA8E-0449BEA6FBAA}" srcOrd="0" destOrd="0" presId="urn:microsoft.com/office/officeart/2005/8/layout/vList2"/>
    <dgm:cxn modelId="{DBEA0ABD-0822-47A0-8BE0-F8FE6C5B19F5}" srcId="{74E89A40-76AF-439C-AA42-CDD8843BD455}" destId="{FBE2778D-7894-498B-958F-2BCE2AA1BA74}" srcOrd="3" destOrd="0" parTransId="{6BD0AB48-E403-4AA0-84BD-442086CC4251}" sibTransId="{48961E49-FF51-43B0-81BB-9F3A38EB4276}"/>
    <dgm:cxn modelId="{611E06D0-7C1C-4E94-8086-C3776D90FF55}" type="presOf" srcId="{30CF225F-0D2D-40B2-A246-0010AF1A61FD}" destId="{EFBD5409-D2B9-416B-940B-0FAD650D2FF2}" srcOrd="0" destOrd="0" presId="urn:microsoft.com/office/officeart/2005/8/layout/vList2"/>
    <dgm:cxn modelId="{66A153D0-EF4B-47B4-9574-051CF252ADF0}" type="presOf" srcId="{FBE2778D-7894-498B-958F-2BCE2AA1BA74}" destId="{1E0B4833-1083-4CE5-BB49-2BF1A0A91E9F}" srcOrd="0" destOrd="0" presId="urn:microsoft.com/office/officeart/2005/8/layout/vList2"/>
    <dgm:cxn modelId="{11D983DF-B0FF-4E8B-8A4B-69F9809D3694}" type="presOf" srcId="{AB68CFEA-DC04-4DAC-8BD9-41C4320D2EB1}" destId="{3C4A4FE6-1A7B-49A5-A6FE-518D82D3D232}" srcOrd="0" destOrd="0" presId="urn:microsoft.com/office/officeart/2005/8/layout/vList2"/>
    <dgm:cxn modelId="{DDECEDEF-35F5-4537-9134-F4710C11CA89}" type="presOf" srcId="{F2BDF7C1-470D-49A3-9948-331292DC4E6C}" destId="{A1561E81-85AA-439E-8B7B-E9B3C6B2E18D}" srcOrd="0" destOrd="0" presId="urn:microsoft.com/office/officeart/2005/8/layout/vList2"/>
    <dgm:cxn modelId="{75D0D1F0-BC7D-4899-A7FA-D9C78F205855}" srcId="{74E89A40-76AF-439C-AA42-CDD8843BD455}" destId="{AB68CFEA-DC04-4DAC-8BD9-41C4320D2EB1}" srcOrd="2" destOrd="0" parTransId="{AB5F20DF-0E02-4727-BD5E-3441D08DB088}" sibTransId="{7ADEF27D-6EB2-4849-BDB4-13B765E80F35}"/>
    <dgm:cxn modelId="{D7CE8F24-0532-4FB0-BA90-F2403DE7F593}" type="presParOf" srcId="{1A7B9173-A5AF-453D-BA8E-0449BEA6FBAA}" destId="{EFBD5409-D2B9-416B-940B-0FAD650D2FF2}" srcOrd="0" destOrd="0" presId="urn:microsoft.com/office/officeart/2005/8/layout/vList2"/>
    <dgm:cxn modelId="{C4AB3989-2F4C-4064-B3A0-ECBD3758B788}" type="presParOf" srcId="{1A7B9173-A5AF-453D-BA8E-0449BEA6FBAA}" destId="{5D20506B-D7D9-4A4D-BC4B-22BDEFDD03FA}" srcOrd="1" destOrd="0" presId="urn:microsoft.com/office/officeart/2005/8/layout/vList2"/>
    <dgm:cxn modelId="{033D6E07-A5B2-4AF4-B541-8B4455B42AA0}" type="presParOf" srcId="{1A7B9173-A5AF-453D-BA8E-0449BEA6FBAA}" destId="{A1561E81-85AA-439E-8B7B-E9B3C6B2E18D}" srcOrd="2" destOrd="0" presId="urn:microsoft.com/office/officeart/2005/8/layout/vList2"/>
    <dgm:cxn modelId="{5AB9506D-C423-4B87-A3D9-7B2AB695CFE2}" type="presParOf" srcId="{1A7B9173-A5AF-453D-BA8E-0449BEA6FBAA}" destId="{F4654E3A-9F09-45A1-BB90-24A21B34C605}" srcOrd="3" destOrd="0" presId="urn:microsoft.com/office/officeart/2005/8/layout/vList2"/>
    <dgm:cxn modelId="{58612460-D182-4EA2-920C-8ADD8286ACBC}" type="presParOf" srcId="{1A7B9173-A5AF-453D-BA8E-0449BEA6FBAA}" destId="{3C4A4FE6-1A7B-49A5-A6FE-518D82D3D232}" srcOrd="4" destOrd="0" presId="urn:microsoft.com/office/officeart/2005/8/layout/vList2"/>
    <dgm:cxn modelId="{3C340A25-7F17-430F-A98A-139100EEF283}" type="presParOf" srcId="{1A7B9173-A5AF-453D-BA8E-0449BEA6FBAA}" destId="{9C55850F-C101-4429-ACA8-747E13DA4D94}" srcOrd="5" destOrd="0" presId="urn:microsoft.com/office/officeart/2005/8/layout/vList2"/>
    <dgm:cxn modelId="{DA375755-046D-4EEB-B5E7-9AB1CBA612D9}" type="presParOf" srcId="{1A7B9173-A5AF-453D-BA8E-0449BEA6FBAA}" destId="{1E0B4833-1083-4CE5-BB49-2BF1A0A91E9F}" srcOrd="6" destOrd="0" presId="urn:microsoft.com/office/officeart/2005/8/layout/vList2"/>
    <dgm:cxn modelId="{6B2B2B62-0BDA-4176-AF5A-EF461F2B57F0}" type="presParOf" srcId="{1A7B9173-A5AF-453D-BA8E-0449BEA6FBAA}" destId="{F0CEF62E-9CC1-4E07-9BD4-CF812126E386}" srcOrd="7" destOrd="0" presId="urn:microsoft.com/office/officeart/2005/8/layout/vList2"/>
    <dgm:cxn modelId="{91E4BB33-B79E-4168-A8F2-111173DD6908}" type="presParOf" srcId="{1A7B9173-A5AF-453D-BA8E-0449BEA6FBAA}" destId="{5783E594-A89A-43BF-B9CF-5184BC7D4CA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D5409-D2B9-416B-940B-0FAD650D2FF2}">
      <dsp:nvSpPr>
        <dsp:cNvPr id="0" name=""/>
        <dsp:cNvSpPr/>
      </dsp:nvSpPr>
      <dsp:spPr>
        <a:xfrm>
          <a:off x="0" y="18998"/>
          <a:ext cx="6263640" cy="105417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TF-IDF</a:t>
          </a:r>
          <a:r>
            <a:rPr lang="ko-KR" sz="1700" b="1" kern="1200" dirty="0"/>
            <a:t> 벡터화를 통한 유사도 계산</a:t>
          </a:r>
          <a:endParaRPr lang="en-US" sz="1700" kern="1200" dirty="0"/>
        </a:p>
      </dsp:txBody>
      <dsp:txXfrm>
        <a:off x="51460" y="70458"/>
        <a:ext cx="6160720" cy="951250"/>
      </dsp:txXfrm>
    </dsp:sp>
    <dsp:sp modelId="{A1561E81-85AA-439E-8B7B-E9B3C6B2E18D}">
      <dsp:nvSpPr>
        <dsp:cNvPr id="0" name=""/>
        <dsp:cNvSpPr/>
      </dsp:nvSpPr>
      <dsp:spPr>
        <a:xfrm>
          <a:off x="0" y="1122128"/>
          <a:ext cx="6263640" cy="105417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 dirty="0"/>
            <a:t>교차 검증 및 </a:t>
          </a:r>
          <a:r>
            <a:rPr lang="ko-KR" sz="1700" b="1" kern="1200" dirty="0" err="1"/>
            <a:t>하이퍼</a:t>
          </a:r>
          <a:r>
            <a:rPr lang="ko-KR" sz="1700" b="1" kern="1200" dirty="0"/>
            <a:t> 파라미터 설정</a:t>
          </a:r>
          <a:endParaRPr lang="en-US" sz="1700" kern="1200" dirty="0"/>
        </a:p>
      </dsp:txBody>
      <dsp:txXfrm>
        <a:off x="51460" y="1173588"/>
        <a:ext cx="6160720" cy="951250"/>
      </dsp:txXfrm>
    </dsp:sp>
    <dsp:sp modelId="{3C4A4FE6-1A7B-49A5-A6FE-518D82D3D232}">
      <dsp:nvSpPr>
        <dsp:cNvPr id="0" name=""/>
        <dsp:cNvSpPr/>
      </dsp:nvSpPr>
      <dsp:spPr>
        <a:xfrm>
          <a:off x="0" y="2225258"/>
          <a:ext cx="6263640" cy="105417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/>
            <a:t>장르 목록 생성 및 출력</a:t>
          </a:r>
          <a:endParaRPr lang="en-US" sz="1700" kern="1200"/>
        </a:p>
      </dsp:txBody>
      <dsp:txXfrm>
        <a:off x="51460" y="2276718"/>
        <a:ext cx="6160720" cy="951250"/>
      </dsp:txXfrm>
    </dsp:sp>
    <dsp:sp modelId="{1E0B4833-1083-4CE5-BB49-2BF1A0A91E9F}">
      <dsp:nvSpPr>
        <dsp:cNvPr id="0" name=""/>
        <dsp:cNvSpPr/>
      </dsp:nvSpPr>
      <dsp:spPr>
        <a:xfrm>
          <a:off x="0" y="3328388"/>
          <a:ext cx="6263640" cy="105417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 dirty="0"/>
            <a:t>사용자 검색 방법 선택</a:t>
          </a:r>
          <a:r>
            <a:rPr lang="en-US" altLang="ko-KR" sz="1700" b="1" kern="1200" dirty="0"/>
            <a:t> </a:t>
          </a:r>
          <a:r>
            <a:rPr lang="ko-KR" sz="1700" b="1" kern="1200" dirty="0"/>
            <a:t>후 검색어 입력</a:t>
          </a:r>
          <a:endParaRPr lang="en-US" altLang="ko-KR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(</a:t>
          </a:r>
          <a:r>
            <a:rPr lang="ko-KR" sz="1700" b="1" kern="1200" dirty="0"/>
            <a:t>장르 기반</a:t>
          </a:r>
          <a:r>
            <a:rPr lang="en-US" sz="1700" b="1" kern="1200" dirty="0"/>
            <a:t>, </a:t>
          </a:r>
          <a:r>
            <a:rPr lang="ko-KR" sz="1700" b="1" kern="1200" dirty="0"/>
            <a:t>제목 기반</a:t>
          </a:r>
          <a:r>
            <a:rPr lang="en-US" sz="1700" b="1" kern="1200" dirty="0"/>
            <a:t>) </a:t>
          </a:r>
          <a:endParaRPr lang="en-US" sz="1700" kern="1200" dirty="0"/>
        </a:p>
      </dsp:txBody>
      <dsp:txXfrm>
        <a:off x="51460" y="3379848"/>
        <a:ext cx="6160720" cy="951250"/>
      </dsp:txXfrm>
    </dsp:sp>
    <dsp:sp modelId="{5783E594-A89A-43BF-B9CF-5184BC7D4CA1}">
      <dsp:nvSpPr>
        <dsp:cNvPr id="0" name=""/>
        <dsp:cNvSpPr/>
      </dsp:nvSpPr>
      <dsp:spPr>
        <a:xfrm>
          <a:off x="0" y="4431519"/>
          <a:ext cx="6263640" cy="105417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/>
            <a:t>페이지 단위로 평점 높은 순으로 출력</a:t>
          </a:r>
          <a:endParaRPr lang="en-US" sz="1700" kern="1200"/>
        </a:p>
      </dsp:txBody>
      <dsp:txXfrm>
        <a:off x="51460" y="4482979"/>
        <a:ext cx="6160720" cy="95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77B8-FB9D-8E27-3676-569B6F27E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F4186-55FA-39EA-E2A0-C4C65B67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8B6A4-6B71-E44B-E5B5-33F577E8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8E68-1690-4EBA-3DDF-F1ED6806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8652A-D75F-CB1E-4CFB-6928F0A0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11241-46A4-D7A0-6DB6-32DD260A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5926CD-3942-D4E8-87A4-9E4F791A2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77B16-4EE7-CDFA-559D-5EAD16A2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4801C-C030-3E40-EDA4-0342C45D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E24C6-7139-0317-0181-DE724B54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7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2F6B35-7F36-027E-6B32-6E8B13F23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146BCD-89BE-E8D3-0C82-4EDEE9423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AF5C2-4681-96EB-E844-D12C530C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3AE7B-5586-B9EE-E3EA-CE595AB5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130F3-E441-A246-87EA-4B590F03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A7AFE-033B-3B13-8A1E-13E909F2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F6625-1B49-E6BC-B5BA-43FA2B25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6ED94-66C2-3CCE-E689-5365207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FC8A8-07B7-2D75-01DD-F80E26AB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1AF91-A88A-43C4-F2DD-077D8DC2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54A53-C123-0518-787A-A0465C88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3C25A-0EEB-5549-FEE0-610BAB84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FD765-D7D2-0132-FE99-C862669C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5FD82-E166-F034-3E04-0C61D385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BD1C8-C6B2-CD78-2929-94DA0708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2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5408A-B48F-4FFA-DAF3-AE9F0F8F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3E4EE-41E9-E07A-0896-20FC7AEC6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69362-F617-BBBC-CA79-8835146B8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6C77C-859E-527C-0049-EDA33A8E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24CE2-3407-8B52-4553-4470237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CA511-3FFE-E377-9F2D-98D2A754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3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3A28-E160-A8A7-27FA-8CB7EA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F971B-F6F7-17B3-3B5F-96E36E85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51E09-CDFF-0A43-F0A7-E629AC09A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51567-7722-CD16-BC93-4084BE840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8ED890-3DD7-2FF8-EFB2-C30312684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9935A3-13F4-9F77-FC5C-FC46B67F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ADA86C-28F9-86A2-607C-FFA57E7F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424B0D-8459-61CE-7878-812E50D8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8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37D4-99F0-8FF3-CC6B-BADD46B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177FE9-B7CA-2D16-A637-C1E42094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4E1E0B-716D-3C34-BE91-44035BC7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6DD2A-59DC-A87A-6071-B19C9511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4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61650F-3233-73A0-998F-FF20F3BB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C89567-C42F-AE6E-4A49-C77CC9A6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2647F-A55E-8111-1377-5665AEA7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9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4BE0E-10A1-03AF-396C-563DC81C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731F2-8CFF-CC11-A4A2-7F5C8CD5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B88C1E-C7AA-CDD0-4A13-70F331C2F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9BE92-3D00-C057-3094-3ADCA1D4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93BF1-90E6-AC03-E882-A4FA4EEE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10210-0B16-6721-8F41-78DEEC80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E49BE-4276-B96C-501A-81E7B67F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2FDAD2-D376-1DBA-4E74-171BDD45A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2379F-1CED-5EFD-E167-9582FC768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A2DE6-BCE1-2BFE-F887-5B5B5271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878492-1BA4-1907-F1C1-E44CCC4B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A87C6-1AC9-D47A-4DA5-C1C61E89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4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BC02D7-EA9F-80F2-A6D3-B4CCFEB3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3EA94-66D3-76E1-2F62-84106E56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B31D2-95A1-7D4E-BBFA-F77A7401D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A14E-BF52-4771-92ED-076D0E1BCE0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4E97-5A95-CDD9-3274-6B0E55186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AB29A-5FE7-1ECC-29EE-621326359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8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107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Netflix logo PNG">
            <a:extLst>
              <a:ext uri="{FF2B5EF4-FFF2-40B4-BE49-F238E27FC236}">
                <a16:creationId xmlns:a16="http://schemas.microsoft.com/office/drawing/2014/main" id="{BA77BDB7-9453-9546-786D-8682D4C8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5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Rectangle 107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err="1">
                <a:solidFill>
                  <a:schemeClr val="bg1"/>
                </a:solidFill>
              </a:rPr>
              <a:t>넷플릭스</a:t>
            </a:r>
            <a:r>
              <a:rPr lang="ko-KR" altLang="en-US" sz="3200" b="1" dirty="0">
                <a:solidFill>
                  <a:schemeClr val="bg1"/>
                </a:solidFill>
              </a:rPr>
              <a:t> 데이터셋을 이용한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ko-KR" altLang="en-US" sz="3200" b="1" dirty="0">
                <a:solidFill>
                  <a:schemeClr val="bg1"/>
                </a:solidFill>
              </a:rPr>
              <a:t>영화 추천 시스템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663" y="4544481"/>
            <a:ext cx="5505449" cy="1655762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</a:rPr>
              <a:t>2026070 </a:t>
            </a:r>
            <a:r>
              <a:rPr lang="ko-KR" altLang="en-US" sz="1600" dirty="0">
                <a:solidFill>
                  <a:schemeClr val="bg1"/>
                </a:solidFill>
              </a:rPr>
              <a:t>정연준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bg1"/>
                </a:solidFill>
              </a:rPr>
              <a:t>2026038 </a:t>
            </a:r>
            <a:r>
              <a:rPr lang="ko-KR" altLang="en-US" sz="1600" dirty="0">
                <a:solidFill>
                  <a:schemeClr val="bg1"/>
                </a:solidFill>
              </a:rPr>
              <a:t>백성욱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bg1"/>
                </a:solidFill>
              </a:rPr>
              <a:t>2325403 </a:t>
            </a:r>
            <a:r>
              <a:rPr lang="ko-KR" altLang="en-US" sz="1600" dirty="0">
                <a:solidFill>
                  <a:schemeClr val="bg1"/>
                </a:solidFill>
              </a:rPr>
              <a:t>이우탁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9" name="Picture 38" descr="균형 잡힌 구체">
            <a:extLst>
              <a:ext uri="{FF2B5EF4-FFF2-40B4-BE49-F238E27FC236}">
                <a16:creationId xmlns:a16="http://schemas.microsoft.com/office/drawing/2014/main" id="{DA9786EF-17EF-8B49-A49E-95A2049E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1867" b="510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240231-8674-1D95-159A-9CD80B967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ko-KR" altLang="en-US" sz="5200" b="1">
                <a:solidFill>
                  <a:srgbClr val="FFFFFF"/>
                </a:solidFill>
              </a:rPr>
              <a:t>모델 비교 및 선택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AE103-164B-5C39-EA04-7E4758B9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FFFFFF"/>
                </a:solidFill>
              </a:rPr>
              <a:t>K-</a:t>
            </a:r>
            <a:r>
              <a:rPr lang="ko-KR" altLang="en-US" b="1">
                <a:solidFill>
                  <a:srgbClr val="FFFFFF"/>
                </a:solidFill>
              </a:rPr>
              <a:t>평균</a:t>
            </a:r>
            <a:endParaRPr lang="en-US" altLang="ko-KR" b="1">
              <a:solidFill>
                <a:srgbClr val="FFFFFF"/>
              </a:solidFill>
            </a:endParaRPr>
          </a:p>
          <a:p>
            <a:r>
              <a:rPr lang="en-US" altLang="ko-KR" b="1">
                <a:solidFill>
                  <a:srgbClr val="FFFFFF"/>
                </a:solidFill>
              </a:rPr>
              <a:t>Collaborative Filtering</a:t>
            </a:r>
          </a:p>
          <a:p>
            <a:r>
              <a:rPr lang="en-US" altLang="ko-KR" b="1">
                <a:solidFill>
                  <a:srgbClr val="FFFFFF"/>
                </a:solidFill>
              </a:rPr>
              <a:t>Content based Filtering</a:t>
            </a:r>
          </a:p>
          <a:p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CB355-974F-945B-934E-62ACEB76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K-</a:t>
            </a:r>
            <a:r>
              <a:rPr lang="ko-KR" altLang="en-US" b="1" dirty="0"/>
              <a:t>평균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3C377-C770-2E09-9162-8D4B240E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데이터를 클러스터링 하여 군집을 확인하고 시각화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F938A7-3A98-A774-18AC-B8B8424F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24192"/>
            <a:ext cx="5894004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E1F9C-8901-A26D-9A5D-DAE6489779A8}"/>
              </a:ext>
            </a:extLst>
          </p:cNvPr>
          <p:cNvSpPr txBox="1"/>
          <p:nvPr/>
        </p:nvSpPr>
        <p:spPr>
          <a:xfrm>
            <a:off x="6618889" y="3834513"/>
            <a:ext cx="454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표준화 시킨 데이터가 음수 값이 출력되어</a:t>
            </a:r>
            <a:endParaRPr lang="en-US" altLang="ko-KR" b="1" dirty="0"/>
          </a:p>
          <a:p>
            <a:r>
              <a:rPr lang="ko-KR" altLang="en-US" b="1" dirty="0"/>
              <a:t>정확하게 모델을 사용할 수 없어 사용 </a:t>
            </a:r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870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23A7732-16E0-2C6A-E1F2-6779F372D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06" y="2662754"/>
            <a:ext cx="5147094" cy="177533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AC9BE7-5344-A36B-246B-E37E50949CC8}"/>
              </a:ext>
            </a:extLst>
          </p:cNvPr>
          <p:cNvSpPr txBox="1"/>
          <p:nvPr/>
        </p:nvSpPr>
        <p:spPr>
          <a:xfrm>
            <a:off x="5639878" y="2396526"/>
            <a:ext cx="5713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실루엣 점수를 계산했을 때 </a:t>
            </a:r>
            <a:endParaRPr lang="en-US" altLang="ko-KR" b="1" dirty="0"/>
          </a:p>
          <a:p>
            <a:r>
              <a:rPr lang="en-US" altLang="ko-KR" b="1" dirty="0"/>
              <a:t>0.5 = </a:t>
            </a:r>
            <a:r>
              <a:rPr lang="ko-KR" altLang="en-US" b="1" dirty="0"/>
              <a:t>좋음</a:t>
            </a:r>
            <a:endParaRPr lang="en-US" altLang="ko-KR" b="1" dirty="0"/>
          </a:p>
          <a:p>
            <a:r>
              <a:rPr lang="en-US" altLang="ko-KR" b="1" dirty="0"/>
              <a:t>0.3 = </a:t>
            </a:r>
            <a:r>
              <a:rPr lang="ko-KR" altLang="en-US" b="1" dirty="0"/>
              <a:t>적당함</a:t>
            </a:r>
            <a:endParaRPr lang="en-US" altLang="ko-KR" b="1" dirty="0"/>
          </a:p>
          <a:p>
            <a:r>
              <a:rPr lang="en-US" altLang="ko-KR" b="1" dirty="0"/>
              <a:t>0.1 = </a:t>
            </a:r>
            <a:r>
              <a:rPr lang="ko-KR" altLang="en-US" b="1" dirty="0"/>
              <a:t>좋지 않음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모델의 실루엣 점수를 계산해 보았을 때 </a:t>
            </a:r>
            <a:endParaRPr lang="en-US" altLang="ko-KR" b="1" dirty="0"/>
          </a:p>
          <a:p>
            <a:r>
              <a:rPr lang="ko-KR" altLang="en-US" b="1" dirty="0"/>
              <a:t>그 점수가 </a:t>
            </a:r>
            <a:r>
              <a:rPr lang="en-US" altLang="ko-KR" b="1" dirty="0"/>
              <a:t>-0.1</a:t>
            </a:r>
            <a:r>
              <a:rPr lang="ko-KR" altLang="en-US" b="1" dirty="0"/>
              <a:t>로 좋지 않게 나와 정확한 모델 구축이</a:t>
            </a:r>
            <a:endParaRPr lang="en-US" altLang="ko-KR" b="1" dirty="0"/>
          </a:p>
          <a:p>
            <a:r>
              <a:rPr lang="ko-KR" altLang="en-US" b="1" dirty="0"/>
              <a:t>어려울 것으로 판단하여 사용</a:t>
            </a:r>
            <a:r>
              <a:rPr lang="en-US" altLang="ko-KR" b="1" dirty="0"/>
              <a:t>X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96BE32-A97F-D44A-56A8-BAE82508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실루엣 점수 계산</a:t>
            </a:r>
          </a:p>
        </p:txBody>
      </p:sp>
    </p:spTree>
    <p:extLst>
      <p:ext uri="{BB962C8B-B14F-4D97-AF65-F5344CB8AC3E}">
        <p14:creationId xmlns:p14="http://schemas.microsoft.com/office/powerpoint/2010/main" val="160497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156F-95DA-D46C-41BD-11EA07C3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3118"/>
            <a:ext cx="10515600" cy="2214934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RMSE</a:t>
            </a:r>
            <a:r>
              <a:rPr lang="ko-KR" altLang="en-US" sz="2400" b="1" dirty="0"/>
              <a:t>는 예측 평점과 실제 평점 간의 평균적인 오차를 나타냅니다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평균 </a:t>
            </a:r>
            <a:r>
              <a:rPr lang="en-US" altLang="ko-KR" sz="2400" b="1" dirty="0"/>
              <a:t>RMSE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1.0477</a:t>
            </a:r>
            <a:r>
              <a:rPr lang="ko-KR" altLang="en-US" sz="2400" b="1" dirty="0"/>
              <a:t>이라는 것은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모델의 평점 예측이 약 </a:t>
            </a:r>
            <a:r>
              <a:rPr lang="en-US" altLang="ko-KR" sz="2400" b="1" dirty="0"/>
              <a:t>1.05</a:t>
            </a:r>
            <a:r>
              <a:rPr lang="ko-KR" altLang="en-US" sz="2400" b="1" dirty="0"/>
              <a:t>점 정도의 오차를 가지고 있음을 의미합니다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표준 편차</a:t>
            </a:r>
            <a:r>
              <a:rPr lang="en-US" altLang="ko-KR" sz="2400" b="1" dirty="0"/>
              <a:t>(0.0228)</a:t>
            </a:r>
            <a:r>
              <a:rPr lang="ko-KR" altLang="en-US" sz="2400" b="1" dirty="0"/>
              <a:t>가 작기 때문에</a:t>
            </a:r>
            <a:r>
              <a:rPr lang="en-US" altLang="ko-KR" sz="2400" b="1" dirty="0"/>
              <a:t>, 5</a:t>
            </a:r>
            <a:r>
              <a:rPr lang="ko-KR" altLang="en-US" sz="2400" b="1" dirty="0"/>
              <a:t>개의 </a:t>
            </a:r>
            <a:r>
              <a:rPr lang="en-US" altLang="ko-KR" sz="2400" b="1" dirty="0"/>
              <a:t>Fold </a:t>
            </a:r>
            <a:r>
              <a:rPr lang="ko-KR" altLang="en-US" sz="2400" b="1" dirty="0"/>
              <a:t>결과가 비교적 안정적이라고 볼 수 있습니다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5F14E-89BD-14C5-DAF2-008744A34F10}"/>
              </a:ext>
            </a:extLst>
          </p:cNvPr>
          <p:cNvSpPr txBox="1"/>
          <p:nvPr/>
        </p:nvSpPr>
        <p:spPr>
          <a:xfrm>
            <a:off x="942108" y="1615925"/>
            <a:ext cx="6345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Fold</a:t>
            </a:r>
            <a:r>
              <a:rPr lang="ko-KR" altLang="en-US" b="1" dirty="0"/>
              <a:t>별 </a:t>
            </a:r>
            <a:r>
              <a:rPr lang="en-US" altLang="ko-KR" b="1" dirty="0"/>
              <a:t>RMSE:</a:t>
            </a:r>
          </a:p>
          <a:p>
            <a:r>
              <a:rPr lang="en-US" altLang="ko-KR" b="1" dirty="0"/>
              <a:t>Fold 1: 1.0467</a:t>
            </a:r>
          </a:p>
          <a:p>
            <a:r>
              <a:rPr lang="en-US" altLang="ko-KR" b="1" dirty="0"/>
              <a:t>Fold 2: 1.0115</a:t>
            </a:r>
          </a:p>
          <a:p>
            <a:r>
              <a:rPr lang="en-US" altLang="ko-KR" b="1" dirty="0"/>
              <a:t>Fold 3: 1.0633</a:t>
            </a:r>
          </a:p>
          <a:p>
            <a:r>
              <a:rPr lang="en-US" altLang="ko-KR" b="1" dirty="0"/>
              <a:t>Fold 4: 1.0385</a:t>
            </a:r>
          </a:p>
          <a:p>
            <a:r>
              <a:rPr lang="en-US" altLang="ko-KR" b="1" dirty="0"/>
              <a:t>Fold 5: 1.0786</a:t>
            </a:r>
          </a:p>
          <a:p>
            <a:r>
              <a:rPr lang="en-US" altLang="ko-KR" b="1" dirty="0"/>
              <a:t>Mean (</a:t>
            </a:r>
            <a:r>
              <a:rPr lang="ko-KR" altLang="en-US" b="1" dirty="0"/>
              <a:t>평균 </a:t>
            </a:r>
            <a:r>
              <a:rPr lang="en-US" altLang="ko-KR" b="1" dirty="0"/>
              <a:t>RMSE): 1.0477</a:t>
            </a:r>
          </a:p>
          <a:p>
            <a:r>
              <a:rPr lang="en-US" altLang="ko-KR" b="1" dirty="0"/>
              <a:t>Std (</a:t>
            </a:r>
            <a:r>
              <a:rPr lang="ko-KR" altLang="en-US" b="1" dirty="0"/>
              <a:t>표준 편차</a:t>
            </a:r>
            <a:r>
              <a:rPr lang="en-US" altLang="ko-KR" b="1" dirty="0"/>
              <a:t>): 0.0228</a:t>
            </a:r>
            <a:endParaRPr lang="ko-KR" altLang="en-US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D5FEF6D-AE30-A071-AAD9-C20B5550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 err="1"/>
              <a:t>Collavorative</a:t>
            </a:r>
            <a:r>
              <a:rPr lang="en-US" altLang="ko-KR" b="1" dirty="0"/>
              <a:t> Filtering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767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C0E21-1DD6-FA4D-567A-6210BBEB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Collaborative Filtering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66B7B-8B60-83B5-A875-223F4779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6387"/>
            <a:ext cx="10515600" cy="217990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MAE</a:t>
            </a:r>
            <a:r>
              <a:rPr lang="ko-KR" altLang="en-US" sz="2400" b="1" dirty="0"/>
              <a:t>는 예측과 실제 평점 간의 절대적인 차이를 나타냄</a:t>
            </a:r>
            <a:endParaRPr lang="en-US" altLang="ko-KR" sz="2400" b="1" dirty="0"/>
          </a:p>
          <a:p>
            <a:r>
              <a:rPr lang="ko-KR" altLang="en-US" sz="2400" b="1" dirty="0"/>
              <a:t>평균 </a:t>
            </a:r>
            <a:r>
              <a:rPr lang="en-US" altLang="ko-KR" sz="2400" b="1" dirty="0"/>
              <a:t>MAE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0.8194</a:t>
            </a:r>
            <a:r>
              <a:rPr lang="ko-KR" altLang="en-US" sz="2400" b="1" dirty="0"/>
              <a:t>라는 것은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모델의 예측이 약 </a:t>
            </a:r>
            <a:r>
              <a:rPr lang="en-US" altLang="ko-KR" sz="2400" b="1" dirty="0"/>
              <a:t>0.82</a:t>
            </a:r>
            <a:r>
              <a:rPr lang="ko-KR" altLang="en-US" sz="2400" b="1" dirty="0"/>
              <a:t>점 정도의 오차를 가지고 있음을 나타냄</a:t>
            </a:r>
            <a:endParaRPr lang="en-US" altLang="ko-KR" sz="2400" b="1" dirty="0"/>
          </a:p>
          <a:p>
            <a:r>
              <a:rPr lang="en-US" altLang="ko-KR" sz="2400" b="1" dirty="0"/>
              <a:t>MAE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RMSE</a:t>
            </a:r>
            <a:r>
              <a:rPr lang="ko-KR" altLang="en-US" sz="2400" b="1" dirty="0"/>
              <a:t>보다 오차에 민감하지 않으므로</a:t>
            </a:r>
            <a:r>
              <a:rPr lang="en-US" altLang="ko-KR" sz="2400" b="1" dirty="0"/>
              <a:t>, RMSE</a:t>
            </a:r>
            <a:r>
              <a:rPr lang="ko-KR" altLang="en-US" sz="2400" b="1" dirty="0"/>
              <a:t>와 함께 분석해야 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603F7-5192-FA1E-5797-A0384204B095}"/>
              </a:ext>
            </a:extLst>
          </p:cNvPr>
          <p:cNvSpPr txBox="1"/>
          <p:nvPr/>
        </p:nvSpPr>
        <p:spPr>
          <a:xfrm>
            <a:off x="954917" y="1624118"/>
            <a:ext cx="2970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Fold</a:t>
            </a:r>
            <a:r>
              <a:rPr lang="ko-KR" altLang="en-US" b="1" dirty="0"/>
              <a:t>별 </a:t>
            </a:r>
            <a:r>
              <a:rPr lang="en-US" altLang="ko-KR" b="1" dirty="0"/>
              <a:t>MAE:</a:t>
            </a:r>
          </a:p>
          <a:p>
            <a:r>
              <a:rPr lang="en-US" altLang="ko-KR" b="1" dirty="0"/>
              <a:t>Fold 1: 0.8175</a:t>
            </a:r>
          </a:p>
          <a:p>
            <a:r>
              <a:rPr lang="en-US" altLang="ko-KR" b="1" dirty="0"/>
              <a:t>Fold 2: 0.7962</a:t>
            </a:r>
          </a:p>
          <a:p>
            <a:r>
              <a:rPr lang="en-US" altLang="ko-KR" b="1" dirty="0"/>
              <a:t>Fold 3: 0.8312</a:t>
            </a:r>
          </a:p>
          <a:p>
            <a:r>
              <a:rPr lang="en-US" altLang="ko-KR" b="1" dirty="0"/>
              <a:t>Fold 4: 0.8058</a:t>
            </a:r>
          </a:p>
          <a:p>
            <a:r>
              <a:rPr lang="en-US" altLang="ko-KR" b="1" dirty="0"/>
              <a:t>Fold 5: 0.8464</a:t>
            </a:r>
          </a:p>
          <a:p>
            <a:r>
              <a:rPr lang="en-US" altLang="ko-KR" b="1" dirty="0"/>
              <a:t>Mean (</a:t>
            </a:r>
            <a:r>
              <a:rPr lang="ko-KR" altLang="en-US" b="1" dirty="0"/>
              <a:t>평균 </a:t>
            </a:r>
            <a:r>
              <a:rPr lang="en-US" altLang="ko-KR" b="1" dirty="0"/>
              <a:t>MAE): 0.8194</a:t>
            </a:r>
          </a:p>
          <a:p>
            <a:r>
              <a:rPr lang="en-US" altLang="ko-KR" b="1" dirty="0"/>
              <a:t>Std (</a:t>
            </a:r>
            <a:r>
              <a:rPr lang="ko-KR" altLang="en-US" b="1" dirty="0"/>
              <a:t>표준 편차</a:t>
            </a:r>
            <a:r>
              <a:rPr lang="en-US" altLang="ko-KR" b="1" dirty="0"/>
              <a:t>): 0.0178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352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F4D3A-CBA3-2A9E-A85D-11BE00746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B4C66B6-1C0A-FA24-CECA-6A59FAC8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95" y="557188"/>
            <a:ext cx="4315691" cy="5567891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Content-Based Filtering</a:t>
            </a:r>
            <a:endParaRPr lang="ko-KR" altLang="en-US" b="1" dirty="0"/>
          </a:p>
        </p:txBody>
      </p:sp>
      <p:graphicFrame>
        <p:nvGraphicFramePr>
          <p:cNvPr id="9" name="내용 개체 틀 2">
            <a:extLst>
              <a:ext uri="{FF2B5EF4-FFF2-40B4-BE49-F238E27FC236}">
                <a16:creationId xmlns:a16="http://schemas.microsoft.com/office/drawing/2014/main" id="{C555793A-EA89-66B2-B9A5-C548719E5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102062"/>
              </p:ext>
            </p:extLst>
          </p:nvPr>
        </p:nvGraphicFramePr>
        <p:xfrm>
          <a:off x="5467281" y="588790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25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D2E06-6405-23C8-B549-1E827DA74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B9F08-FD07-FDCB-2729-609BEB8B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/>
            <a:r>
              <a:rPr lang="en-US" altLang="ko-KR" b="1" dirty="0"/>
              <a:t>TF-IDF</a:t>
            </a:r>
            <a:r>
              <a:rPr lang="ko-KR" altLang="ko-KR" b="1" dirty="0"/>
              <a:t> 벡터화를 통한 유사도 계산</a:t>
            </a:r>
            <a:endParaRPr lang="en-US" altLang="ko-KR" dirty="0"/>
          </a:p>
        </p:txBody>
      </p:sp>
      <p:pic>
        <p:nvPicPr>
          <p:cNvPr id="8" name="내용 개체 틀 7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827054F-E4A5-0B34-15BD-98160B0CE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60" y="2208771"/>
            <a:ext cx="8521257" cy="2440457"/>
          </a:xfrm>
        </p:spPr>
      </p:pic>
    </p:spTree>
    <p:extLst>
      <p:ext uri="{BB962C8B-B14F-4D97-AF65-F5344CB8AC3E}">
        <p14:creationId xmlns:p14="http://schemas.microsoft.com/office/powerpoint/2010/main" val="343082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FC530-7B94-A39A-7B8C-DAEC15FC1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AD7B1-FD73-D69E-B246-986797B4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658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따로 사용자 데이터를 사용하지 않았기 때문에 </a:t>
            </a:r>
            <a:r>
              <a:rPr lang="ko-KR" altLang="en-US" sz="2400" b="1" dirty="0" err="1"/>
              <a:t>하이퍼</a:t>
            </a:r>
            <a:r>
              <a:rPr lang="ko-KR" altLang="en-US" sz="2400" b="1" dirty="0"/>
              <a:t> 파라미터를 다르게 설정해도 </a:t>
            </a:r>
            <a:r>
              <a:rPr lang="en-US" altLang="ko-KR" sz="2400" b="1" dirty="0"/>
              <a:t>RMSE</a:t>
            </a:r>
            <a:r>
              <a:rPr lang="ko-KR" altLang="en-US" sz="2400" b="1" dirty="0"/>
              <a:t>가 비슷하게 출력됨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7954822-4DD8-54DC-659B-44E59234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/>
            <a:r>
              <a:rPr lang="ko-KR" altLang="ko-KR" b="1" dirty="0"/>
              <a:t>교차 검증 및 </a:t>
            </a:r>
            <a:r>
              <a:rPr lang="ko-KR" altLang="ko-KR" b="1" dirty="0" err="1"/>
              <a:t>하이퍼</a:t>
            </a:r>
            <a:r>
              <a:rPr lang="ko-KR" altLang="ko-KR" b="1" dirty="0"/>
              <a:t> 파라미</a:t>
            </a:r>
            <a:r>
              <a:rPr lang="ko-KR" altLang="en-US" b="1" dirty="0"/>
              <a:t>터</a:t>
            </a:r>
            <a:endParaRPr lang="en-US" altLang="ko-KR" dirty="0"/>
          </a:p>
        </p:txBody>
      </p:sp>
      <p:pic>
        <p:nvPicPr>
          <p:cNvPr id="5" name="그림 4" descr="텍스트, 스크린샷, 흑백, 폰트이(가) 표시된 사진&#10;&#10;자동 생성된 설명">
            <a:extLst>
              <a:ext uri="{FF2B5EF4-FFF2-40B4-BE49-F238E27FC236}">
                <a16:creationId xmlns:a16="http://schemas.microsoft.com/office/drawing/2014/main" id="{DC371322-9C03-6F06-6B88-55A1B7BD8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3" y="1622199"/>
            <a:ext cx="7082008" cy="28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75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22359E4-350C-4B4C-903D-CD1B2BA3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5FC5A2-E1DC-4DFE-9837-1EA5E869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F918AC3-3940-43A0-9375-202FECB9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694747"/>
            <a:ext cx="2967680" cy="725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비교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B3970-19CB-C8C6-18A0-15FA1D6C992F}"/>
              </a:ext>
            </a:extLst>
          </p:cNvPr>
          <p:cNvSpPr txBox="1"/>
          <p:nvPr/>
        </p:nvSpPr>
        <p:spPr>
          <a:xfrm>
            <a:off x="838201" y="1655619"/>
            <a:ext cx="3495674" cy="43849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alpha val="60000"/>
                  </a:schemeClr>
                </a:solidFill>
              </a:rPr>
              <a:t>데이터에 레이블이 없고 군집화가 목적일 경우</a:t>
            </a: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K-Means Clustering</a:t>
            </a: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alpha val="60000"/>
                </a:schemeClr>
              </a:solidFill>
            </a:endParaRP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alpha val="60000"/>
                  </a:schemeClr>
                </a:solidFill>
              </a:rPr>
              <a:t>데이터가 풍부하고 사용자와 아이템의 상호작용 데이터가 많은 경우</a:t>
            </a: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Collaborative Filtering</a:t>
            </a: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alpha val="60000"/>
                </a:schemeClr>
              </a:solidFill>
            </a:endParaRP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alpha val="60000"/>
                  </a:schemeClr>
                </a:solidFill>
              </a:rPr>
              <a:t>아이템의 특성이 명확하고</a:t>
            </a: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alpha val="60000"/>
                  </a:schemeClr>
                </a:solidFill>
              </a:rPr>
              <a:t>사용자 개인화가 중요한 경우</a:t>
            </a: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Content-Based Filtering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endParaRPr lang="en-US" altLang="ko-KR" sz="2000" b="1" dirty="0">
              <a:solidFill>
                <a:schemeClr val="tx1">
                  <a:alpha val="60000"/>
                </a:schemeClr>
              </a:solidFill>
            </a:endParaRP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ko-KR" altLang="en-US" sz="2200" b="1" dirty="0">
                <a:highlight>
                  <a:srgbClr val="FFFF00"/>
                </a:highlight>
              </a:rPr>
              <a:t>아이템의 특성이 명확하고</a:t>
            </a:r>
            <a:r>
              <a:rPr lang="en-US" altLang="ko-KR" sz="2200" b="1" dirty="0">
                <a:highlight>
                  <a:srgbClr val="FFFF00"/>
                </a:highlight>
              </a:rPr>
              <a:t> </a:t>
            </a:r>
            <a:r>
              <a:rPr lang="ko-KR" altLang="en-US" sz="2200" b="1" dirty="0">
                <a:highlight>
                  <a:srgbClr val="FFFF00"/>
                </a:highlight>
              </a:rPr>
              <a:t>사용자 개인화가 중요하다고</a:t>
            </a:r>
            <a:r>
              <a:rPr lang="en-US" altLang="ko-KR" sz="2200" b="1" dirty="0">
                <a:highlight>
                  <a:srgbClr val="FFFF00"/>
                </a:highlight>
              </a:rPr>
              <a:t> </a:t>
            </a:r>
            <a:r>
              <a:rPr lang="ko-KR" altLang="en-US" sz="2200" b="1" dirty="0">
                <a:highlight>
                  <a:srgbClr val="FFFF00"/>
                </a:highlight>
              </a:rPr>
              <a:t>생각하여 </a:t>
            </a:r>
            <a:r>
              <a:rPr lang="en-US" altLang="ko-KR" sz="2200" b="1" dirty="0">
                <a:highlight>
                  <a:srgbClr val="FFFF00"/>
                </a:highlight>
              </a:rPr>
              <a:t>Content Based Filtering</a:t>
            </a:r>
            <a:r>
              <a:rPr lang="ko-KR" altLang="en-US" sz="2200" b="1" dirty="0">
                <a:highlight>
                  <a:srgbClr val="FFFF00"/>
                </a:highlight>
              </a:rPr>
              <a:t> 선택</a:t>
            </a:r>
            <a:endParaRPr lang="en-US" altLang="ko-KR" sz="2000" b="1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024ACE-D556-4A21-9B17-7CA3E82D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7A47B5-1D69-47DA-8BBA-FE75FCAA3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068B72-E376-4FE8-9F05-44E757434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DC2B55-5BFC-4180-9FE3-261FEF00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내용 개체 틀 1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1942AFE-D7BE-273F-03A6-9E30752BA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555" y="1606598"/>
            <a:ext cx="7004997" cy="364259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5F1AC-A886-CE7C-50BE-4E7431E2DA39}"/>
              </a:ext>
            </a:extLst>
          </p:cNvPr>
          <p:cNvSpPr txBox="1"/>
          <p:nvPr/>
        </p:nvSpPr>
        <p:spPr>
          <a:xfrm>
            <a:off x="7578436" y="1454727"/>
            <a:ext cx="377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62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FF828-BAE2-316B-8537-4830EE9E1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C57F553E-D1F9-693C-26D8-9EFA8725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5" r="-3" b="29051"/>
          <a:stretch/>
        </p:blipFill>
        <p:spPr>
          <a:xfrm>
            <a:off x="260063" y="1541217"/>
            <a:ext cx="3666922" cy="4884277"/>
          </a:xfrm>
          <a:prstGeom prst="rect">
            <a:avLst/>
          </a:prstGeom>
        </p:spPr>
      </p:pic>
      <p:pic>
        <p:nvPicPr>
          <p:cNvPr id="10" name="그림 9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4EDE401E-AFCD-67A4-6A14-6AE2DD3C2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7" b="-2"/>
          <a:stretch/>
        </p:blipFill>
        <p:spPr>
          <a:xfrm>
            <a:off x="4251165" y="1541217"/>
            <a:ext cx="3689670" cy="4884277"/>
          </a:xfrm>
          <a:prstGeom prst="rect">
            <a:avLst/>
          </a:prstGeom>
        </p:spPr>
      </p:pic>
      <p:pic>
        <p:nvPicPr>
          <p:cNvPr id="8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120093D-2099-E2CD-F43A-1C05308B8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10" b="2"/>
          <a:stretch/>
        </p:blipFill>
        <p:spPr>
          <a:xfrm>
            <a:off x="8258545" y="1541217"/>
            <a:ext cx="3667176" cy="4884277"/>
          </a:xfrm>
          <a:prstGeom prst="rect">
            <a:avLst/>
          </a:prstGeom>
        </p:spPr>
      </p:pic>
      <p:sp>
        <p:nvSpPr>
          <p:cNvPr id="18" name="제목 17">
            <a:extLst>
              <a:ext uri="{FF2B5EF4-FFF2-40B4-BE49-F238E27FC236}">
                <a16:creationId xmlns:a16="http://schemas.microsoft.com/office/drawing/2014/main" id="{F6EF1BE7-7B6D-5CEF-2A94-A1EFF436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추천 시스템 출력</a:t>
            </a:r>
          </a:p>
        </p:txBody>
      </p:sp>
    </p:spTree>
    <p:extLst>
      <p:ext uri="{BB962C8B-B14F-4D97-AF65-F5344CB8AC3E}">
        <p14:creationId xmlns:p14="http://schemas.microsoft.com/office/powerpoint/2010/main" val="39441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9D6EF7-AF77-5A79-8399-F5C601A7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F82EC-3F3D-D0F2-DF8C-5D57453CA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Data Processing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모델 비교 및 선택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en-US" altLang="ko-KR" sz="3200" b="1" dirty="0"/>
              <a:t>Content Based Filtering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결론</a:t>
            </a:r>
            <a:endParaRPr lang="en-US" altLang="ko-KR" sz="3200" b="1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290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2E0325-C918-383C-2C9A-7D45FFD1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101010 데이터 선을 무한대로">
            <a:extLst>
              <a:ext uri="{FF2B5EF4-FFF2-40B4-BE49-F238E27FC236}">
                <a16:creationId xmlns:a16="http://schemas.microsoft.com/office/drawing/2014/main" id="{5B396272-53A2-1BF5-F7C5-21A5B6CFCD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341B5A-8831-D4D7-ECB9-987C2875D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FFFFFF"/>
                </a:solidFill>
              </a:rPr>
              <a:t>Data Processing</a:t>
            </a:r>
            <a:endParaRPr lang="ko-KR" alt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5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68D43-02FD-18D7-3E32-B7AB79A0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220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3F937-406E-AA5C-E6E5-1184386C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665"/>
            <a:ext cx="10515600" cy="5025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/>
              <a:t>Kaggle</a:t>
            </a:r>
            <a:r>
              <a:rPr lang="ko-KR" altLang="en-US" sz="1600" b="1" dirty="0"/>
              <a:t>에서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다운받은 총 </a:t>
            </a:r>
            <a:r>
              <a:rPr lang="en-US" altLang="ko-KR" sz="1600" b="1" dirty="0"/>
              <a:t>20114</a:t>
            </a:r>
            <a:r>
              <a:rPr lang="ko-KR" altLang="en-US" sz="1600" b="1" dirty="0"/>
              <a:t>개의 데이터 값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          </a:t>
            </a:r>
            <a:r>
              <a:rPr lang="ko-KR" altLang="en-US" sz="1600" dirty="0"/>
              <a:t>그 중 </a:t>
            </a:r>
            <a:r>
              <a:rPr lang="ko-KR" altLang="en-US" sz="1600" dirty="0" err="1"/>
              <a:t>결손값</a:t>
            </a:r>
            <a:r>
              <a:rPr lang="en-US" altLang="ko-KR" sz="1600" dirty="0"/>
              <a:t>(NULL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확인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3BDB5-C329-796C-BFEB-C63F1397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8499"/>
            <a:ext cx="10646229" cy="21316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D1A6CA-BA6A-C011-CAD9-469A6F94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1" y="3680194"/>
            <a:ext cx="3128161" cy="3177806"/>
          </a:xfrm>
          <a:prstGeom prst="rect">
            <a:avLst/>
          </a:prstGeom>
        </p:spPr>
      </p:pic>
      <p:pic>
        <p:nvPicPr>
          <p:cNvPr id="4" name="그래픽 3" descr="조금 굽은 화살표">
            <a:extLst>
              <a:ext uri="{FF2B5EF4-FFF2-40B4-BE49-F238E27FC236}">
                <a16:creationId xmlns:a16="http://schemas.microsoft.com/office/drawing/2014/main" id="{00D10E71-70B4-4CF3-B901-9F3647F47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58021">
            <a:off x="3228065" y="3573067"/>
            <a:ext cx="843646" cy="8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2CD9D-6114-460A-BF93-4007A44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FD9A47CE-60D5-4D20-8798-1F49740D8F7E}"/>
              </a:ext>
            </a:extLst>
          </p:cNvPr>
          <p:cNvSpPr/>
          <p:nvPr/>
        </p:nvSpPr>
        <p:spPr>
          <a:xfrm rot="5400000">
            <a:off x="679120" y="2664680"/>
            <a:ext cx="1751607" cy="2559491"/>
          </a:xfrm>
          <a:prstGeom prst="corner">
            <a:avLst>
              <a:gd name="adj1" fmla="val 16120"/>
              <a:gd name="adj2" fmla="val 1611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2BC084A-FCB7-46B1-ADBC-A8E578ADFD19}"/>
              </a:ext>
            </a:extLst>
          </p:cNvPr>
          <p:cNvSpPr/>
          <p:nvPr/>
        </p:nvSpPr>
        <p:spPr>
          <a:xfrm>
            <a:off x="561569" y="3389610"/>
            <a:ext cx="2631349" cy="1421647"/>
          </a:xfrm>
          <a:custGeom>
            <a:avLst/>
            <a:gdLst>
              <a:gd name="connsiteX0" fmla="*/ 0 w 2631349"/>
              <a:gd name="connsiteY0" fmla="*/ 0 h 2306531"/>
              <a:gd name="connsiteX1" fmla="*/ 2631349 w 2631349"/>
              <a:gd name="connsiteY1" fmla="*/ 0 h 2306531"/>
              <a:gd name="connsiteX2" fmla="*/ 2631349 w 2631349"/>
              <a:gd name="connsiteY2" fmla="*/ 2306531 h 2306531"/>
              <a:gd name="connsiteX3" fmla="*/ 0 w 2631349"/>
              <a:gd name="connsiteY3" fmla="*/ 2306531 h 2306531"/>
              <a:gd name="connsiteX4" fmla="*/ 0 w 2631349"/>
              <a:gd name="connsiteY4" fmla="*/ 0 h 2306531"/>
              <a:gd name="connsiteX5" fmla="*/ 2180624 w 2631349"/>
              <a:gd name="connsiteY5" fmla="*/ 1153266 h 2306531"/>
              <a:gd name="connsiteX6" fmla="*/ 450725 w 2631349"/>
              <a:gd name="connsiteY6" fmla="*/ 288316 h 2306531"/>
              <a:gd name="connsiteX7" fmla="*/ 450725 w 2631349"/>
              <a:gd name="connsiteY7" fmla="*/ 2018215 h 2306531"/>
              <a:gd name="connsiteX8" fmla="*/ 2180624 w 2631349"/>
              <a:gd name="connsiteY8" fmla="*/ 1153266 h 2306531"/>
              <a:gd name="connsiteX0" fmla="*/ 2180624 w 2631349"/>
              <a:gd name="connsiteY0" fmla="*/ 1153266 h 2306531"/>
              <a:gd name="connsiteX1" fmla="*/ 450725 w 2631349"/>
              <a:gd name="connsiteY1" fmla="*/ 288316 h 2306531"/>
              <a:gd name="connsiteX2" fmla="*/ 450725 w 2631349"/>
              <a:gd name="connsiteY2" fmla="*/ 2018215 h 2306531"/>
              <a:gd name="connsiteX3" fmla="*/ 2180624 w 2631349"/>
              <a:gd name="connsiteY3" fmla="*/ 1153266 h 2306531"/>
              <a:gd name="connsiteX0" fmla="*/ 2180624 w 2631349"/>
              <a:gd name="connsiteY0" fmla="*/ 1153266 h 2306531"/>
              <a:gd name="connsiteX1" fmla="*/ 450725 w 2631349"/>
              <a:gd name="connsiteY1" fmla="*/ 2018215 h 2306531"/>
              <a:gd name="connsiteX2" fmla="*/ 450725 w 2631349"/>
              <a:gd name="connsiteY2" fmla="*/ 288316 h 2306531"/>
              <a:gd name="connsiteX3" fmla="*/ 2180624 w 2631349"/>
              <a:gd name="connsiteY3" fmla="*/ 1153266 h 2306531"/>
              <a:gd name="connsiteX0" fmla="*/ 0 w 2631349"/>
              <a:gd name="connsiteY0" fmla="*/ 0 h 2306531"/>
              <a:gd name="connsiteX1" fmla="*/ 2631349 w 2631349"/>
              <a:gd name="connsiteY1" fmla="*/ 0 h 2306531"/>
              <a:gd name="connsiteX2" fmla="*/ 2631349 w 2631349"/>
              <a:gd name="connsiteY2" fmla="*/ 2306531 h 2306531"/>
              <a:gd name="connsiteX3" fmla="*/ 0 w 2631349"/>
              <a:gd name="connsiteY3" fmla="*/ 2306531 h 2306531"/>
              <a:gd name="connsiteX4" fmla="*/ 0 w 2631349"/>
              <a:gd name="connsiteY4" fmla="*/ 0 h 230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349" h="2306531" stroke="0" extrusionOk="0">
                <a:moveTo>
                  <a:pt x="0" y="0"/>
                </a:moveTo>
                <a:lnTo>
                  <a:pt x="2631349" y="0"/>
                </a:lnTo>
                <a:lnTo>
                  <a:pt x="2631349" y="2306531"/>
                </a:lnTo>
                <a:lnTo>
                  <a:pt x="0" y="2306531"/>
                </a:lnTo>
                <a:lnTo>
                  <a:pt x="0" y="0"/>
                </a:lnTo>
                <a:close/>
                <a:moveTo>
                  <a:pt x="2180624" y="1153266"/>
                </a:moveTo>
                <a:lnTo>
                  <a:pt x="450725" y="288316"/>
                </a:lnTo>
                <a:lnTo>
                  <a:pt x="450725" y="2018215"/>
                </a:lnTo>
                <a:lnTo>
                  <a:pt x="2180624" y="1153266"/>
                </a:lnTo>
                <a:close/>
              </a:path>
              <a:path w="2631349" h="2306531" fill="darken" stroke="0" extrusionOk="0">
                <a:moveTo>
                  <a:pt x="2180624" y="1153266"/>
                </a:moveTo>
                <a:lnTo>
                  <a:pt x="450725" y="288316"/>
                </a:lnTo>
                <a:lnTo>
                  <a:pt x="450725" y="2018215"/>
                </a:lnTo>
                <a:lnTo>
                  <a:pt x="2180624" y="1153266"/>
                </a:lnTo>
                <a:close/>
              </a:path>
              <a:path w="2631349" h="2306531" fill="none" extrusionOk="0">
                <a:moveTo>
                  <a:pt x="2180624" y="1153266"/>
                </a:moveTo>
                <a:lnTo>
                  <a:pt x="450725" y="2018215"/>
                </a:lnTo>
                <a:lnTo>
                  <a:pt x="450725" y="288316"/>
                </a:lnTo>
                <a:lnTo>
                  <a:pt x="2180624" y="1153266"/>
                </a:lnTo>
                <a:close/>
              </a:path>
              <a:path w="2631349" h="2306531" fill="none">
                <a:moveTo>
                  <a:pt x="0" y="0"/>
                </a:moveTo>
                <a:lnTo>
                  <a:pt x="2631349" y="0"/>
                </a:lnTo>
                <a:lnTo>
                  <a:pt x="2631349" y="2306531"/>
                </a:lnTo>
                <a:lnTo>
                  <a:pt x="0" y="23065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marR="0" lvl="0" indent="0" algn="l" defTabSz="8890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평균값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중앙값 대체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8890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8890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대체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8890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8890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 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A575A494-AF95-4F67-A421-194D2A966AAC}"/>
              </a:ext>
            </a:extLst>
          </p:cNvPr>
          <p:cNvSpPr/>
          <p:nvPr/>
        </p:nvSpPr>
        <p:spPr>
          <a:xfrm>
            <a:off x="2874564" y="2600328"/>
            <a:ext cx="343652" cy="400110"/>
          </a:xfrm>
          <a:prstGeom prst="triangle">
            <a:avLst>
              <a:gd name="adj" fmla="val 10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2">
              <a:hueOff val="-363841"/>
              <a:satOff val="-20982"/>
              <a:lumOff val="2157"/>
              <a:alphaOff val="0"/>
            </a:schemeClr>
          </a:lnRef>
          <a:fillRef idx="3">
            <a:schemeClr val="accent2">
              <a:hueOff val="-363841"/>
              <a:satOff val="-20982"/>
              <a:lumOff val="2157"/>
              <a:alphaOff val="0"/>
            </a:schemeClr>
          </a:fillRef>
          <a:effectRef idx="2">
            <a:schemeClr val="accent2">
              <a:hueOff val="-363841"/>
              <a:satOff val="-20982"/>
              <a:lumOff val="215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543C460C-A964-41E6-B82D-2D48A4F4F6D0}"/>
              </a:ext>
            </a:extLst>
          </p:cNvPr>
          <p:cNvSpPr/>
          <p:nvPr/>
        </p:nvSpPr>
        <p:spPr>
          <a:xfrm rot="5400000">
            <a:off x="4213710" y="1717358"/>
            <a:ext cx="1751607" cy="3344504"/>
          </a:xfrm>
          <a:prstGeom prst="corner">
            <a:avLst>
              <a:gd name="adj1" fmla="val 16120"/>
              <a:gd name="adj2" fmla="val 1611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2">
              <a:hueOff val="-727682"/>
              <a:satOff val="-41964"/>
              <a:lumOff val="4314"/>
              <a:alphaOff val="0"/>
            </a:schemeClr>
          </a:lnRef>
          <a:fillRef idx="3">
            <a:schemeClr val="accent2">
              <a:hueOff val="-727682"/>
              <a:satOff val="-41964"/>
              <a:lumOff val="4314"/>
              <a:alphaOff val="0"/>
            </a:schemeClr>
          </a:fillRef>
          <a:effectRef idx="2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10C0DBC-EA5E-42E8-BB80-DD563F94FD77}"/>
              </a:ext>
            </a:extLst>
          </p:cNvPr>
          <p:cNvSpPr/>
          <p:nvPr/>
        </p:nvSpPr>
        <p:spPr>
          <a:xfrm>
            <a:off x="4376083" y="2879665"/>
            <a:ext cx="2631349" cy="2306531"/>
          </a:xfrm>
          <a:custGeom>
            <a:avLst/>
            <a:gdLst>
              <a:gd name="connsiteX0" fmla="*/ 0 w 2631349"/>
              <a:gd name="connsiteY0" fmla="*/ 0 h 2306531"/>
              <a:gd name="connsiteX1" fmla="*/ 2631349 w 2631349"/>
              <a:gd name="connsiteY1" fmla="*/ 0 h 2306531"/>
              <a:gd name="connsiteX2" fmla="*/ 2631349 w 2631349"/>
              <a:gd name="connsiteY2" fmla="*/ 2306531 h 2306531"/>
              <a:gd name="connsiteX3" fmla="*/ 0 w 2631349"/>
              <a:gd name="connsiteY3" fmla="*/ 2306531 h 2306531"/>
              <a:gd name="connsiteX4" fmla="*/ 0 w 2631349"/>
              <a:gd name="connsiteY4" fmla="*/ 0 h 230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349" h="2306531">
                <a:moveTo>
                  <a:pt x="0" y="0"/>
                </a:moveTo>
                <a:lnTo>
                  <a:pt x="2631349" y="0"/>
                </a:lnTo>
                <a:lnTo>
                  <a:pt x="2631349" y="2306531"/>
                </a:lnTo>
                <a:lnTo>
                  <a:pt x="0" y="23065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930" tIns="201930" rIns="201930" bIns="201930" numCol="1" spcCol="1270" anchor="t" anchorCtr="0">
            <a:noAutofit/>
          </a:bodyPr>
          <a:lstStyle/>
          <a:p>
            <a:pPr marL="0" marR="0" lvl="0" indent="0" algn="l" defTabSz="235585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F54E11F-6144-4EAF-AB15-ED7B5CAFD01D}"/>
              </a:ext>
            </a:extLst>
          </p:cNvPr>
          <p:cNvSpPr/>
          <p:nvPr/>
        </p:nvSpPr>
        <p:spPr>
          <a:xfrm>
            <a:off x="6381779" y="1958991"/>
            <a:ext cx="384501" cy="445348"/>
          </a:xfrm>
          <a:prstGeom prst="triangle">
            <a:avLst>
              <a:gd name="adj" fmla="val 10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2">
              <a:hueOff val="-1091522"/>
              <a:satOff val="-62946"/>
              <a:lumOff val="6471"/>
              <a:alphaOff val="0"/>
            </a:schemeClr>
          </a:lnRef>
          <a:fillRef idx="3">
            <a:schemeClr val="accent2">
              <a:hueOff val="-1091522"/>
              <a:satOff val="-62946"/>
              <a:lumOff val="6471"/>
              <a:alphaOff val="0"/>
            </a:schemeClr>
          </a:fillRef>
          <a:effectRef idx="2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5" name="L 도형 14">
            <a:extLst>
              <a:ext uri="{FF2B5EF4-FFF2-40B4-BE49-F238E27FC236}">
                <a16:creationId xmlns:a16="http://schemas.microsoft.com/office/drawing/2014/main" id="{E3576798-34F0-441B-BCB3-2A8C92A5F47A}"/>
              </a:ext>
            </a:extLst>
          </p:cNvPr>
          <p:cNvSpPr/>
          <p:nvPr/>
        </p:nvSpPr>
        <p:spPr>
          <a:xfrm rot="5400000">
            <a:off x="8002519" y="690524"/>
            <a:ext cx="2024638" cy="4219200"/>
          </a:xfrm>
          <a:prstGeom prst="corner">
            <a:avLst>
              <a:gd name="adj1" fmla="val 16120"/>
              <a:gd name="adj2" fmla="val 1611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2">
              <a:hueOff val="-1455363"/>
              <a:satOff val="-83928"/>
              <a:lumOff val="8628"/>
              <a:alphaOff val="0"/>
            </a:schemeClr>
          </a:lnRef>
          <a:fillRef idx="3">
            <a:schemeClr val="accent2">
              <a:hueOff val="-1455363"/>
              <a:satOff val="-83928"/>
              <a:lumOff val="8628"/>
              <a:alphaOff val="0"/>
            </a:schemeClr>
          </a:fillRef>
          <a:effectRef idx="2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9A002913-0E97-4D7C-AC01-4B14D4720CF8}"/>
              </a:ext>
            </a:extLst>
          </p:cNvPr>
          <p:cNvSpPr/>
          <p:nvPr/>
        </p:nvSpPr>
        <p:spPr>
          <a:xfrm>
            <a:off x="7597368" y="2082555"/>
            <a:ext cx="2631349" cy="2306531"/>
          </a:xfrm>
          <a:custGeom>
            <a:avLst/>
            <a:gdLst>
              <a:gd name="connsiteX0" fmla="*/ 0 w 2631349"/>
              <a:gd name="connsiteY0" fmla="*/ 0 h 2306531"/>
              <a:gd name="connsiteX1" fmla="*/ 2631349 w 2631349"/>
              <a:gd name="connsiteY1" fmla="*/ 0 h 2306531"/>
              <a:gd name="connsiteX2" fmla="*/ 2631349 w 2631349"/>
              <a:gd name="connsiteY2" fmla="*/ 2306531 h 2306531"/>
              <a:gd name="connsiteX3" fmla="*/ 0 w 2631349"/>
              <a:gd name="connsiteY3" fmla="*/ 2306531 h 2306531"/>
              <a:gd name="connsiteX4" fmla="*/ 0 w 2631349"/>
              <a:gd name="connsiteY4" fmla="*/ 0 h 230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349" h="2306531">
                <a:moveTo>
                  <a:pt x="0" y="0"/>
                </a:moveTo>
                <a:lnTo>
                  <a:pt x="2631349" y="0"/>
                </a:lnTo>
                <a:lnTo>
                  <a:pt x="2631349" y="2306531"/>
                </a:lnTo>
                <a:lnTo>
                  <a:pt x="0" y="23065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930" tIns="201930" rIns="201930" bIns="201930" numCol="1" spcCol="1270" anchor="t" anchorCtr="0">
            <a:noAutofit/>
          </a:bodyPr>
          <a:lstStyle/>
          <a:p>
            <a:pPr marL="0" marR="0" lvl="0" indent="0" algn="l" defTabSz="235585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3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A9EB8-6E8C-4224-AB4C-615DEFB94E69}"/>
              </a:ext>
            </a:extLst>
          </p:cNvPr>
          <p:cNvSpPr txBox="1"/>
          <p:nvPr/>
        </p:nvSpPr>
        <p:spPr>
          <a:xfrm>
            <a:off x="442627" y="2292552"/>
            <a:ext cx="206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97246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결손값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97246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처리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D97246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97246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AE6F1-FC1A-4510-85BA-892BE1D9454D}"/>
              </a:ext>
            </a:extLst>
          </p:cNvPr>
          <p:cNvSpPr txBox="1"/>
          <p:nvPr/>
        </p:nvSpPr>
        <p:spPr>
          <a:xfrm>
            <a:off x="3518612" y="1689854"/>
            <a:ext cx="2884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48C87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본 데이터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B48C87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결손값의</a:t>
            </a:r>
            <a:endParaRPr lang="en-US" altLang="ko-KR" sz="2000" dirty="0">
              <a:solidFill>
                <a:srgbClr val="B48C87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48C87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특징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1C0AF-2203-4A41-B3DE-07DB274AECCC}"/>
              </a:ext>
            </a:extLst>
          </p:cNvPr>
          <p:cNvSpPr txBox="1"/>
          <p:nvPr/>
        </p:nvSpPr>
        <p:spPr>
          <a:xfrm>
            <a:off x="3707483" y="2843909"/>
            <a:ext cx="30542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평점이 기입되지 않은 데이터는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추천수도 존재하지 않음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열에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결손값이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발생한 경우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모두 평점이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결손값으로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확인 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결손값이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모여 있다는 것이 확인 되었으므로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대체값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결손값이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행을 삭제하기로 판단함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8D47B54-B6B3-4EB7-924A-09ACBAC90919}"/>
              </a:ext>
            </a:extLst>
          </p:cNvPr>
          <p:cNvSpPr/>
          <p:nvPr/>
        </p:nvSpPr>
        <p:spPr>
          <a:xfrm>
            <a:off x="10673890" y="1293649"/>
            <a:ext cx="450547" cy="401712"/>
          </a:xfrm>
          <a:prstGeom prst="triangle">
            <a:avLst>
              <a:gd name="adj" fmla="val 94304"/>
            </a:avLst>
          </a:prstGeom>
          <a:gradFill>
            <a:gsLst>
              <a:gs pos="0">
                <a:srgbClr val="AEAEAE"/>
              </a:gs>
              <a:gs pos="50000">
                <a:srgbClr val="AEAEAE"/>
              </a:gs>
              <a:gs pos="100000">
                <a:srgbClr val="B1B1B1"/>
              </a:gs>
            </a:gsLst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2">
              <a:hueOff val="-1091522"/>
              <a:satOff val="-62946"/>
              <a:lumOff val="6471"/>
              <a:alphaOff val="0"/>
            </a:schemeClr>
          </a:lnRef>
          <a:fillRef idx="3">
            <a:schemeClr val="accent2">
              <a:hueOff val="-1091522"/>
              <a:satOff val="-62946"/>
              <a:lumOff val="6471"/>
              <a:alphaOff val="0"/>
            </a:schemeClr>
          </a:fillRef>
          <a:effectRef idx="2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5E88C-B8E8-4C58-BA9A-408238F9AE34}"/>
              </a:ext>
            </a:extLst>
          </p:cNvPr>
          <p:cNvSpPr txBox="1"/>
          <p:nvPr/>
        </p:nvSpPr>
        <p:spPr>
          <a:xfrm>
            <a:off x="7789129" y="1293649"/>
            <a:ext cx="288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48C87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시각화 작업 진행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F9A95E-6ABB-49BA-950C-BE0492BA87B5}"/>
              </a:ext>
            </a:extLst>
          </p:cNvPr>
          <p:cNvSpPr txBox="1"/>
          <p:nvPr/>
        </p:nvSpPr>
        <p:spPr>
          <a:xfrm>
            <a:off x="7228953" y="2083796"/>
            <a:ext cx="479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seaborn.heatmap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: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히트맵으로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시각화하면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결측치가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곳에서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이상의 열에 상관관계가 있으면 데이터의 상관관계를</a:t>
            </a: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직관적으로 알 수 있음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df[</a:t>
            </a: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df.imdbAverageRating.isna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()].</a:t>
            </a: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().sum() : </a:t>
            </a: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imdbAverageRating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</a:t>
            </a: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결손값을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가진 경우만 뽑았는데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결손값이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 데이터 프레임</a:t>
            </a: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안에서 관측됨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2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865A8-DBAB-2A4B-EC91-D677068A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622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658F9C-190D-A077-96DC-6AADCA5AE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54" y="1050131"/>
            <a:ext cx="5765007" cy="5127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C22FDE-B52D-247A-E8BF-B668809C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43" y="1050131"/>
            <a:ext cx="269595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9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92E2D5-CF64-53D1-A308-B9CB65F4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32" y="1475509"/>
            <a:ext cx="8543327" cy="53824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451E34D-2418-EB51-0E98-455D345C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3544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DATA PREPROCESSING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874B4-A2B2-E0BE-AD94-F2498AD1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13"/>
            <a:ext cx="10515600" cy="51625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추천 수 분포 시각화</a:t>
            </a:r>
            <a:endParaRPr lang="en-US" altLang="ko-KR" sz="2000" b="1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175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91405-F57E-9ECC-B903-75C9CAEA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DBCD8-04F5-260C-1EA5-15C35F69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981"/>
            <a:ext cx="10515600" cy="5183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b="1" u="sng" dirty="0"/>
              <a:t># </a:t>
            </a:r>
            <a:r>
              <a:rPr lang="ko-KR" altLang="en-US" sz="2400" b="1" u="sng" dirty="0"/>
              <a:t>추천 수 분포를 시각화 하는 과정에서 발견된 문제점</a:t>
            </a:r>
            <a:endParaRPr lang="en-US" altLang="ko-KR" sz="2400" b="1" u="sng" dirty="0"/>
          </a:p>
          <a:p>
            <a:pPr marL="0" indent="0">
              <a:buNone/>
            </a:pPr>
            <a:endParaRPr lang="en-US" altLang="ko-KR" sz="1800" b="1" dirty="0"/>
          </a:p>
          <a:p>
            <a:r>
              <a:rPr lang="ko-KR" altLang="en-US" sz="1800" b="1" dirty="0"/>
              <a:t>추천수의 분포가 굉장히 좌측으로 몰려 데이터의 불균형이 발생함</a:t>
            </a:r>
            <a:endParaRPr lang="en-US" altLang="ko-KR" sz="1800" b="1" dirty="0"/>
          </a:p>
          <a:p>
            <a:endParaRPr lang="en-US" altLang="ko-KR" sz="1800" b="1" dirty="0"/>
          </a:p>
          <a:p>
            <a:r>
              <a:rPr lang="ko-KR" altLang="en-US" sz="1800" b="1" dirty="0"/>
              <a:t>위의 그래프는 추천수가 적은 영화가 훨씬 많은데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이러한 경우 추천수가 많은 영화에 대한 예측이 부정확해질 수 있음</a:t>
            </a:r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/>
              <a:t>따라서 로그 변환을 통해 추천 수의 분포를 완만하게 조정하여 과도한 가중치 부여를 방지함</a:t>
            </a:r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  <a:p>
            <a:r>
              <a:rPr lang="en-US" altLang="ko-KR" sz="1800" b="1" dirty="0" err="1">
                <a:solidFill>
                  <a:schemeClr val="accent1"/>
                </a:solidFill>
              </a:rPr>
              <a:t>df</a:t>
            </a:r>
            <a:r>
              <a:rPr lang="en-US" altLang="ko-KR" sz="1800" b="1" dirty="0">
                <a:solidFill>
                  <a:schemeClr val="accent1"/>
                </a:solidFill>
              </a:rPr>
              <a:t>['</a:t>
            </a:r>
            <a:r>
              <a:rPr lang="en-US" altLang="ko-KR" sz="1800" b="1" dirty="0" err="1">
                <a:solidFill>
                  <a:schemeClr val="accent1"/>
                </a:solidFill>
              </a:rPr>
              <a:t>imdbNumVotes</a:t>
            </a:r>
            <a:r>
              <a:rPr lang="en-US" altLang="ko-KR" sz="1800" b="1" dirty="0">
                <a:solidFill>
                  <a:schemeClr val="accent1"/>
                </a:solidFill>
              </a:rPr>
              <a:t>'] = np.log1p(</a:t>
            </a:r>
            <a:r>
              <a:rPr lang="en-US" altLang="ko-KR" sz="1800" b="1" dirty="0" err="1">
                <a:solidFill>
                  <a:schemeClr val="accent1"/>
                </a:solidFill>
              </a:rPr>
              <a:t>df</a:t>
            </a:r>
            <a:r>
              <a:rPr lang="en-US" altLang="ko-KR" sz="1800" b="1" dirty="0">
                <a:solidFill>
                  <a:schemeClr val="accent1"/>
                </a:solidFill>
              </a:rPr>
              <a:t>['</a:t>
            </a:r>
            <a:r>
              <a:rPr lang="en-US" altLang="ko-KR" sz="1800" b="1" dirty="0" err="1">
                <a:solidFill>
                  <a:schemeClr val="accent1"/>
                </a:solidFill>
              </a:rPr>
              <a:t>imdbNumVotes</a:t>
            </a:r>
            <a:r>
              <a:rPr lang="en-US" altLang="ko-KR" sz="1800" b="1" dirty="0">
                <a:solidFill>
                  <a:schemeClr val="accent1"/>
                </a:solidFill>
              </a:rPr>
              <a:t>']) # </a:t>
            </a:r>
            <a:r>
              <a:rPr lang="ko-KR" altLang="en-US" sz="1800" b="1" dirty="0">
                <a:solidFill>
                  <a:schemeClr val="accent1"/>
                </a:solidFill>
              </a:rPr>
              <a:t>밑이 </a:t>
            </a:r>
            <a:r>
              <a:rPr lang="en-US" altLang="ko-KR" sz="1800" b="1" dirty="0">
                <a:solidFill>
                  <a:schemeClr val="accent1"/>
                </a:solidFill>
              </a:rPr>
              <a:t>e</a:t>
            </a:r>
            <a:r>
              <a:rPr lang="ko-KR" altLang="en-US" sz="1800" b="1" dirty="0">
                <a:solidFill>
                  <a:schemeClr val="accent1"/>
                </a:solidFill>
              </a:rPr>
              <a:t>인 자연로그 </a:t>
            </a:r>
            <a:r>
              <a:rPr lang="en-US" altLang="ko-KR" sz="1800" b="1" dirty="0">
                <a:solidFill>
                  <a:schemeClr val="accent1"/>
                </a:solidFill>
              </a:rPr>
              <a:t>log(1+x)</a:t>
            </a:r>
            <a:r>
              <a:rPr lang="ko-KR" altLang="en-US" sz="1800" b="1" dirty="0">
                <a:solidFill>
                  <a:schemeClr val="accent1"/>
                </a:solidFill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369004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5ABE9-7B96-B018-4FAB-CFEED79A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10E88A-6962-3ED6-7B54-21C1BA4F4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488" y="1135856"/>
            <a:ext cx="6986138" cy="5233988"/>
          </a:xfrm>
        </p:spPr>
      </p:pic>
    </p:spTree>
    <p:extLst>
      <p:ext uri="{BB962C8B-B14F-4D97-AF65-F5344CB8AC3E}">
        <p14:creationId xmlns:p14="http://schemas.microsoft.com/office/powerpoint/2010/main" val="13166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589</Words>
  <Application>Microsoft Office PowerPoint</Application>
  <PresentationFormat>와이드스크린</PresentationFormat>
  <Paragraphs>120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12롯데마트드림Bold</vt:lpstr>
      <vt:lpstr>맑은 고딕</vt:lpstr>
      <vt:lpstr>Arial</vt:lpstr>
      <vt:lpstr>Office 테마</vt:lpstr>
      <vt:lpstr>넷플릭스 데이터셋을 이용한 영화 추천 시스템</vt:lpstr>
      <vt:lpstr>목차</vt:lpstr>
      <vt:lpstr>Data 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모델 비교 및 선택</vt:lpstr>
      <vt:lpstr>K-평균</vt:lpstr>
      <vt:lpstr>실루엣 점수 계산</vt:lpstr>
      <vt:lpstr>Collavorative Filtering</vt:lpstr>
      <vt:lpstr>Collaborative Filtering </vt:lpstr>
      <vt:lpstr>Content-Based Filtering</vt:lpstr>
      <vt:lpstr>TF-IDF 벡터화를 통한 유사도 계산</vt:lpstr>
      <vt:lpstr>교차 검증 및 하이퍼 파라미터</vt:lpstr>
      <vt:lpstr>비교 결과</vt:lpstr>
      <vt:lpstr>추천 시스템 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성욱 백</dc:creator>
  <cp:lastModifiedBy>이우탁</cp:lastModifiedBy>
  <cp:revision>10</cp:revision>
  <dcterms:created xsi:type="dcterms:W3CDTF">2024-12-09T10:05:51Z</dcterms:created>
  <dcterms:modified xsi:type="dcterms:W3CDTF">2024-12-10T14:12:45Z</dcterms:modified>
</cp:coreProperties>
</file>