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image" Target="../media/image4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8306" y="2955907"/>
            <a:ext cx="15916406" cy="295592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1899"/>
              </a:lnSpc>
              <a:defRPr/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데이터과학</a:t>
            </a:r>
            <a:endParaRPr lang="en-US" sz="8499">
              <a:solidFill>
                <a:srgbClr val="222222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l">
              <a:lnSpc>
                <a:spcPts val="11899"/>
              </a:lnSpc>
              <a:defRPr/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스팸문자열 분류 프로젝트</a:t>
            </a:r>
            <a:endParaRPr lang="en-US" sz="8499">
              <a:solidFill>
                <a:srgbClr val="222222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10834" y="6175403"/>
            <a:ext cx="6081312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장성훈, 최종호, 곽계영</a:t>
            </a:r>
            <a:endParaRPr lang="en-US" sz="3999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0834" y="1939907"/>
            <a:ext cx="1897633" cy="873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000"/>
              </a:lnSpc>
              <a:defRPr/>
            </a:pPr>
            <a:r>
              <a:rPr lang="en-US" sz="5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2024</a:t>
            </a:r>
            <a:endParaRPr lang="en-US" sz="5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77350" y="3314371"/>
            <a:ext cx="2133586" cy="1132584"/>
            <a:chOff x="0" y="0"/>
            <a:chExt cx="1071190" cy="5686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1190" cy="568626"/>
            </a:xfrm>
            <a:custGeom>
              <a:avLst/>
              <a:gdLst/>
              <a:rect l="l" t="t" r="r" b="b"/>
              <a:pathLst>
                <a:path w="1071190" h="568626">
                  <a:moveTo>
                    <a:pt x="0" y="0"/>
                  </a:moveTo>
                  <a:lnTo>
                    <a:pt x="1071190" y="0"/>
                  </a:lnTo>
                  <a:lnTo>
                    <a:pt x="107119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119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477350" y="4682238"/>
            <a:ext cx="2133586" cy="858709"/>
            <a:chOff x="0" y="0"/>
            <a:chExt cx="1071190" cy="4311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77350" y="6870223"/>
            <a:ext cx="2133586" cy="858709"/>
            <a:chOff x="0" y="0"/>
            <a:chExt cx="1071190" cy="4311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477350" y="5776231"/>
            <a:ext cx="2133586" cy="858709"/>
            <a:chOff x="0" y="0"/>
            <a:chExt cx="1071190" cy="4311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477350" y="7964216"/>
            <a:ext cx="2133586" cy="858709"/>
            <a:chOff x="0" y="0"/>
            <a:chExt cx="1071190" cy="4311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4027195" y="3312769"/>
            <a:ext cx="2883138" cy="1132584"/>
            <a:chOff x="0" y="0"/>
            <a:chExt cx="1447510" cy="5686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027195" y="4680636"/>
            <a:ext cx="2883138" cy="858709"/>
            <a:chOff x="0" y="0"/>
            <a:chExt cx="1447510" cy="43112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4027195" y="5772150"/>
            <a:ext cx="2883138" cy="858709"/>
            <a:chOff x="0" y="0"/>
            <a:chExt cx="1447510" cy="4311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4027195" y="6868984"/>
            <a:ext cx="2883138" cy="858709"/>
            <a:chOff x="0" y="0"/>
            <a:chExt cx="1447510" cy="43112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4027195" y="7965818"/>
            <a:ext cx="2883138" cy="858709"/>
            <a:chOff x="0" y="0"/>
            <a:chExt cx="1447510" cy="4311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7327655" y="3314371"/>
            <a:ext cx="2883138" cy="1132584"/>
            <a:chOff x="0" y="0"/>
            <a:chExt cx="1447510" cy="56862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7327655" y="4679034"/>
            <a:ext cx="2883138" cy="858709"/>
            <a:chOff x="0" y="0"/>
            <a:chExt cx="1447510" cy="43112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8" name="Group 38"/>
          <p:cNvGrpSpPr/>
          <p:nvPr/>
        </p:nvGrpSpPr>
        <p:grpSpPr>
          <a:xfrm rot="0">
            <a:off x="7327655" y="5770548"/>
            <a:ext cx="2883138" cy="858709"/>
            <a:chOff x="0" y="0"/>
            <a:chExt cx="1447510" cy="43112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1" name="Group 41"/>
          <p:cNvGrpSpPr/>
          <p:nvPr/>
        </p:nvGrpSpPr>
        <p:grpSpPr>
          <a:xfrm rot="0">
            <a:off x="7327655" y="6867382"/>
            <a:ext cx="2883138" cy="858709"/>
            <a:chOff x="0" y="0"/>
            <a:chExt cx="1447510" cy="43112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7327655" y="7964216"/>
            <a:ext cx="2883138" cy="858709"/>
            <a:chOff x="0" y="0"/>
            <a:chExt cx="1447510" cy="43112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7" name="Group 47"/>
          <p:cNvGrpSpPr/>
          <p:nvPr/>
        </p:nvGrpSpPr>
        <p:grpSpPr>
          <a:xfrm rot="0">
            <a:off x="10628114" y="3312769"/>
            <a:ext cx="2883138" cy="1132584"/>
            <a:chOff x="0" y="0"/>
            <a:chExt cx="1447510" cy="56862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10628114" y="4680636"/>
            <a:ext cx="2883138" cy="858709"/>
            <a:chOff x="0" y="0"/>
            <a:chExt cx="1447510" cy="43112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3" name="Group 53"/>
          <p:cNvGrpSpPr/>
          <p:nvPr/>
        </p:nvGrpSpPr>
        <p:grpSpPr>
          <a:xfrm rot="0">
            <a:off x="10628114" y="5772150"/>
            <a:ext cx="2883138" cy="858709"/>
            <a:chOff x="0" y="0"/>
            <a:chExt cx="1447510" cy="4311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6" name="Group 56"/>
          <p:cNvGrpSpPr/>
          <p:nvPr/>
        </p:nvGrpSpPr>
        <p:grpSpPr>
          <a:xfrm rot="0">
            <a:off x="10628114" y="6868984"/>
            <a:ext cx="2883138" cy="858709"/>
            <a:chOff x="0" y="0"/>
            <a:chExt cx="1447510" cy="43112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10628114" y="7965818"/>
            <a:ext cx="2883138" cy="858709"/>
            <a:chOff x="0" y="0"/>
            <a:chExt cx="1447510" cy="43112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13927512" y="3312769"/>
            <a:ext cx="2883138" cy="1132584"/>
            <a:chOff x="0" y="0"/>
            <a:chExt cx="1447510" cy="568626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13927512" y="4680636"/>
            <a:ext cx="2883138" cy="858709"/>
            <a:chOff x="0" y="0"/>
            <a:chExt cx="1447510" cy="43112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8" name="Group 68"/>
          <p:cNvGrpSpPr/>
          <p:nvPr/>
        </p:nvGrpSpPr>
        <p:grpSpPr>
          <a:xfrm rot="0">
            <a:off x="13927512" y="5772150"/>
            <a:ext cx="2883138" cy="858709"/>
            <a:chOff x="0" y="0"/>
            <a:chExt cx="1447510" cy="431124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71" name="Group 71"/>
          <p:cNvGrpSpPr/>
          <p:nvPr/>
        </p:nvGrpSpPr>
        <p:grpSpPr>
          <a:xfrm rot="0">
            <a:off x="13927512" y="6868984"/>
            <a:ext cx="2883138" cy="858709"/>
            <a:chOff x="0" y="0"/>
            <a:chExt cx="1447510" cy="43112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74" name="Group 74"/>
          <p:cNvGrpSpPr/>
          <p:nvPr/>
        </p:nvGrpSpPr>
        <p:grpSpPr>
          <a:xfrm rot="0">
            <a:off x="13927512" y="7965818"/>
            <a:ext cx="2883138" cy="858709"/>
            <a:chOff x="0" y="0"/>
            <a:chExt cx="1447510" cy="431124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77" name="TextBox 77"/>
          <p:cNvSpPr txBox="1"/>
          <p:nvPr/>
        </p:nvSpPr>
        <p:spPr>
          <a:xfrm>
            <a:off x="5800539" y="1545797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소개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4287479" y="350283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LSTM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1642328" y="48067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optimizer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1642328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batchsize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1642328" y="7005711"/>
            <a:ext cx="1772021" cy="5073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59"/>
              </a:lnSpc>
              <a:defRPr/>
            </a:pPr>
            <a:r>
              <a:rPr lang="en-US" sz="29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학습률</a:t>
            </a:r>
            <a:endParaRPr lang="en-US" sz="29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2" name="TextBox 82"/>
          <p:cNvSpPr txBox="1"/>
          <p:nvPr/>
        </p:nvSpPr>
        <p:spPr>
          <a:xfrm>
            <a:off x="1642328" y="8100407"/>
            <a:ext cx="1772021" cy="5197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59"/>
              </a:lnSpc>
              <a:defRPr/>
            </a:pPr>
            <a:r>
              <a:rPr lang="en-US" sz="28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활성화함수</a:t>
            </a:r>
            <a:endParaRPr lang="en-US" sz="28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3" name="TextBox 83"/>
          <p:cNvSpPr txBox="1"/>
          <p:nvPr/>
        </p:nvSpPr>
        <p:spPr>
          <a:xfrm>
            <a:off x="10888397" y="3539350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GRU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7587938" y="350283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Bi-LSTM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14057653" y="3539350"/>
            <a:ext cx="2622855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1577796" y="3522840"/>
            <a:ext cx="1901086" cy="5949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80"/>
              </a:lnSpc>
              <a:defRPr/>
            </a:pPr>
            <a:r>
              <a:rPr lang="en-US" sz="1700" b="1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하이퍼</a:t>
            </a:r>
            <a:endParaRPr lang="en-US" sz="1700" b="1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ctr">
              <a:lnSpc>
                <a:spcPts val="2380"/>
              </a:lnSpc>
              <a:defRPr/>
            </a:pPr>
            <a:r>
              <a:rPr lang="en-US" sz="1700" b="1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파라미터</a:t>
            </a:r>
            <a:endParaRPr lang="en-US" sz="1700" b="1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4582754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7881883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11177988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14483070" y="48067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4582754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7881883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11177988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14483070" y="59046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4582754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7881883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11177988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8" name="TextBox 98"/>
          <p:cNvSpPr txBox="1"/>
          <p:nvPr/>
        </p:nvSpPr>
        <p:spPr>
          <a:xfrm>
            <a:off x="14483070" y="7005538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9" name="TextBox 99"/>
          <p:cNvSpPr txBox="1"/>
          <p:nvPr/>
        </p:nvSpPr>
        <p:spPr>
          <a:xfrm>
            <a:off x="4582754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0" name="TextBox 100"/>
          <p:cNvSpPr txBox="1"/>
          <p:nvPr/>
        </p:nvSpPr>
        <p:spPr>
          <a:xfrm>
            <a:off x="7881883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1" name="TextBox 101"/>
          <p:cNvSpPr txBox="1"/>
          <p:nvPr/>
        </p:nvSpPr>
        <p:spPr>
          <a:xfrm>
            <a:off x="11177988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2" name="TextBox 102"/>
          <p:cNvSpPr txBox="1"/>
          <p:nvPr/>
        </p:nvSpPr>
        <p:spPr>
          <a:xfrm>
            <a:off x="14483070" y="8103438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3" name="TextBox 103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4" name="TextBox 104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95333" y="5563627"/>
            <a:ext cx="9606430" cy="2455275"/>
          </a:xfrm>
          <a:custGeom>
            <a:avLst/>
            <a:gdLst/>
            <a:rect l="l" t="t" r="r" b="b"/>
            <a:pathLst>
              <a:path w="9606430" h="2455275">
                <a:moveTo>
                  <a:pt x="0" y="0"/>
                </a:moveTo>
                <a:lnTo>
                  <a:pt x="9606429" y="0"/>
                </a:lnTo>
                <a:lnTo>
                  <a:pt x="9606429" y="2455274"/>
                </a:lnTo>
                <a:lnTo>
                  <a:pt x="0" y="2455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16343"/>
            <a:ext cx="11279115" cy="19996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681"/>
              </a:lnSpc>
              <a:defRPr/>
            </a:pPr>
            <a:r>
              <a:rPr lang="en-US" sz="1929" spc="8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공개된 한국어 Transformer 계열 모델들은 대부분 한국어 위키, 뉴스 기사, 책 등 잘 정제된 데이터를 기반으로 학습한 모델입니다. 한편, 실제로 NSMC와 같은 User-Generated Noisy text domain 데이터셋은 정제되지 않았고 구어체 특징에 신조어가 많으며, 오탈자 등 공식적인 글쓰기에서 나타나지 않는 표현들이 빈번하게 등장합니다.</a:t>
            </a:r>
            <a:endParaRPr lang="en-US" sz="1929" spc="8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681"/>
              </a:lnSpc>
              <a:defRPr/>
            </a:pPr>
            <a:r>
              <a:rPr lang="en-US" sz="1929" spc="8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KcELECTRA는 위와 같은 특성의 데이터셋에 적용하기 위해, 온라인 뉴스에서 댓글과 대댓글을 수집해, 토크나이저와 ELECTRA모델을 처음부터 학습한 Pretrained ELECTRA 모델입니다.</a:t>
            </a:r>
            <a:endParaRPr lang="en-US" sz="1929" spc="8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99608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6000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704847"/>
            <a:ext cx="6686921" cy="1064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870"/>
              </a:lnSpc>
              <a:defRPr/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ELECTRA는 단어를 마스킹하고 예측하는 대신 마스킹된 단어를 다른 단어로 대체한 후 이 단어가 원래 단어인지 아닌지 판별</a:t>
            </a:r>
            <a:endParaRPr lang="en-US" sz="2064" spc="9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099940"/>
            <a:ext cx="6819900" cy="10629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Generator는 마스크된 입력 토큰을 보고 원래 토큰을 예측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Discriminator는 제너레이터가 생성한 대체 토큰이 원래 토큰인지 또는 대체된 토큰인지 판별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434378"/>
            <a:ext cx="6686921" cy="6773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이과정을 통해 모델은 언어의 맥락과 구조를 이해하는 능력을 학습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5077" y="3070328"/>
            <a:ext cx="9134223" cy="2513682"/>
          </a:xfrm>
          <a:custGeom>
            <a:avLst/>
            <a:gdLst/>
            <a:ahLst/>
            <a:cxnLst/>
            <a:rect r="r" b="b" t="t" l="l"/>
            <a:pathLst>
              <a:path h="2513682" w="9134223">
                <a:moveTo>
                  <a:pt x="0" y="0"/>
                </a:moveTo>
                <a:lnTo>
                  <a:pt x="9134223" y="0"/>
                </a:lnTo>
                <a:lnTo>
                  <a:pt x="9134223" y="2513682"/>
                </a:lnTo>
                <a:lnTo>
                  <a:pt x="0" y="251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5077" y="6218082"/>
            <a:ext cx="9198076" cy="687085"/>
          </a:xfrm>
          <a:custGeom>
            <a:avLst/>
            <a:gdLst/>
            <a:ahLst/>
            <a:cxnLst/>
            <a:rect r="r" b="b" t="t" l="l"/>
            <a:pathLst>
              <a:path h="687085" w="9198076">
                <a:moveTo>
                  <a:pt x="0" y="0"/>
                </a:moveTo>
                <a:lnTo>
                  <a:pt x="9198075" y="0"/>
                </a:lnTo>
                <a:lnTo>
                  <a:pt x="9198075" y="687086"/>
                </a:lnTo>
                <a:lnTo>
                  <a:pt x="0" y="687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25077" y="7539240"/>
            <a:ext cx="9134223" cy="620020"/>
          </a:xfrm>
          <a:custGeom>
            <a:avLst/>
            <a:gdLst/>
            <a:ahLst/>
            <a:cxnLst/>
            <a:rect r="r" b="b" t="t" l="l"/>
            <a:pathLst>
              <a:path h="620020" w="9134223">
                <a:moveTo>
                  <a:pt x="0" y="0"/>
                </a:moveTo>
                <a:lnTo>
                  <a:pt x="9134223" y="0"/>
                </a:lnTo>
                <a:lnTo>
                  <a:pt x="9134223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99608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473" y="3262970"/>
            <a:ext cx="6892148" cy="106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ELECTRA는 또한 Transformer 기반 모델로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 문장 전체를 한 번에 받아들여 어텐션 메커니즘을 통해 각 단어의 문맥 정보를 학습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473" y="4587387"/>
            <a:ext cx="6892148" cy="107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입력문장을 </a:t>
            </a:r>
            <a:r>
              <a:rPr lang="en-US" sz="2064" spc="9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병렬적으로 처리</a:t>
            </a: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하기에 순차적으로 학습하는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 신경망 모델보다 더 빠르고 효율적이며 장기 종속성 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문제도 해결가능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473" y="5923250"/>
            <a:ext cx="6892148" cy="178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 신경망과 다르게 입력 데이터를 두가지로 받음</a:t>
            </a:r>
          </a:p>
          <a:p>
            <a:pPr algn="just">
              <a:lnSpc>
                <a:spcPts val="2870"/>
              </a:lnSpc>
            </a:pP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Input IDs : 텍스트 데이터를 정수 인덱스로 변환한 결과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2는 [CLS] 문장의 시작 토큰 3은 [SEP] 문장의 끝 또는 분리 토큰 0은 [PAD] 패딩토큰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473" y="7971431"/>
            <a:ext cx="6892148" cy="106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Attention Mask : 입력 시퀀스에서 유효한 토큰과 패딩 토큰을 구분하기 위한 마스크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1은 유효한 토큰 0은 패딩토큰으로 구별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2317557"/>
            <a:ext cx="1530604" cy="443920"/>
            <a:chOff x="0" y="0"/>
            <a:chExt cx="460878" cy="1336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878" cy="133668"/>
            </a:xfrm>
            <a:custGeom>
              <a:avLst/>
              <a:gdLst/>
              <a:rect l="l" t="t" r="r" b="b"/>
              <a:pathLst>
                <a:path w="460878" h="13366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00cadc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LSTM</a:t>
              </a:r>
              <a:endParaRPr lang="en-US" sz="2000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593792"/>
            <a:ext cx="8434380" cy="4414116"/>
          </a:xfrm>
          <a:custGeom>
            <a:avLst/>
            <a:gdLst/>
            <a:rect l="l" t="t" r="r" b="b"/>
            <a:pathLst>
              <a:path w="8434380" h="4414116">
                <a:moveTo>
                  <a:pt x="0" y="0"/>
                </a:moveTo>
                <a:lnTo>
                  <a:pt x="8434380" y="0"/>
                </a:lnTo>
                <a:lnTo>
                  <a:pt x="8434380" y="4414116"/>
                </a:lnTo>
                <a:lnTo>
                  <a:pt x="0" y="44141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1452207" y="5099038"/>
            <a:ext cx="5532874" cy="4159262"/>
          </a:xfrm>
          <a:custGeom>
            <a:avLst/>
            <a:gdLst/>
            <a:rect l="l" t="t" r="r" b="b"/>
            <a:pathLst>
              <a:path w="5532874" h="4159262">
                <a:moveTo>
                  <a:pt x="0" y="0"/>
                </a:moveTo>
                <a:lnTo>
                  <a:pt x="5532874" y="0"/>
                </a:lnTo>
                <a:lnTo>
                  <a:pt x="5532874" y="4159262"/>
                </a:lnTo>
                <a:lnTo>
                  <a:pt x="0" y="4159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1452207" y="598632"/>
            <a:ext cx="5475871" cy="4254633"/>
          </a:xfrm>
          <a:custGeom>
            <a:avLst/>
            <a:gdLst/>
            <a:rect l="l" t="t" r="r" b="b"/>
            <a:pathLst>
              <a:path w="5475871" h="4254633">
                <a:moveTo>
                  <a:pt x="0" y="0"/>
                </a:moveTo>
                <a:lnTo>
                  <a:pt x="5475871" y="0"/>
                </a:lnTo>
                <a:lnTo>
                  <a:pt x="5475871" y="4254633"/>
                </a:lnTo>
                <a:lnTo>
                  <a:pt x="0" y="4254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3236427"/>
            <a:ext cx="7147596" cy="7844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0.9945, 검증 정확도 0.9580 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0.0136, 검증 손실 0.1777 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epoch 9에서 조기종료 훈련을 진행 할 수록 일반화 성능이 떨어짐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95350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82028"/>
            <a:ext cx="1530604" cy="443920"/>
            <a:chOff x="0" y="0"/>
            <a:chExt cx="460878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878" cy="133668"/>
            </a:xfrm>
            <a:custGeom>
              <a:avLst/>
              <a:gdLst/>
              <a:ahLst/>
              <a:cxnLst/>
              <a:rect r="r" b="b" t="t" l="l"/>
              <a:pathLst>
                <a:path h="133668" w="46087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Bi-LSTM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4457" y="4563775"/>
            <a:ext cx="8682375" cy="4414116"/>
          </a:xfrm>
          <a:custGeom>
            <a:avLst/>
            <a:gdLst/>
            <a:ahLst/>
            <a:cxnLst/>
            <a:rect r="r" b="b" t="t" l="l"/>
            <a:pathLst>
              <a:path h="4414116" w="8682375">
                <a:moveTo>
                  <a:pt x="0" y="0"/>
                </a:moveTo>
                <a:lnTo>
                  <a:pt x="8682375" y="0"/>
                </a:lnTo>
                <a:lnTo>
                  <a:pt x="8682375" y="4414117"/>
                </a:lnTo>
                <a:lnTo>
                  <a:pt x="0" y="4414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504239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859715"/>
            <a:ext cx="5478221" cy="4118177"/>
          </a:xfrm>
          <a:custGeom>
            <a:avLst/>
            <a:gdLst/>
            <a:ahLst/>
            <a:cxnLst/>
            <a:rect r="r" b="b" t="t" l="l"/>
            <a:pathLst>
              <a:path h="4118177" w="5478221">
                <a:moveTo>
                  <a:pt x="0" y="0"/>
                </a:moveTo>
                <a:lnTo>
                  <a:pt x="5478221" y="0"/>
                </a:lnTo>
                <a:lnTo>
                  <a:pt x="5478221" y="4118177"/>
                </a:lnTo>
                <a:lnTo>
                  <a:pt x="0" y="4118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36427"/>
            <a:ext cx="7147596" cy="78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0.9857, 검증 정확도 0.9643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0.0500, 검증 손실 0.1228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epoch 8에서 조기종료 일반 LSTM모델보단 개선된 모습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457" y="2278157"/>
            <a:ext cx="1530604" cy="443920"/>
            <a:chOff x="0" y="0"/>
            <a:chExt cx="460878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878" cy="133668"/>
            </a:xfrm>
            <a:custGeom>
              <a:avLst/>
              <a:gdLst/>
              <a:ahLst/>
              <a:cxnLst/>
              <a:rect r="r" b="b" t="t" l="l"/>
              <a:pathLst>
                <a:path h="133668" w="46087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65A6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GRU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4457" y="4716864"/>
            <a:ext cx="8845858" cy="4035923"/>
          </a:xfrm>
          <a:custGeom>
            <a:avLst/>
            <a:gdLst/>
            <a:ahLst/>
            <a:cxnLst/>
            <a:rect r="r" b="b" t="t" l="l"/>
            <a:pathLst>
              <a:path h="4035923" w="8845858">
                <a:moveTo>
                  <a:pt x="0" y="0"/>
                </a:moveTo>
                <a:lnTo>
                  <a:pt x="8845858" y="0"/>
                </a:lnTo>
                <a:lnTo>
                  <a:pt x="8845858" y="4035923"/>
                </a:lnTo>
                <a:lnTo>
                  <a:pt x="0" y="4035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371887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578904"/>
            <a:ext cx="5478221" cy="4173883"/>
          </a:xfrm>
          <a:custGeom>
            <a:avLst/>
            <a:gdLst/>
            <a:ahLst/>
            <a:cxnLst/>
            <a:rect r="r" b="b" t="t" l="l"/>
            <a:pathLst>
              <a:path h="4173883" w="5478221">
                <a:moveTo>
                  <a:pt x="0" y="0"/>
                </a:moveTo>
                <a:lnTo>
                  <a:pt x="5478221" y="0"/>
                </a:lnTo>
                <a:lnTo>
                  <a:pt x="5478221" y="4173883"/>
                </a:lnTo>
                <a:lnTo>
                  <a:pt x="0" y="4173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36427"/>
            <a:ext cx="7147596" cy="78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0.9778, 검증 정확도 0.8521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0.0719, 검증 손실 0.3598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순환신경망 모델들중 가장 성능이 떨어지는 모습을 보임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457" y="2278157"/>
            <a:ext cx="1735831" cy="443920"/>
            <a:chOff x="0" y="0"/>
            <a:chExt cx="522674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2674" cy="133668"/>
            </a:xfrm>
            <a:custGeom>
              <a:avLst/>
              <a:gdLst/>
              <a:ahLst/>
              <a:cxnLst/>
              <a:rect r="r" b="b" t="t" l="l"/>
              <a:pathLst>
                <a:path h="133668" w="522674">
                  <a:moveTo>
                    <a:pt x="0" y="0"/>
                  </a:moveTo>
                  <a:lnTo>
                    <a:pt x="522674" y="0"/>
                  </a:lnTo>
                  <a:lnTo>
                    <a:pt x="522674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22674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KcELECTRA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388808"/>
            <a:ext cx="9160238" cy="4554074"/>
          </a:xfrm>
          <a:custGeom>
            <a:avLst/>
            <a:gdLst/>
            <a:ahLst/>
            <a:cxnLst/>
            <a:rect r="r" b="b" t="t" l="l"/>
            <a:pathLst>
              <a:path h="4554074" w="9160238">
                <a:moveTo>
                  <a:pt x="0" y="0"/>
                </a:moveTo>
                <a:lnTo>
                  <a:pt x="9160238" y="0"/>
                </a:lnTo>
                <a:lnTo>
                  <a:pt x="9160238" y="4554074"/>
                </a:lnTo>
                <a:lnTo>
                  <a:pt x="0" y="455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593847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890500"/>
            <a:ext cx="5478221" cy="4052383"/>
          </a:xfrm>
          <a:custGeom>
            <a:avLst/>
            <a:gdLst/>
            <a:ahLst/>
            <a:cxnLst/>
            <a:rect r="r" b="b" t="t" l="l"/>
            <a:pathLst>
              <a:path h="4052383" w="5478221">
                <a:moveTo>
                  <a:pt x="0" y="0"/>
                </a:moveTo>
                <a:lnTo>
                  <a:pt x="5478221" y="0"/>
                </a:lnTo>
                <a:lnTo>
                  <a:pt x="5478221" y="4052382"/>
                </a:lnTo>
                <a:lnTo>
                  <a:pt x="0" y="4052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104378"/>
            <a:ext cx="7147596" cy="104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0.9618, 검증 정확도 0.9721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0.1119, 검증 손실 0.1213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미리 학습된 모델에 분류 레이어만 학습시킨 파인튜닝 모델답게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다른 모델들에 비해 일반화 성능이 더 좋은 모습을 보임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05330" y="2482967"/>
            <a:ext cx="2883138" cy="1132584"/>
            <a:chOff x="0" y="0"/>
            <a:chExt cx="1447510" cy="5686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7702431" y="2482967"/>
            <a:ext cx="2883138" cy="1132584"/>
            <a:chOff x="0" y="0"/>
            <a:chExt cx="1447510" cy="5686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42c7f1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649396" y="2482967"/>
            <a:ext cx="2883138" cy="1132584"/>
            <a:chOff x="0" y="0"/>
            <a:chExt cx="1447510" cy="5686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59816" y="4312055"/>
            <a:ext cx="5667760" cy="4403727"/>
          </a:xfrm>
          <a:custGeom>
            <a:avLst/>
            <a:gdLst/>
            <a:rect l="l" t="t" r="r" b="b"/>
            <a:pathLst>
              <a:path w="5667760" h="4403727">
                <a:moveTo>
                  <a:pt x="0" y="0"/>
                </a:moveTo>
                <a:lnTo>
                  <a:pt x="5667760" y="0"/>
                </a:lnTo>
                <a:lnTo>
                  <a:pt x="5667760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6316665" y="4312055"/>
            <a:ext cx="5654671" cy="4403727"/>
          </a:xfrm>
          <a:custGeom>
            <a:avLst/>
            <a:gdLst/>
            <a:rect l="l" t="t" r="r" b="b"/>
            <a:pathLst>
              <a:path w="5654671" h="4403727">
                <a:moveTo>
                  <a:pt x="0" y="0"/>
                </a:moveTo>
                <a:lnTo>
                  <a:pt x="5654670" y="0"/>
                </a:lnTo>
                <a:lnTo>
                  <a:pt x="5654670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2257085" y="4312055"/>
            <a:ext cx="5667760" cy="4403727"/>
          </a:xfrm>
          <a:custGeom>
            <a:avLst/>
            <a:gdLst/>
            <a:rect l="l" t="t" r="r" b="b"/>
            <a:pathLst>
              <a:path w="5667760" h="4403727">
                <a:moveTo>
                  <a:pt x="0" y="0"/>
                </a:moveTo>
                <a:lnTo>
                  <a:pt x="5667761" y="0"/>
                </a:lnTo>
                <a:lnTo>
                  <a:pt x="5667761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3414620" y="276004"/>
            <a:ext cx="11458761" cy="18300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280"/>
              </a:lnSpc>
              <a:defRPr/>
            </a:pPr>
            <a:r>
              <a:rPr lang="en-US" sz="52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옵티마이저 비교</a:t>
            </a:r>
            <a:endParaRPr lang="en-US" sz="52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ctr">
              <a:lnSpc>
                <a:spcPts val="7280"/>
              </a:lnSpc>
              <a:defRPr/>
            </a:pPr>
            <a:r>
              <a:rPr lang="en-US" sz="52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52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65614" y="2673035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Adam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909680" y="270954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AdamW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962714" y="2671433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NAdam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231668"/>
            <a:ext cx="8665844" cy="3442076"/>
          </a:xfrm>
          <a:custGeom>
            <a:avLst/>
            <a:gdLst/>
            <a:rect l="l" t="t" r="r" b="b"/>
            <a:pathLst>
              <a:path w="8665844" h="3442076">
                <a:moveTo>
                  <a:pt x="0" y="0"/>
                </a:moveTo>
                <a:lnTo>
                  <a:pt x="8665844" y="0"/>
                </a:lnTo>
                <a:lnTo>
                  <a:pt x="8665844" y="3442076"/>
                </a:lnTo>
                <a:lnTo>
                  <a:pt x="0" y="3442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3476320"/>
            <a:ext cx="8665844" cy="533856"/>
          </a:xfrm>
          <a:custGeom>
            <a:avLst/>
            <a:gdLst/>
            <a:rect l="l" t="t" r="r" b="b"/>
            <a:pathLst>
              <a:path w="8665844" h="533856">
                <a:moveTo>
                  <a:pt x="0" y="0"/>
                </a:moveTo>
                <a:lnTo>
                  <a:pt x="8665844" y="0"/>
                </a:lnTo>
                <a:lnTo>
                  <a:pt x="8665844" y="533855"/>
                </a:lnTo>
                <a:lnTo>
                  <a:pt x="0" y="533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028700" y="1851429"/>
            <a:ext cx="8665844" cy="1261118"/>
          </a:xfrm>
          <a:custGeom>
            <a:avLst/>
            <a:gdLst/>
            <a:rect l="l" t="t" r="r" b="b"/>
            <a:pathLst>
              <a:path w="8665844" h="1261118">
                <a:moveTo>
                  <a:pt x="0" y="0"/>
                </a:moveTo>
                <a:lnTo>
                  <a:pt x="8665844" y="0"/>
                </a:lnTo>
                <a:lnTo>
                  <a:pt x="8665844" y="1261117"/>
                </a:lnTo>
                <a:lnTo>
                  <a:pt x="0" y="12611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028700" y="4492746"/>
            <a:ext cx="8665844" cy="253146"/>
          </a:xfrm>
          <a:custGeom>
            <a:avLst/>
            <a:gdLst/>
            <a:rect l="l" t="t" r="r" b="b"/>
            <a:pathLst>
              <a:path w="8665844" h="253146">
                <a:moveTo>
                  <a:pt x="0" y="0"/>
                </a:moveTo>
                <a:lnTo>
                  <a:pt x="8665844" y="0"/>
                </a:lnTo>
                <a:lnTo>
                  <a:pt x="8665844" y="253147"/>
                </a:lnTo>
                <a:lnTo>
                  <a:pt x="0" y="25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134601" y="2137704"/>
            <a:ext cx="7123831" cy="986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성능이 가장 괜찮았던 NAdam 옵티마이저를 사용한 KcELECTRA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모델에 테스트 데이터셋을 평가한 결과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정확도는 0.9669 손실은 0.1005로 좋은 결과를 얻음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70642" y="899454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테스트 및 예측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68906" y="3342970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개선점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134599" y="4571695"/>
            <a:ext cx="7121229" cy="1638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적은 데이터셋</a:t>
            </a:r>
            <a:endParaRPr lang="en-US" sz="1837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다른 문자열 구분 신경망 모델들은 10 ~ 20만개 이상의 데이터로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100K ~ 800K 정도의 학습횟수를 가지는 복잡한 신경망 모델이나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적은 데이터셋으로 인해 2개의 분류 모델임에도 불구하고 학습횟수나 Fully Connected 레이어를 증가시킬시 과적합이 발생함  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599" y="6375212"/>
            <a:ext cx="7122965" cy="13209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spam데이터 편향</a:t>
            </a:r>
            <a:endParaRPr lang="en-US" sz="1837" b="1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유튜버 댓글에서 데이터를 얻은 결과 모델의 예측이 게임 베팅 사이트, 바카라, 카지노등 특정 데이터에만 예측값이 높게 나오고 다른 광고성 문자열에는 예측값이 잘 나오지 않는 모습을 보임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34599" y="7864404"/>
            <a:ext cx="7124701" cy="9843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spam, ham 데이터 불균형</a:t>
            </a:r>
            <a:endParaRPr lang="en-US" sz="1837" b="1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 수와 ham데이터 수의 큰차이는 모델이 학습시에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과적합을 발생시키는 요인이됨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8204" y="3289300"/>
            <a:ext cx="667159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감사합니다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03344" y="4984778"/>
            <a:ext cx="6081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23515" y="3627345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01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125804" y="6403835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6156884" y="5476069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6125804" y="4473482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64217" y="3783715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프로젝트 소개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64217" y="4739390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데이터셋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64217" y="5703877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전처리과정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23515" y="4583020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02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23515" y="5547506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03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49804" y="2692832"/>
            <a:ext cx="6081312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목차</a:t>
            </a:r>
            <a:endParaRPr lang="en-US" sz="3999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125804" y="7398276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7464217" y="6698318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모델 소개 및 실험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323515" y="6541948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04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6156884" y="8392717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7495297" y="7692759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결과 및 개선점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354595" y="7536389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05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7723" y="2850564"/>
            <a:ext cx="5594038" cy="644779"/>
            <a:chOff x="0" y="0"/>
            <a:chExt cx="1684413" cy="194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4413" cy="194148"/>
            </a:xfrm>
            <a:custGeom>
              <a:avLst/>
              <a:gdLst/>
              <a:ahLst/>
              <a:cxnLst/>
              <a:rect r="r" b="b" t="t" l="l"/>
              <a:pathLst>
                <a:path h="194148" w="1684413">
                  <a:moveTo>
                    <a:pt x="0" y="0"/>
                  </a:moveTo>
                  <a:lnTo>
                    <a:pt x="1684413" y="0"/>
                  </a:lnTo>
                  <a:lnTo>
                    <a:pt x="1684413" y="194148"/>
                  </a:lnTo>
                  <a:lnTo>
                    <a:pt x="0" y="19414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84413" cy="25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6800870" cy="5189553"/>
          </a:xfrm>
          <a:custGeom>
            <a:avLst/>
            <a:gdLst/>
            <a:ahLst/>
            <a:cxnLst/>
            <a:rect r="r" b="b" t="t" l="l"/>
            <a:pathLst>
              <a:path h="5189553" w="6800870">
                <a:moveTo>
                  <a:pt x="0" y="0"/>
                </a:moveTo>
                <a:lnTo>
                  <a:pt x="6800870" y="0"/>
                </a:lnTo>
                <a:lnTo>
                  <a:pt x="6800870" y="5189553"/>
                </a:lnTo>
                <a:lnTo>
                  <a:pt x="0" y="5189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815613"/>
            <a:ext cx="11301259" cy="1073620"/>
          </a:xfrm>
          <a:custGeom>
            <a:avLst/>
            <a:gdLst/>
            <a:ahLst/>
            <a:cxnLst/>
            <a:rect r="r" b="b" t="t" l="l"/>
            <a:pathLst>
              <a:path h="1073620" w="11301259">
                <a:moveTo>
                  <a:pt x="0" y="0"/>
                </a:moveTo>
                <a:lnTo>
                  <a:pt x="11301259" y="0"/>
                </a:lnTo>
                <a:lnTo>
                  <a:pt x="11301259" y="1073620"/>
                </a:lnTo>
                <a:lnTo>
                  <a:pt x="0" y="1073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043415"/>
            <a:ext cx="11301259" cy="1214885"/>
          </a:xfrm>
          <a:custGeom>
            <a:avLst/>
            <a:gdLst/>
            <a:ahLst/>
            <a:cxnLst/>
            <a:rect r="r" b="b" t="t" l="l"/>
            <a:pathLst>
              <a:path h="1214885" w="11301259">
                <a:moveTo>
                  <a:pt x="0" y="0"/>
                </a:moveTo>
                <a:lnTo>
                  <a:pt x="11301259" y="0"/>
                </a:lnTo>
                <a:lnTo>
                  <a:pt x="11301259" y="1214885"/>
                </a:lnTo>
                <a:lnTo>
                  <a:pt x="0" y="1214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80092" y="857250"/>
            <a:ext cx="7629299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스팸 문자열 구분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7723" y="2997313"/>
            <a:ext cx="5594038" cy="33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3"/>
              </a:lnSpc>
            </a:pPr>
            <a:r>
              <a:rPr lang="en-US" b="true" sz="2199" spc="409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순환 신경망 모델을 통한 문자열 구분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7723" y="4200193"/>
            <a:ext cx="5594038" cy="100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kaggle과 유튜브 댓글 크롤링을 통해 얻은 </a:t>
            </a:r>
          </a:p>
          <a:p>
            <a:pPr algn="l">
              <a:lnSpc>
                <a:spcPts val="2640"/>
              </a:lnSpc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영어, 한국어 문자열 데이터셋을 통한 스팸 문자</a:t>
            </a:r>
          </a:p>
          <a:p>
            <a:pPr algn="l">
              <a:lnSpc>
                <a:spcPts val="2640"/>
              </a:lnSpc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구분 신경망 모델을 기획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2011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Business Plan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2011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Company name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2107" y="1510258"/>
            <a:ext cx="4166149" cy="1471470"/>
            <a:chOff x="0" y="0"/>
            <a:chExt cx="5554866" cy="196196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328" r="0" b="4328"/>
            <a:stretch>
              <a:fillRect/>
            </a:stretch>
          </p:blipFill>
          <p:spPr>
            <a:xfrm flipH="false" flipV="false">
              <a:off x="0" y="0"/>
              <a:ext cx="5554866" cy="196196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1997" y="2643603"/>
            <a:ext cx="6888741" cy="709106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8317622" y="4118221"/>
            <a:ext cx="3420635" cy="1343821"/>
          </a:xfrm>
          <a:custGeom>
            <a:avLst/>
            <a:gdLst/>
            <a:ahLst/>
            <a:cxnLst/>
            <a:rect r="r" b="b" t="t" l="l"/>
            <a:pathLst>
              <a:path h="1343821" w="3420635">
                <a:moveTo>
                  <a:pt x="0" y="0"/>
                </a:moveTo>
                <a:lnTo>
                  <a:pt x="3420635" y="0"/>
                </a:lnTo>
                <a:lnTo>
                  <a:pt x="3420635" y="1343821"/>
                </a:lnTo>
                <a:lnTo>
                  <a:pt x="0" y="1343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9960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데이터셋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4900" y="1375927"/>
            <a:ext cx="3580732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DATASETS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29944" y="2339697"/>
            <a:ext cx="5029356" cy="88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5169개의 문자열 데이터로 이루어졌으며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데이터는 4516개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데이터는 653개로 이루어짐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29944" y="1462633"/>
            <a:ext cx="5449732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kaggle sms-spam-collection-dataset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29944" y="4504748"/>
            <a:ext cx="5029356" cy="176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실시간 급상승 동영상, 롤 유튜버(랄로, 파카, 이상호, 김민교), 인기 유튜버(슈카월드, 핫소스) 등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여러 채널의 최신 댓글목록 크롤링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6387개의 한국어 문자열 데이터로 이루어졌으며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데이터는 5387개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데이터는 1020개로 이루어짐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29944" y="4070596"/>
            <a:ext cx="4019714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유튜브 댓글 크롤링 데이터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29944" y="7407986"/>
            <a:ext cx="5029356" cy="117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중복을 제거한 유니크한 문자열 데이터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한국어, 영어 문자열 데이터 10859개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9190, spam 1669개로 이루어짐</a:t>
            </a:r>
          </a:p>
          <a:p>
            <a:pPr algn="just">
              <a:lnSpc>
                <a:spcPts val="236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229944" y="6678560"/>
            <a:ext cx="2812989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총합 데이터셋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8852" y="6068716"/>
            <a:ext cx="2519938" cy="2519938"/>
          </a:xfrm>
          <a:custGeom>
            <a:avLst/>
            <a:gdLst/>
            <a:ahLst/>
            <a:cxnLst/>
            <a:rect r="r" b="b" t="t" l="l"/>
            <a:pathLst>
              <a:path h="2519938" w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9208852" y="3391121"/>
            <a:ext cx="2519938" cy="2519938"/>
          </a:xfrm>
          <a:custGeom>
            <a:avLst/>
            <a:gdLst/>
            <a:ahLst/>
            <a:cxnLst/>
            <a:rect r="r" b="b" t="t" l="l"/>
            <a:pathLst>
              <a:path h="2519938" w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93347">
            <a:off x="6557478" y="3393557"/>
            <a:ext cx="2520032" cy="2520032"/>
          </a:xfrm>
          <a:custGeom>
            <a:avLst/>
            <a:gdLst/>
            <a:ahLst/>
            <a:cxnLst/>
            <a:rect r="r" b="b" t="t" l="l"/>
            <a:pathLst>
              <a:path h="2520032" w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6652">
            <a:off x="6557478" y="6066186"/>
            <a:ext cx="2520032" cy="2520032"/>
          </a:xfrm>
          <a:custGeom>
            <a:avLst/>
            <a:gdLst/>
            <a:ahLst/>
            <a:cxnLst/>
            <a:rect r="r" b="b" t="t" l="l"/>
            <a:pathLst>
              <a:path h="2520032" w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27190" y="4677562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7190" y="6193077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2428" y="4677562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2428" y="6193077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4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152814" y="5989887"/>
            <a:ext cx="5978204" cy="0"/>
          </a:xfrm>
          <a:prstGeom prst="line">
            <a:avLst/>
          </a:prstGeom>
          <a:ln cap="flat" w="28575">
            <a:solidFill>
              <a:srgbClr val="204AA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9141916" y="2989830"/>
            <a:ext cx="0" cy="5886297"/>
          </a:xfrm>
          <a:prstGeom prst="line">
            <a:avLst/>
          </a:prstGeom>
          <a:ln cap="flat" w="28575">
            <a:solidFill>
              <a:srgbClr val="204AA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809750" y="4584787"/>
            <a:ext cx="3719663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기존에 가지고 있는 문자열 데이터를 첫번째로 정규 표현식을 사용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이모지, 중복 문자열, url등을 삭제 후 합치는 과정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9750" y="7239697"/>
            <a:ext cx="3719663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일관된 입력 길이를 가지기위한 패딩작업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길이가 너무 긴 문자열은 잘라내고 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짧은 문자열은 PAD 즉 0 을 추가하여 입력길이를 맞춤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09750" y="370893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문자열 정규화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9750" y="636384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패딩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54418" y="4456604"/>
            <a:ext cx="3719663" cy="127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신경망 모델에 입력값으로 넣어주기 위한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정수 토큰화 작업 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keras의 Tokenizer 객체와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미리 학습된 KcELECTRA-base-v2022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토크나이저를 사용해 문자열을 정수 인코딩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7382" y="7368689"/>
            <a:ext cx="3906700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기존 csv파일의 spam, ham으로 되어있는 레이블을 이진분류가 가능하도록 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spam은 1, ham은 0으로 정수 레이블화 작업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85691" y="370893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토큰화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85691" y="636384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레이블처리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6839" y="1275330"/>
            <a:ext cx="49343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전처리 과정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752" y="1959593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9" y="0"/>
                </a:lnTo>
                <a:lnTo>
                  <a:pt x="11301259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4752" y="6322182"/>
            <a:ext cx="11301259" cy="1723442"/>
          </a:xfrm>
          <a:custGeom>
            <a:avLst/>
            <a:gdLst/>
            <a:ahLst/>
            <a:cxnLst/>
            <a:rect r="r" b="b" t="t" l="l"/>
            <a:pathLst>
              <a:path h="1723442" w="11301259">
                <a:moveTo>
                  <a:pt x="0" y="0"/>
                </a:moveTo>
                <a:lnTo>
                  <a:pt x="11301259" y="0"/>
                </a:lnTo>
                <a:lnTo>
                  <a:pt x="11301259" y="1723442"/>
                </a:lnTo>
                <a:lnTo>
                  <a:pt x="0" y="172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67729" y="171865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문자열 정규화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77875" y="3229609"/>
            <a:ext cx="5029356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정규표현식으로 영문자, 한글 문자열을 수정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url 패턴은 삭제후 공백을 기준으로 다시 합치는 과정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77875" y="4283963"/>
            <a:ext cx="5879524" cy="117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“ㅋㅋㅋㅋㅋㅋㅋ”, 과 같은 반복되는 패턴 또한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“ㅋㅋ”으로 2번씩만 반복하게 변경</a:t>
            </a:r>
          </a:p>
          <a:p>
            <a:pPr algn="just">
              <a:lnSpc>
                <a:spcPts val="2363"/>
              </a:lnSpc>
            </a:pP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한글 범위를 ㄱ-ㅎ가-힣 으로 지정해 ㄱ-힣 내의 한자를 제외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53588" y="5896538"/>
            <a:ext cx="5831402" cy="758082"/>
          </a:xfrm>
          <a:custGeom>
            <a:avLst/>
            <a:gdLst/>
            <a:rect l="l" t="t" r="r" b="b"/>
            <a:pathLst>
              <a:path w="5831402" h="758082">
                <a:moveTo>
                  <a:pt x="0" y="0"/>
                </a:moveTo>
                <a:lnTo>
                  <a:pt x="5831402" y="0"/>
                </a:lnTo>
                <a:lnTo>
                  <a:pt x="5831402" y="758082"/>
                </a:lnTo>
                <a:lnTo>
                  <a:pt x="0" y="758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753588" y="6871459"/>
            <a:ext cx="5831402" cy="1370551"/>
          </a:xfrm>
          <a:custGeom>
            <a:avLst/>
            <a:gdLst/>
            <a:rect l="l" t="t" r="r" b="b"/>
            <a:pathLst>
              <a:path w="5831402" h="1370551">
                <a:moveTo>
                  <a:pt x="0" y="0"/>
                </a:moveTo>
                <a:lnTo>
                  <a:pt x="5831402" y="0"/>
                </a:lnTo>
                <a:lnTo>
                  <a:pt x="5831402" y="1370551"/>
                </a:lnTo>
                <a:lnTo>
                  <a:pt x="0" y="1370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t="-710" b="-7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06360" y="1255417"/>
            <a:ext cx="7837640" cy="5995795"/>
          </a:xfrm>
          <a:custGeom>
            <a:avLst/>
            <a:gdLst/>
            <a:rect l="l" t="t" r="r" b="b"/>
            <a:pathLst>
              <a:path w="7837640" h="5995795">
                <a:moveTo>
                  <a:pt x="0" y="0"/>
                </a:moveTo>
                <a:lnTo>
                  <a:pt x="7837640" y="0"/>
                </a:lnTo>
                <a:lnTo>
                  <a:pt x="7837640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753588" y="1122067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토큰화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20400" y="2633018"/>
            <a:ext cx="5324066" cy="605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 모델 학습용 토크나이저와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LSTM, GRU, BiLSTM 모델에 쓸 토크나이저를 구분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20400" y="3402931"/>
            <a:ext cx="5400266" cy="9118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KcELECTRA-base-v2022 토크나이저는 미리 학습된 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토크나이저로 KcBERT 모델보다 많은 vocab 사이즈를 가짐 (KcBERT의 vocab size = 8002)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20400" y="4508809"/>
            <a:ext cx="5324066" cy="9109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vocab size는 토크나이저가 학습한 단어들의 사전으로 LSTM, GRU, BiLSTM 모델에 사용한 토크나이저의 vocab size는 4854개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6360" y="7666272"/>
            <a:ext cx="5913531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단어사전의 크기를 4854개로 한 이유는 등장 빈도수가 낮은 단어를 포함시킬시 과적합이 될 수 있기에 제거하였음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26714" y="5891775"/>
            <a:ext cx="7232586" cy="2777795"/>
          </a:xfrm>
          <a:custGeom>
            <a:avLst/>
            <a:gdLst/>
            <a:rect l="l" t="t" r="r" b="b"/>
            <a:pathLst>
              <a:path w="7232586" h="2777795">
                <a:moveTo>
                  <a:pt x="0" y="0"/>
                </a:moveTo>
                <a:lnTo>
                  <a:pt x="7232586" y="0"/>
                </a:lnTo>
                <a:lnTo>
                  <a:pt x="7232586" y="2777795"/>
                </a:lnTo>
                <a:lnTo>
                  <a:pt x="0" y="2777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1503167"/>
            <a:ext cx="4212777" cy="3434959"/>
          </a:xfrm>
          <a:custGeom>
            <a:avLst/>
            <a:gdLst/>
            <a:rect l="l" t="t" r="r" b="b"/>
            <a:pathLst>
              <a:path w="4212777" h="3434959">
                <a:moveTo>
                  <a:pt x="0" y="0"/>
                </a:moveTo>
                <a:lnTo>
                  <a:pt x="4212777" y="0"/>
                </a:lnTo>
                <a:lnTo>
                  <a:pt x="4212777" y="3434959"/>
                </a:lnTo>
                <a:lnTo>
                  <a:pt x="0" y="3434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5490314" y="1503167"/>
            <a:ext cx="4311664" cy="3434959"/>
          </a:xfrm>
          <a:custGeom>
            <a:avLst/>
            <a:gdLst/>
            <a:rect l="l" t="t" r="r" b="b"/>
            <a:pathLst>
              <a:path w="4311664" h="3434959">
                <a:moveTo>
                  <a:pt x="0" y="0"/>
                </a:moveTo>
                <a:lnTo>
                  <a:pt x="4311664" y="0"/>
                </a:lnTo>
                <a:lnTo>
                  <a:pt x="4311664" y="3434959"/>
                </a:lnTo>
                <a:lnTo>
                  <a:pt x="0" y="3434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028700" y="5391713"/>
            <a:ext cx="8115300" cy="1561941"/>
          </a:xfrm>
          <a:custGeom>
            <a:avLst/>
            <a:gdLst/>
            <a:rect l="l" t="t" r="r" b="b"/>
            <a:pathLst>
              <a:path w="8115300" h="1561941">
                <a:moveTo>
                  <a:pt x="0" y="0"/>
                </a:moveTo>
                <a:lnTo>
                  <a:pt x="8115300" y="0"/>
                </a:lnTo>
                <a:lnTo>
                  <a:pt x="8115300" y="1561940"/>
                </a:lnTo>
                <a:lnTo>
                  <a:pt x="0" y="1561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028700" y="7393160"/>
            <a:ext cx="8115300" cy="1616134"/>
          </a:xfrm>
          <a:custGeom>
            <a:avLst/>
            <a:gdLst/>
            <a:rect l="l" t="t" r="r" b="b"/>
            <a:pathLst>
              <a:path w="8115300" h="1616134">
                <a:moveTo>
                  <a:pt x="0" y="0"/>
                </a:moveTo>
                <a:lnTo>
                  <a:pt x="8115300" y="0"/>
                </a:lnTo>
                <a:lnTo>
                  <a:pt x="8115300" y="1616134"/>
                </a:lnTo>
                <a:lnTo>
                  <a:pt x="0" y="1616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753588" y="1122067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패딩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96600" y="2780655"/>
            <a:ext cx="5496490" cy="295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 시퀀스의 길이를 동일하게 하기위한 패딩 작업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87640" y="3550569"/>
            <a:ext cx="5505450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데이터와 테스트 데이터의 128길이 이하의 데이터 비율이 90퍼센트 가량이기에 128길이로 패딩작업을 진행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887640" y="4656446"/>
            <a:ext cx="5505450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패딩작업을 진행시 0이라는 패딩을 정수 인코딩된 데이터 뒤에 붙여 128길이의 동일한 입력 시퀀스를 생성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71118"/>
            <a:ext cx="9599748" cy="4375106"/>
          </a:xfrm>
          <a:custGeom>
            <a:avLst/>
            <a:gdLst/>
            <a:ahLst/>
            <a:cxnLst/>
            <a:rect r="r" b="b" t="t" l="l"/>
            <a:pathLst>
              <a:path h="4375106" w="9599748">
                <a:moveTo>
                  <a:pt x="0" y="0"/>
                </a:moveTo>
                <a:lnTo>
                  <a:pt x="9599748" y="0"/>
                </a:lnTo>
                <a:lnTo>
                  <a:pt x="9599748" y="4375106"/>
                </a:lnTo>
                <a:lnTo>
                  <a:pt x="0" y="437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4928" y="107091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레이블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7988" y="3043472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spam, ham으로 되어있던 정답 레이블들을 정수로 바꾸는 작업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7988" y="4305210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binary-crossentropy 손실함수를 사용하여 이진화된 정답 레이블을 학습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77988" y="5566948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1개의 출력으로 sigmoid 함수를 거쳐 스팸인지 아닌지 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0 ~ 1 사이의 예측값을 출력함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812</ep:Words>
  <ep:PresentationFormat>On-screen Show (4:3)</ep:PresentationFormat>
  <ep:Paragraphs>202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kssjs</cp:lastModifiedBy>
  <dcterms:modified xsi:type="dcterms:W3CDTF">2024-12-09T18:47:19.902</dcterms:modified>
  <cp:revision>7</cp:revision>
  <dc:title>남색의 심플한 회사 사업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