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</p:sldIdLst>
  <p:sldSz cx="14630400" cy="8229600"/>
  <p:notesSz cx="8229600" cy="14630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97278" y="2556510"/>
            <a:ext cx="12435838" cy="176403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4559" y="4663440"/>
            <a:ext cx="10241279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556510"/>
            <a:ext cx="14630401" cy="1764030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31518" y="329565"/>
            <a:ext cx="13167358" cy="13716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428972" y="2657475"/>
            <a:ext cx="7772425" cy="38576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10607039" y="329565"/>
            <a:ext cx="3291839" cy="702183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1518" y="329565"/>
            <a:ext cx="9631679" cy="702183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1 master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2 master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3 master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4 master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5 master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7 master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8 master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9 master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10 master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11 master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155699" y="5288280"/>
            <a:ext cx="12435838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5699" y="3488055"/>
            <a:ext cx="12435838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1518" y="1920240"/>
            <a:ext cx="6461759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37119" y="1920240"/>
            <a:ext cx="6461759" cy="5431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729644" y="1971675"/>
            <a:ext cx="13167358" cy="543024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31518" y="1920240"/>
            <a:ext cx="6461759" cy="263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437119" y="1920240"/>
            <a:ext cx="6461759" cy="263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29644" y="4781064"/>
            <a:ext cx="6461759" cy="263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435243" y="4781064"/>
            <a:ext cx="6461759" cy="263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867659" y="5760720"/>
            <a:ext cx="8778239" cy="680085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67659" y="735330"/>
            <a:ext cx="8778239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67659" y="6440806"/>
            <a:ext cx="8778239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731518" y="329565"/>
            <a:ext cx="13167358" cy="1371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518" y="1920240"/>
            <a:ext cx="13167358" cy="54311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1518" y="7627620"/>
            <a:ext cx="34137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98719" y="7627620"/>
            <a:ext cx="46329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85119" y="7627620"/>
            <a:ext cx="3413759" cy="4381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8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9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0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11545" y="1858731"/>
            <a:ext cx="800731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ctr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영화 리뷰 데이터를 활용한 </a:t>
            </a:r>
            <a:endParaRPr lang="en-US" sz="4450">
              <a:solidFill>
                <a:srgbClr val="3257b8"/>
              </a:solidFill>
              <a:latin typeface="맑은 고딕"/>
              <a:ea typeface="맑은 고딕"/>
              <a:cs typeface="Roboto Slab"/>
            </a:endParaRPr>
          </a:p>
          <a:p>
            <a:pPr marL="0" lvl="0" indent="0" algn="ctr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한글 텍스트 분류</a:t>
            </a:r>
            <a:endParaRPr lang="en-US" sz="4450">
              <a:solidFill>
                <a:srgbClr val="3257b8"/>
              </a:solidFill>
              <a:latin typeface="맑은 고딕"/>
              <a:ea typeface="맑은 고딕"/>
              <a:cs typeface="Roboto Slab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89" y="4642088"/>
            <a:ext cx="13042821" cy="15806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ctr">
              <a:lnSpc>
                <a:spcPts val="2850"/>
              </a:lnSpc>
              <a:buNone/>
              <a:defRPr/>
            </a:pPr>
            <a:r>
              <a:rPr lang="en-US" altLang="ko-KR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2026113</a:t>
            </a:r>
            <a:r>
              <a:rPr lang="ko-KR" alt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최필규</a:t>
            </a:r>
            <a:endParaRPr lang="ko-KR" altLang="en-US" sz="17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0" indent="0" algn="ctr">
              <a:lnSpc>
                <a:spcPts val="2850"/>
              </a:lnSpc>
              <a:buNone/>
              <a:defRPr/>
            </a:pPr>
            <a:r>
              <a:rPr lang="en-US" altLang="ko-KR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2026102</a:t>
            </a:r>
            <a:r>
              <a:rPr lang="ko-KR" alt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이은수</a:t>
            </a:r>
            <a:endParaRPr lang="ko-KR" altLang="en-US" sz="17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0" indent="0" algn="ctr">
              <a:lnSpc>
                <a:spcPts val="2850"/>
              </a:lnSpc>
              <a:buNone/>
              <a:defRPr/>
            </a:pPr>
            <a:r>
              <a:rPr lang="en-US" altLang="ko-KR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2026045</a:t>
            </a:r>
            <a:r>
              <a:rPr lang="ko-KR" altLang="en-US" sz="1750">
                <a:solidFill>
                  <a:srgbClr val="15213f"/>
                </a:solidFill>
                <a:ea typeface="맑은 고딕"/>
                <a:cs typeface="Roboto"/>
              </a:rPr>
              <a:t>	</a:t>
            </a:r>
            <a:r>
              <a:rPr lang="ko-KR" alt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송지섭</a:t>
            </a:r>
            <a:endParaRPr lang="ko-KR" altLang="en-US" sz="17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2425406</a:t>
            </a:r>
            <a:r>
              <a:rPr lang="ko-KR" alt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</a:t>
            </a: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손성훈</a:t>
            </a:r>
            <a:endParaRPr lang="en-US" sz="17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0" indent="0" algn="ctr">
              <a:lnSpc>
                <a:spcPts val="2850"/>
              </a:lnSpc>
              <a:buNone/>
              <a:defRPr/>
            </a:pPr>
            <a:endParaRPr lang="ko-KR" altLang="en-US" sz="17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문장분석 결과</a:t>
            </a:r>
            <a:endParaRPr lang="ko-KR" altLang="en-US" sz="4450">
              <a:solidFill>
                <a:srgbClr val="3257b8"/>
              </a:solidFill>
              <a:latin typeface="맑은 고딕"/>
              <a:ea typeface="맑은 고딕"/>
              <a:cs typeface="Roboto Slab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3790" y="2878693"/>
            <a:ext cx="4972050" cy="454342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61336" y="2878693"/>
            <a:ext cx="497205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문장분석 결과</a:t>
            </a:r>
            <a:endParaRPr lang="ko-KR" altLang="en-US" sz="4450">
              <a:solidFill>
                <a:srgbClr val="3257b8"/>
              </a:solidFill>
              <a:latin typeface="맑은 고딕"/>
              <a:ea typeface="맑은 고딕"/>
              <a:cs typeface="Roboto Slab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3790" y="2878693"/>
            <a:ext cx="4972050" cy="454342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8950" y="2878693"/>
            <a:ext cx="497205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661749"/>
            <a:ext cx="4660821" cy="58257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4550"/>
              </a:lnSpc>
              <a:buNone/>
              <a:defRPr/>
            </a:pPr>
            <a:r>
              <a:rPr lang="en-US" sz="36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결론 </a:t>
            </a:r>
            <a:endParaRPr lang="en-US" sz="36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463" y="1617107"/>
            <a:ext cx="932140" cy="16704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64162" y="1803440"/>
            <a:ext cx="2330410" cy="29122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ko-KR" altLang="en-US" sz="18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아쉬운 점</a:t>
            </a:r>
            <a:endParaRPr lang="ko-KR" altLang="en-US" sz="1800">
              <a:solidFill>
                <a:srgbClr val="15213f"/>
              </a:solidFill>
              <a:latin typeface="맑은 고딕"/>
              <a:ea typeface="맑은 고딕"/>
              <a:cs typeface="Roboto Slab"/>
            </a:endParaRPr>
          </a:p>
        </p:txBody>
      </p:sp>
      <p:sp>
        <p:nvSpPr>
          <p:cNvPr id="5" name="Text 2"/>
          <p:cNvSpPr/>
          <p:nvPr/>
        </p:nvSpPr>
        <p:spPr>
          <a:xfrm>
            <a:off x="1864162" y="2206466"/>
            <a:ext cx="12113776" cy="89475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ko-KR" alt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단순히 긍정 부정만 확인할 것이 아니라 추가로 실시간 방송의 데이터를 받아서 부정일 경우에 혹은 긍정일 경우에 어떤 이벤트가 발생하게 하고 싶었는데 어떻게 해야 할지 알 수 없어서 감정분류만 한 것이 아쉽습니다.</a:t>
            </a:r>
            <a:endParaRPr lang="ko-KR" altLang="en-US" sz="14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463" y="3287554"/>
            <a:ext cx="932140" cy="428017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64162" y="3473887"/>
            <a:ext cx="2330410" cy="29122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250"/>
              </a:lnSpc>
              <a:buNone/>
              <a:defRPr/>
            </a:pPr>
            <a:r>
              <a:rPr lang="en-US" sz="1800" b="1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개선 방향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>
          <a:xfrm>
            <a:off x="1864162" y="3876913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더 많은 데이터로 모델 개선</a:t>
            </a: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</a:t>
            </a:r>
            <a:endParaRPr lang="en-US" sz="1450"/>
          </a:p>
        </p:txBody>
      </p:sp>
      <p:sp>
        <p:nvSpPr>
          <p:cNvPr id="9" name="Text 5"/>
          <p:cNvSpPr/>
          <p:nvPr/>
        </p:nvSpPr>
        <p:spPr>
          <a:xfrm>
            <a:off x="1864162" y="4240411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데이터의 양과 다양성을 늘리면 모델의 일반화 성능이 향상될 수 있습니다.</a:t>
            </a:r>
            <a:endParaRPr lang="en-US" sz="1450"/>
          </a:p>
        </p:txBody>
      </p:sp>
      <p:sp>
        <p:nvSpPr>
          <p:cNvPr id="10" name="Text 6"/>
          <p:cNvSpPr/>
          <p:nvPr/>
        </p:nvSpPr>
        <p:spPr>
          <a:xfrm>
            <a:off x="1864162" y="4603909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예를 들어, 다양한 도메인의 리뷰 데이터를 수집하여 학습하면 실제 환경에서의 활용 가능성이 높아집니다.</a:t>
            </a:r>
            <a:endParaRPr lang="en-US" sz="1450"/>
          </a:p>
        </p:txBody>
      </p:sp>
      <p:sp>
        <p:nvSpPr>
          <p:cNvPr id="11" name="Text 7"/>
          <p:cNvSpPr/>
          <p:nvPr/>
        </p:nvSpPr>
        <p:spPr>
          <a:xfrm>
            <a:off x="1864162" y="4967407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딥러닝 모델 (BERT 등) 활용</a:t>
            </a: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</a:t>
            </a:r>
            <a:endParaRPr lang="en-US" sz="1450"/>
          </a:p>
        </p:txBody>
      </p:sp>
      <p:sp>
        <p:nvSpPr>
          <p:cNvPr id="12" name="Text 8"/>
          <p:cNvSpPr/>
          <p:nvPr/>
        </p:nvSpPr>
        <p:spPr>
          <a:xfrm>
            <a:off x="1864162" y="5330904"/>
            <a:ext cx="12113776" cy="596503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1" indent="0" algn="l">
              <a:lnSpc>
                <a:spcPts val="2300"/>
              </a:lnSpc>
              <a:buNone/>
              <a:defRPr/>
            </a:pPr>
            <a:r>
              <a:rPr lang="en-US" sz="14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BERT(Bidirectional Encoder Representations from Transformers)</a:t>
            </a: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와 같은 사전 학습된 언어 모델을 활용하면 문맥 정보가 풍부한 임베딩을 생성할 수 있어 성능 향상이 기대됩니다.</a:t>
            </a:r>
            <a:endParaRPr lang="en-US" sz="1450"/>
          </a:p>
        </p:txBody>
      </p:sp>
      <p:sp>
        <p:nvSpPr>
          <p:cNvPr id="13" name="Text 9"/>
          <p:cNvSpPr/>
          <p:nvPr/>
        </p:nvSpPr>
        <p:spPr>
          <a:xfrm>
            <a:off x="1864162" y="5992654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특히 Transformer 기반 모델은 긴 문장의 복잡한 문맥 관계를 학습하는 데 강점을 가집니다.</a:t>
            </a:r>
            <a:endParaRPr lang="en-US" sz="1450"/>
          </a:p>
        </p:txBody>
      </p:sp>
      <p:sp>
        <p:nvSpPr>
          <p:cNvPr id="14" name="Text 10"/>
          <p:cNvSpPr/>
          <p:nvPr/>
        </p:nvSpPr>
        <p:spPr>
          <a:xfrm>
            <a:off x="1864162" y="6356152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전처리 최적화 및 특성 선택</a:t>
            </a: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</a:t>
            </a:r>
            <a:endParaRPr lang="en-US" sz="1450"/>
          </a:p>
        </p:txBody>
      </p:sp>
      <p:sp>
        <p:nvSpPr>
          <p:cNvPr id="15" name="Text 11"/>
          <p:cNvSpPr/>
          <p:nvPr/>
        </p:nvSpPr>
        <p:spPr>
          <a:xfrm>
            <a:off x="1864162" y="6719649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텍스트 정규화(맞춤법 교정, 불용어 제거 등)와 같은 전처리 단계의 개선이 필요합니다.</a:t>
            </a:r>
            <a:endParaRPr lang="en-US" sz="1450"/>
          </a:p>
        </p:txBody>
      </p:sp>
      <p:sp>
        <p:nvSpPr>
          <p:cNvPr id="16" name="Text 12"/>
          <p:cNvSpPr/>
          <p:nvPr/>
        </p:nvSpPr>
        <p:spPr>
          <a:xfrm>
            <a:off x="1864162" y="7083147"/>
            <a:ext cx="12113776" cy="2982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추가적으로, TF-IDF 또는 Word2Vec과 같은 다양한 임베딩 방법을 실험하여 최적의 입력 특성을 탐색해야 합니다.</a:t>
            </a:r>
            <a:endParaRPr lang="en-US" sz="14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데이터 로드 및 탐색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데이터 로드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Pandas 활용, CSV 파일 읽기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데이터 크기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학습: 15만, 테스트: 5만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데이터 정제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latin typeface="맑은 고딕"/>
                <a:ea typeface="맑은 고딕"/>
              </a:rPr>
              <a:t>1. 한글 및 공백 제외한 문자 모두 제거</a:t>
            </a:r>
            <a:endParaRPr lang="en-US" sz="1750">
              <a:latin typeface="맑은 고딕"/>
              <a:ea typeface="맑은 고딕"/>
            </a:endParaRPr>
          </a:p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latin typeface="맑은 고딕"/>
                <a:ea typeface="맑은 고딕"/>
              </a:rPr>
              <a:t>2. okt 객체를 활용하여 형태소 단어로 나눔</a:t>
            </a:r>
            <a:endParaRPr lang="en-US" sz="1750">
              <a:latin typeface="맑은 고딕"/>
              <a:ea typeface="맑은 고딕"/>
            </a:endParaRPr>
          </a:p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latin typeface="맑은 고딕"/>
                <a:ea typeface="맑은 고딕"/>
              </a:rPr>
              <a:t>3. 불용어 제거</a:t>
            </a:r>
            <a:endParaRPr lang="en-US" sz="175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21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데이터 예시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864525"/>
            <a:ext cx="13042821" cy="1669852"/>
          </a:xfrm>
          <a:prstGeom prst="roundRect">
            <a:avLst>
              <a:gd name="adj" fmla="val 2038"/>
            </a:avLst>
          </a:prstGeom>
          <a:solidFill>
            <a:srgbClr val="fbfcfe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30913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000000"/>
                </a:solidFill>
                <a:latin typeface="맑은 고딕"/>
                <a:ea typeface="맑은 고딕"/>
                <a:cs typeface="Roboto Slab"/>
              </a:rPr>
              <a:t>데이터 설명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581757"/>
            <a:ext cx="12589193" cy="72580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000000"/>
                </a:solidFill>
                <a:latin typeface="맑은 고딕"/>
                <a:ea typeface="맑은 고딕"/>
                <a:cs typeface="Roboto"/>
              </a:rPr>
              <a:t>실제 데이터에는 다양한 표현과 길이의 리뷰들이 포함되어 있습니다. 데이터는 8~20단어의 문장으로 구성되어 있으며, 긍정과 부정 리뷰가 50:50의 비율로 균형 있게 분포되어 있습니다.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16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긍정 리뷰 예시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5974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영화 내용과 배우들의 연기가 모두 만족스러웠습니다. 추천할 만한 영화입니다!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016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부정 리뷰 예시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559748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스토리가 지루하고 개연성이 부족했습니다. 기대에 미치지 못하는 영화였습니다.</a:t>
            </a:r>
            <a:endParaRPr lang="en-US" sz="175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4247" y="507444"/>
            <a:ext cx="4602123" cy="57519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4500"/>
              </a:lnSpc>
              <a:buNone/>
              <a:defRPr/>
            </a:pPr>
            <a:r>
              <a:rPr lang="en-US" sz="36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텍스트 전처리</a:t>
            </a:r>
            <a:endParaRPr lang="en-US" sz="3600">
              <a:latin typeface="맑은 고딕"/>
              <a:ea typeface="맑은 고딕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247" y="1450777"/>
            <a:ext cx="920353" cy="18357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40706" y="163484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주요 전처리 작업</a:t>
            </a:r>
            <a:endParaRPr lang="en-US" sz="215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1840706" y="2090261"/>
            <a:ext cx="12145447" cy="29444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0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불용어 제거</a:t>
            </a:r>
            <a:endParaRPr lang="en-US" sz="1400">
              <a:latin typeface="맑은 고딕"/>
              <a:ea typeface="맑은 고딕"/>
            </a:endParaRPr>
          </a:p>
        </p:txBody>
      </p:sp>
      <p:sp>
        <p:nvSpPr>
          <p:cNvPr id="6" name="Text 3"/>
          <p:cNvSpPr/>
          <p:nvPr/>
        </p:nvSpPr>
        <p:spPr>
          <a:xfrm>
            <a:off x="1840706" y="2449116"/>
            <a:ext cx="12145447" cy="29444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  <a:defRPr/>
            </a:pPr>
            <a:r>
              <a:rPr lang="en-US" sz="140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형태소 분석 (예: Mecab, KoNLPy)</a:t>
            </a:r>
            <a:endParaRPr lang="en-US" sz="1400">
              <a:latin typeface="맑은 고딕"/>
              <a:ea typeface="맑은 고딕"/>
            </a:endParaRPr>
          </a:p>
        </p:txBody>
      </p:sp>
      <p:sp>
        <p:nvSpPr>
          <p:cNvPr id="7" name="Text 4"/>
          <p:cNvSpPr/>
          <p:nvPr/>
        </p:nvSpPr>
        <p:spPr>
          <a:xfrm>
            <a:off x="1840706" y="2807970"/>
            <a:ext cx="12145447" cy="29444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Tokenization(문장을 분석 가능한 단위인 </a:t>
            </a:r>
            <a:r>
              <a:rPr lang="en-US" sz="140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토큰(Token)</a:t>
            </a:r>
            <a:r>
              <a:rPr lang="en-US" sz="140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으로 나누는 작업)</a:t>
            </a:r>
            <a:endParaRPr lang="en-US" sz="1400">
              <a:latin typeface="맑은 고딕"/>
              <a:ea typeface="맑은 고딕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247" y="3286482"/>
            <a:ext cx="920353" cy="29628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40706" y="347055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코드 예제</a:t>
            </a:r>
            <a:endParaRPr lang="en-US" sz="2150">
              <a:latin typeface="맑은 고딕"/>
              <a:ea typeface="맑은 고딕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1840706" y="4022646"/>
            <a:ext cx="12145447" cy="2042636"/>
          </a:xfrm>
          <a:prstGeom prst="roundRect">
            <a:avLst>
              <a:gd name="adj" fmla="val 1352"/>
            </a:avLst>
          </a:prstGeom>
          <a:solidFill>
            <a:srgbClr val="d7dff4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1831538" y="4022646"/>
            <a:ext cx="12163782" cy="2042636"/>
          </a:xfrm>
          <a:prstGeom prst="roundRect">
            <a:avLst>
              <a:gd name="adj" fmla="val 1352"/>
            </a:avLst>
          </a:prstGeom>
          <a:solidFill>
            <a:srgbClr val="d7dff4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Text 8"/>
          <p:cNvSpPr/>
          <p:nvPr/>
        </p:nvSpPr>
        <p:spPr>
          <a:xfrm>
            <a:off x="2015609" y="4160639"/>
            <a:ext cx="11795641" cy="176664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# 1. 한글 및 공백 제외한 문자 모두 제거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review_text = re.sub('[^가-힣ㄱ-ㅎㅏ-ㅣ\\s]','',review)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#2. okt 객체를 활용하여 형태소 단어로 나눔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word_review = okt.morphs(review_text,stem=True)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#3. 불용어 제거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 word_review = [token for token in word_review if not token in stop_words]</a:t>
            </a:r>
            <a:endParaRPr lang="en-US" sz="1400"/>
          </a:p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/>
              <a:t>  </a:t>
            </a:r>
            <a:endParaRPr lang="en-US" sz="140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4247" y="6249353"/>
            <a:ext cx="920353" cy="147268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840706" y="643342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결과</a:t>
            </a:r>
            <a:endParaRPr lang="en-US" sz="2150">
              <a:latin typeface="맑은 고딕"/>
              <a:ea typeface="맑은 고딕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1840706" y="6888837"/>
            <a:ext cx="12145447" cy="29444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300"/>
              </a:lnSpc>
              <a:buNone/>
              <a:defRPr/>
            </a:pPr>
            <a:r>
              <a:rPr lang="en-US" sz="140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전처리된 데이터를 활용하여 모델 학습 및 평가를 진행합니다.</a:t>
            </a:r>
            <a:endParaRPr lang="en-US" sz="14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088" y="550069"/>
            <a:ext cx="5000863" cy="6250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4900"/>
              </a:lnSpc>
              <a:buNone/>
              <a:defRPr/>
            </a:pPr>
            <a:r>
              <a:rPr lang="en-US" sz="390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모델 아키텍처</a:t>
            </a:r>
            <a:endParaRPr lang="en-US" sz="3900">
              <a:latin typeface="맑은 고딕"/>
              <a:ea typeface="맑은 고딕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088" y="1475184"/>
            <a:ext cx="1000125" cy="31028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00250" y="1675209"/>
            <a:ext cx="2500432" cy="3125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450"/>
              </a:lnSpc>
              <a:buNone/>
              <a:defRPr/>
            </a:pPr>
            <a:r>
              <a:rPr lang="en-US" sz="1950" b="1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CNNClassifier</a:t>
            </a:r>
            <a:endParaRPr lang="en-US" sz="195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00250" y="2107763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6" indent="0" algn="l">
              <a:lnSpc>
                <a:spcPts val="3000"/>
              </a:lnSpc>
              <a:buSzPct val="100000"/>
              <a:buNone/>
              <a:defRPr/>
            </a:pP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구조:</a:t>
            </a:r>
            <a:endParaRPr lang="en-US" sz="15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Embedding Layer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입력 데이터를 임베딩 벡터로 변환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Conv1D Layers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다양한 필터 크기를 활용한 특징 추출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Global Max Pooling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주요 특징을 선택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Dense Layers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출력값 계산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6" indent="0" algn="l">
              <a:lnSpc>
                <a:spcPts val="3000"/>
              </a:lnSpc>
              <a:buNone/>
              <a:defRPr/>
            </a:pP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활용: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텍스트의 지역적 패턴 학습 및 분류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00250" y="2497812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7" name="Text 4"/>
          <p:cNvSpPr/>
          <p:nvPr/>
        </p:nvSpPr>
        <p:spPr>
          <a:xfrm>
            <a:off x="2000250" y="2887861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8" name="Text 5"/>
          <p:cNvSpPr/>
          <p:nvPr/>
        </p:nvSpPr>
        <p:spPr>
          <a:xfrm>
            <a:off x="2000250" y="3277910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9" name="Text 6"/>
          <p:cNvSpPr/>
          <p:nvPr/>
        </p:nvSpPr>
        <p:spPr>
          <a:xfrm>
            <a:off x="2000250" y="3667958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10" name="Text 7"/>
          <p:cNvSpPr/>
          <p:nvPr/>
        </p:nvSpPr>
        <p:spPr>
          <a:xfrm>
            <a:off x="2000250" y="4058007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088" y="4578072"/>
            <a:ext cx="1000125" cy="31028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000250" y="4778097"/>
            <a:ext cx="2500432" cy="3125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450"/>
              </a:lnSpc>
              <a:buNone/>
              <a:defRPr/>
            </a:pPr>
            <a:r>
              <a:rPr lang="en-US" sz="1950" b="1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BiLSTM_Attention</a:t>
            </a:r>
            <a:endParaRPr lang="en-US" sz="1950">
              <a:latin typeface="맑은 고딕"/>
              <a:ea typeface="맑은 고딕"/>
            </a:endParaRPr>
          </a:p>
        </p:txBody>
      </p:sp>
      <p:sp>
        <p:nvSpPr>
          <p:cNvPr id="13" name="Text 9"/>
          <p:cNvSpPr/>
          <p:nvPr/>
        </p:nvSpPr>
        <p:spPr>
          <a:xfrm>
            <a:off x="2000250" y="5210651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3000"/>
              </a:lnSpc>
              <a:buNone/>
              <a:defRPr/>
            </a:pP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구조:</a:t>
            </a:r>
            <a:endParaRPr lang="en-US" sz="15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Embedding Layer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입력 데이터를 임베딩 벡터로 변환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Bidirectional LSTM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시퀀스의 양방향 의존성 학습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Attention Mechanism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문장 내 중요한 특징에 가중치를 부여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7" indent="0" algn="l">
              <a:lnSpc>
                <a:spcPts val="3000"/>
              </a:lnSpc>
              <a:buNone/>
              <a:defRPr/>
            </a:pPr>
            <a:r>
              <a:rPr lang="ko-KR" alt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</a:t>
            </a: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Dense Layer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최종 분류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indent="0" algn="l">
              <a:lnSpc>
                <a:spcPts val="3000"/>
              </a:lnSpc>
              <a:buNone/>
              <a:defRPr/>
            </a:pPr>
            <a:r>
              <a:rPr lang="en-US" sz="15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활용:</a:t>
            </a:r>
            <a:r>
              <a:rPr lang="en-US" sz="15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긴 문장의 맥락 학습 및 주요 정보 추출</a:t>
            </a:r>
            <a:endParaRPr lang="en-US" sz="15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2000250" y="5600700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15" name="Text 11"/>
          <p:cNvSpPr/>
          <p:nvPr/>
        </p:nvSpPr>
        <p:spPr>
          <a:xfrm>
            <a:off x="2000250" y="5981224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16" name="Text 12"/>
          <p:cNvSpPr/>
          <p:nvPr/>
        </p:nvSpPr>
        <p:spPr>
          <a:xfrm>
            <a:off x="2000250" y="6380798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17" name="Text 13"/>
          <p:cNvSpPr/>
          <p:nvPr/>
        </p:nvSpPr>
        <p:spPr>
          <a:xfrm>
            <a:off x="2000250" y="6770846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1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  <p:sp>
        <p:nvSpPr>
          <p:cNvPr id="18" name="Text 14"/>
          <p:cNvSpPr/>
          <p:nvPr/>
        </p:nvSpPr>
        <p:spPr>
          <a:xfrm>
            <a:off x="2000250" y="7160895"/>
            <a:ext cx="11930063" cy="32004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endParaRPr lang="en-US" sz="15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369" y="376714"/>
            <a:ext cx="3403402" cy="42541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3300"/>
              </a:lnSpc>
              <a:buNone/>
              <a:defRPr/>
            </a:pPr>
            <a:r>
              <a:rPr lang="en-US" sz="26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모델 아키텍처</a:t>
            </a:r>
            <a:endParaRPr lang="en-US" sz="2650">
              <a:latin typeface="맑은 고딕"/>
              <a:ea typeface="맑은 고딕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369" y="1074301"/>
            <a:ext cx="680680" cy="33892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61242" y="1210389"/>
            <a:ext cx="1801535" cy="212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1650"/>
              </a:lnSpc>
              <a:buNone/>
              <a:defRPr/>
            </a:pPr>
            <a:r>
              <a:rPr lang="en-US" sz="1300" b="1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TransformerClassifier</a:t>
            </a:r>
            <a:endParaRPr lang="en-US" sz="1300">
              <a:latin typeface="맑은 고딕"/>
              <a:ea typeface="맑은 고딕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61242" y="1504712"/>
            <a:ext cx="12792789" cy="435293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1700"/>
              </a:lnSpc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 및 활용: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indent="0" algn="l">
              <a:lnSpc>
                <a:spcPts val="1700"/>
              </a:lnSpc>
              <a:buNone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TransformerClassifier는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Self-Attention 메커니즘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을 활용하여 긴 문장 구조에서 전역 문맥을 학습합니다.</a:t>
            </a:r>
            <a:endParaRPr lang="en-US" sz="1050">
              <a:latin typeface="맑은 고딕"/>
              <a:ea typeface="맑은 고딕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61242" y="1987629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lvl="1" indent="0">
              <a:lnSpc>
                <a:spcPts val="2200"/>
              </a:lnSpc>
              <a:buSzPct val="100000"/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Embedding Layer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텍스트 데이터를 벡터로 변환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Positional Encoding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순서 정보를 학습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Multi-Head Attention Layers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다양한 관점에서 문맥 관계 학습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Global Pooling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주요 특징 요약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Dense Layers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최종 분류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342900" lvl="1" indent="0" algn="l">
              <a:lnSpc>
                <a:spcPts val="2200"/>
              </a:lnSpc>
              <a:buSzPct val="100000"/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특징: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1028700" lvl="2" indent="-342900" algn="l">
              <a:lnSpc>
                <a:spcPts val="2200"/>
              </a:lnSpc>
              <a:buSzPct val="100000"/>
              <a:buChar char="•"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전역 문맥을 학습하여 긴 텍스트 처리에 강점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1028700" lvl="2" indent="-342900" algn="l">
              <a:lnSpc>
                <a:spcPts val="2200"/>
              </a:lnSpc>
              <a:buSzPct val="100000"/>
              <a:buChar char="•"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번역, 요약과 같은 태스크에 적합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61242" y="2252901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8" name="Text 5"/>
          <p:cNvSpPr/>
          <p:nvPr/>
        </p:nvSpPr>
        <p:spPr>
          <a:xfrm>
            <a:off x="1361242" y="2518172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9" name="Text 6"/>
          <p:cNvSpPr/>
          <p:nvPr/>
        </p:nvSpPr>
        <p:spPr>
          <a:xfrm>
            <a:off x="1361242" y="2783443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10" name="Text 7"/>
          <p:cNvSpPr/>
          <p:nvPr/>
        </p:nvSpPr>
        <p:spPr>
          <a:xfrm>
            <a:off x="1361242" y="3048714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11" name="Text 8"/>
          <p:cNvSpPr/>
          <p:nvPr/>
        </p:nvSpPr>
        <p:spPr>
          <a:xfrm>
            <a:off x="1361242" y="3313986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12" name="Text 9"/>
          <p:cNvSpPr/>
          <p:nvPr/>
        </p:nvSpPr>
        <p:spPr>
          <a:xfrm>
            <a:off x="1361242" y="3579257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685800" lvl="1" indent="-342900" algn="l">
              <a:lnSpc>
                <a:spcPts val="1700"/>
              </a:lnSpc>
              <a:buSzPct val="100000"/>
              <a:buChar char="•"/>
              <a:defRPr/>
            </a:pPr>
            <a:endParaRPr lang="en-US" sz="1050"/>
          </a:p>
        </p:txBody>
      </p:sp>
      <p:sp>
        <p:nvSpPr>
          <p:cNvPr id="13" name="Text 10"/>
          <p:cNvSpPr/>
          <p:nvPr/>
        </p:nvSpPr>
        <p:spPr>
          <a:xfrm>
            <a:off x="1361242" y="3844528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endParaRPr lang="en-US" sz="1050"/>
          </a:p>
        </p:txBody>
      </p:sp>
      <p:sp>
        <p:nvSpPr>
          <p:cNvPr id="14" name="Text 11"/>
          <p:cNvSpPr/>
          <p:nvPr/>
        </p:nvSpPr>
        <p:spPr>
          <a:xfrm>
            <a:off x="1361242" y="4109799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endParaRPr lang="en-US" sz="105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369" y="4463534"/>
            <a:ext cx="680680" cy="3389233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1361242" y="4599623"/>
            <a:ext cx="1701641" cy="212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1650"/>
              </a:lnSpc>
              <a:buNone/>
              <a:defRPr/>
            </a:pPr>
            <a:r>
              <a:rPr lang="en-US" sz="1300" b="1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HybridCNNRNN</a:t>
            </a:r>
            <a:endParaRPr lang="en-US" sz="1300">
              <a:latin typeface="맑은 고딕"/>
              <a:ea typeface="맑은 고딕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361242" y="4893945"/>
            <a:ext cx="12792789" cy="435293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1700"/>
              </a:lnSpc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 및 활용: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indent="0" algn="l">
              <a:lnSpc>
                <a:spcPts val="1700"/>
              </a:lnSpc>
              <a:buNone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HybridCNNRNN은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CNN과 RNN의 장점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을 결합하여 텍스트 분류 문제에서 성능을 극대화합니다.</a:t>
            </a:r>
            <a:endParaRPr lang="en-US" sz="1050">
              <a:latin typeface="맑은 고딕"/>
              <a:ea typeface="맑은 고딕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361242" y="5376863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lvl="1" indent="0" algn="l">
              <a:lnSpc>
                <a:spcPts val="2200"/>
              </a:lnSpc>
              <a:buSzPct val="100000"/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구조: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Embedding Layer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단어 임베딩 벡터 생성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Conv1D Layer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텍스트의 지역적 특징 학습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Global Max Pooling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주요 패턴 선택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LSTM Layer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순차적 데이터의 의존성 학습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0" lvl="2" indent="0" algn="l">
              <a:lnSpc>
                <a:spcPts val="2200"/>
              </a:lnSpc>
              <a:buNone/>
              <a:defRPr/>
            </a:pPr>
            <a:r>
              <a:rPr lang="ko-KR" alt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              </a:t>
            </a: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Dense Layer</a:t>
            </a: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: 최종 출력값 도출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342900" lvl="1" indent="0" algn="l">
              <a:lnSpc>
                <a:spcPts val="1700"/>
              </a:lnSpc>
              <a:buSzPct val="100000"/>
              <a:buNone/>
              <a:defRPr/>
            </a:pPr>
            <a:r>
              <a:rPr lang="en-US" sz="1050" b="1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특징:</a:t>
            </a:r>
            <a:endParaRPr lang="en-US" sz="1050" b="1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지역적 패턴 학습(CNN) + 순차적 정보 학습(LSTM)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r>
              <a:rPr lang="en-US" sz="10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짧은 텍스트 처리</a:t>
            </a:r>
            <a:endParaRPr lang="en-US" sz="1050">
              <a:solidFill>
                <a:srgbClr val="15213f"/>
              </a:solidFill>
              <a:latin typeface="맑은 고딕"/>
              <a:ea typeface="맑은 고딕"/>
              <a:cs typeface="Roboto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1361242" y="5642134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>
              <a:latin typeface="맑은 고딕"/>
              <a:ea typeface="맑은 고딕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1361242" y="5907405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21" name="Text 17"/>
          <p:cNvSpPr/>
          <p:nvPr/>
        </p:nvSpPr>
        <p:spPr>
          <a:xfrm>
            <a:off x="1361242" y="6172676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22" name="Text 18"/>
          <p:cNvSpPr/>
          <p:nvPr/>
        </p:nvSpPr>
        <p:spPr>
          <a:xfrm>
            <a:off x="1599367" y="6812042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23" name="Text 19"/>
          <p:cNvSpPr/>
          <p:nvPr/>
        </p:nvSpPr>
        <p:spPr>
          <a:xfrm>
            <a:off x="1361242" y="6703219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2" indent="0" algn="l">
              <a:lnSpc>
                <a:spcPts val="1700"/>
              </a:lnSpc>
              <a:buNone/>
              <a:defRPr/>
            </a:pPr>
            <a:endParaRPr lang="en-US" sz="1050"/>
          </a:p>
        </p:txBody>
      </p:sp>
      <p:sp>
        <p:nvSpPr>
          <p:cNvPr id="24" name="Text 20"/>
          <p:cNvSpPr/>
          <p:nvPr/>
        </p:nvSpPr>
        <p:spPr>
          <a:xfrm>
            <a:off x="1361242" y="6968490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lvl="1" indent="0" algn="l">
              <a:lnSpc>
                <a:spcPts val="1700"/>
              </a:lnSpc>
              <a:buSzPct val="100000"/>
              <a:buNone/>
              <a:defRPr/>
            </a:pPr>
            <a:endParaRPr lang="en-US" sz="1050"/>
          </a:p>
        </p:txBody>
      </p:sp>
      <p:sp>
        <p:nvSpPr>
          <p:cNvPr id="25" name="Text 21"/>
          <p:cNvSpPr/>
          <p:nvPr/>
        </p:nvSpPr>
        <p:spPr>
          <a:xfrm>
            <a:off x="1361242" y="7233761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endParaRPr lang="en-US" sz="1050"/>
          </a:p>
        </p:txBody>
      </p:sp>
      <p:sp>
        <p:nvSpPr>
          <p:cNvPr id="26" name="Text 22"/>
          <p:cNvSpPr/>
          <p:nvPr/>
        </p:nvSpPr>
        <p:spPr>
          <a:xfrm>
            <a:off x="1361242" y="7499033"/>
            <a:ext cx="12792789" cy="21764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1028700" lvl="2" indent="-342900" algn="l">
              <a:lnSpc>
                <a:spcPts val="1700"/>
              </a:lnSpc>
              <a:buSzPct val="100000"/>
              <a:buChar char="•"/>
              <a:defRPr/>
            </a:pPr>
            <a:endParaRPr lang="en-US" sz="10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66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모델 학습</a:t>
            </a:r>
            <a:endParaRPr lang="en-US" sz="4450">
              <a:latin typeface="맑은 고딕"/>
              <a:ea typeface="맑은 고딕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715578"/>
            <a:ext cx="4196358" cy="3847267"/>
          </a:xfrm>
          <a:prstGeom prst="roundRect">
            <a:avLst>
              <a:gd name="adj" fmla="val 884"/>
            </a:avLst>
          </a:prstGeom>
          <a:solidFill>
            <a:srgbClr val="e9ecf2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2942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공통 학습 설정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432810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모든 모델은 동일한 하이퍼파라미터를 사용하여 학습되었습니다. 배치 크기는 32, 에폭 수는 10, 검증 데이터 비율은 20%로 설정되었습니다.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2715578"/>
            <a:ext cx="4196358" cy="3847267"/>
          </a:xfrm>
          <a:prstGeom prst="roundRect">
            <a:avLst>
              <a:gd name="adj" fmla="val 884"/>
            </a:avLst>
          </a:prstGeom>
          <a:solidFill>
            <a:srgbClr val="e9ecf2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5443776" y="2942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콜백 설정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43776" y="3432810"/>
            <a:ext cx="3742730" cy="290322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EarlyStopping과 ModelCheckpoint 콜백을 사용하여 학습 과정을 모니터링하고 최적의 모델을 저장했습니다. EarlyStopping은 검증 정확도가 향상되지 않을 경우 학습을 조기에 중단하여 과적합을 방지하고, ModelCheckpoint는 검증 정확도가 가장 높았을 때의 모델 가중치를 저장합니다.</a:t>
            </a:r>
            <a:endParaRPr lang="en-US" sz="1750">
              <a:latin typeface="맑은 고딕"/>
              <a:ea typeface="맑은 고딕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2715578"/>
            <a:ext cx="4196358" cy="3847267"/>
          </a:xfrm>
          <a:prstGeom prst="roundRect">
            <a:avLst>
              <a:gd name="adj" fmla="val 884"/>
            </a:avLst>
          </a:prstGeom>
          <a:solidFill>
            <a:srgbClr val="e9ecf2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866948" y="2942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학습 코드</a:t>
            </a:r>
            <a:endParaRPr lang="en-US" sz="2200">
              <a:latin typeface="맑은 고딕"/>
              <a:ea typeface="맑은 고딕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866948" y="3551872"/>
            <a:ext cx="3742730" cy="2517458"/>
          </a:xfrm>
          <a:prstGeom prst="roundRect">
            <a:avLst>
              <a:gd name="adj" fmla="val 1352"/>
            </a:avLst>
          </a:prstGeom>
          <a:solidFill>
            <a:srgbClr val="d7dff4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9855637" y="3551872"/>
            <a:ext cx="3765352" cy="2517458"/>
          </a:xfrm>
          <a:prstGeom prst="roundRect">
            <a:avLst>
              <a:gd name="adj" fmla="val 1352"/>
            </a:avLst>
          </a:prstGeom>
          <a:solidFill>
            <a:srgbClr val="d7dff4"/>
          </a:solidFill>
          <a:ln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10082451" y="3721894"/>
            <a:ext cx="3311723" cy="217741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highlight>
                  <a:srgbClr val="d7dff4"/>
                </a:highlight>
                <a:latin typeface="Consolas"/>
                <a:ea typeface="Consolas"/>
                <a:cs typeface="Consolas"/>
              </a:rPr>
              <a:t>def train_model(model, model_name, train_input, train_label, kargs):</a:t>
            </a:r>
            <a:endParaRPr lang="en-US" sz="1750">
              <a:solidFill>
                <a:srgbClr val="15213f"/>
              </a:solidFill>
              <a:highlight>
                <a:srgbClr val="d7dff4"/>
              </a:highlight>
              <a:latin typeface="Consolas"/>
              <a:ea typeface="Consolas"/>
              <a:cs typeface="Consolas"/>
            </a:endParaRPr>
          </a:p>
          <a:p>
            <a:pPr marL="0" lv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highlight>
                  <a:srgbClr val="d7dff4"/>
                </a:highlight>
                <a:latin typeface="Consolas"/>
                <a:ea typeface="Consolas"/>
                <a:cs typeface="Consolas"/>
              </a:rPr>
              <a:t>    print(f"Training {model_name}...")</a:t>
            </a:r>
            <a:endParaRPr lang="en-US" sz="1750">
              <a:solidFill>
                <a:srgbClr val="15213f"/>
              </a:solidFill>
              <a:highlight>
                <a:srgbClr val="d7dff4"/>
              </a:highlight>
              <a:latin typeface="Consolas"/>
              <a:ea typeface="Consolas"/>
              <a:cs typeface="Consolas"/>
            </a:endParaRPr>
          </a:p>
          <a:p>
            <a:pPr marL="0" lvl="0" indent="0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highlight>
                  <a:srgbClr val="d7dff4"/>
                </a:highlight>
                <a:latin typeface="Consolas"/>
                <a:ea typeface="Consolas"/>
                <a:cs typeface="Consolas"/>
              </a:rPr>
              <a:t>    # ... (학습 코드 생략) ...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094408"/>
            <a:ext cx="5486400" cy="60407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91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학습 결과 및 비교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6280190" y="3753326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585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4</a:t>
            </a:r>
            <a:endParaRPr lang="en-US" sz="5850"/>
          </a:p>
        </p:txBody>
      </p:sp>
      <p:sp>
        <p:nvSpPr>
          <p:cNvPr id="5" name="Text 2"/>
          <p:cNvSpPr/>
          <p:nvPr/>
        </p:nvSpPr>
        <p:spPr>
          <a:xfrm>
            <a:off x="6666548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모델 수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>
          <a:xfrm>
            <a:off x="6280190" y="5275540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각 모델의 최고 성능 가중치 저장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10228421" y="3753326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5850"/>
              </a:lnSpc>
              <a:buNone/>
              <a:defRPr/>
            </a:pPr>
            <a:r>
              <a:rPr lang="en-US" sz="585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1</a:t>
            </a:r>
            <a:endParaRPr lang="en-US" sz="5850"/>
          </a:p>
        </p:txBody>
      </p:sp>
      <p:sp>
        <p:nvSpPr>
          <p:cNvPr id="8" name="Text 5"/>
          <p:cNvSpPr/>
          <p:nvPr/>
        </p:nvSpPr>
        <p:spPr>
          <a:xfrm>
            <a:off x="10614898" y="4785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15213f"/>
                </a:solidFill>
                <a:latin typeface="맑은 고딕"/>
                <a:ea typeface="맑은 고딕"/>
                <a:cs typeface="Roboto Slab"/>
              </a:rPr>
              <a:t>비교 그래프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10228421" y="5275540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213f"/>
                </a:solidFill>
                <a:latin typeface="맑은 고딕"/>
                <a:ea typeface="맑은 고딕"/>
                <a:cs typeface="Roboto"/>
              </a:rPr>
              <a:t>에폭별 검증 정확도 시각화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3257b8"/>
                </a:solidFill>
                <a:latin typeface="맑은 고딕"/>
                <a:ea typeface="맑은 고딕"/>
                <a:cs typeface="Roboto Slab"/>
              </a:rPr>
              <a:t>문장분석 결과</a:t>
            </a:r>
            <a:endParaRPr lang="ko-KR" altLang="en-US" sz="4450">
              <a:solidFill>
                <a:srgbClr val="3257b8"/>
              </a:solidFill>
              <a:latin typeface="맑은 고딕"/>
              <a:ea typeface="맑은 고딕"/>
              <a:cs typeface="Roboto Slab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3790" y="3513250"/>
            <a:ext cx="9846982" cy="3315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569</ep:Words>
  <ep:PresentationFormat>On-screen Show (16:9)</ep:PresentationFormat>
  <ep:Paragraphs>109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2024-12-09T05:44:10.000</dcterms:created>
  <dc:creator>PptxGenJS</dc:creator>
  <cp:lastModifiedBy>PC</cp:lastModifiedBy>
  <dcterms:modified xsi:type="dcterms:W3CDTF">2024-12-12T05:21:51.247</dcterms:modified>
  <cp:revision>34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