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85" r:id="rId15"/>
    <p:sldId id="269" r:id="rId16"/>
    <p:sldId id="271" r:id="rId17"/>
    <p:sldId id="273" r:id="rId18"/>
    <p:sldId id="284" r:id="rId19"/>
    <p:sldId id="286" r:id="rId20"/>
    <p:sldId id="287" r:id="rId21"/>
    <p:sldId id="274" r:id="rId22"/>
    <p:sldId id="275" r:id="rId23"/>
    <p:sldId id="279" r:id="rId24"/>
    <p:sldId id="283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4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09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38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7.png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8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4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2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59.png"  /><Relationship Id="rId8" Type="http://schemas.openxmlformats.org/officeDocument/2006/relationships/image" Target="../media/image60.png"  /><Relationship Id="rId9" Type="http://schemas.openxmlformats.org/officeDocument/2006/relationships/image" Target="../media/image6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6.png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63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67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7.png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73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74.png"  /><Relationship Id="rId8" Type="http://schemas.openxmlformats.org/officeDocument/2006/relationships/image" Target="../media/image75.png"  /><Relationship Id="rId9" Type="http://schemas.openxmlformats.org/officeDocument/2006/relationships/image" Target="../media/image7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78.png"  /><Relationship Id="rId8" Type="http://schemas.openxmlformats.org/officeDocument/2006/relationships/image" Target="../media/image79.png"  /><Relationship Id="rId9" Type="http://schemas.openxmlformats.org/officeDocument/2006/relationships/image" Target="../media/image8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13" Type="http://schemas.openxmlformats.org/officeDocument/2006/relationships/image" Target="../media/image20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1016000"/>
            <a:ext cx="16510000" cy="842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00300" y="6959600"/>
            <a:ext cx="134874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13100" y="3187700"/>
            <a:ext cx="11861800" cy="3340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10900" b="1" i="0" u="none" strike="noStrike">
                <a:solidFill>
                  <a:srgbClr val="6b6862"/>
                </a:solidFill>
                <a:latin typeface="맑은 고딕"/>
                <a:ea typeface="맑은 고딕"/>
              </a:rPr>
              <a:t>Spaceship Titanic</a:t>
            </a:r>
            <a:endParaRPr lang="en-US" sz="10900" b="1" i="0" u="none" strike="noStrike">
              <a:solidFill>
                <a:srgbClr val="6b6862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84660"/>
              </a:lnSpc>
              <a:defRPr/>
            </a:pPr>
            <a:r>
              <a:rPr lang="ko-KR" sz="10900" b="1" i="0" u="none" strike="noStrike">
                <a:solidFill>
                  <a:srgbClr val="6b6862"/>
                </a:solidFill>
                <a:latin typeface="맑은 고딕"/>
              </a:rPr>
              <a:t>승객</a:t>
            </a:r>
            <a:r>
              <a:rPr lang="en-US" sz="10900" b="1" i="0" u="none" strike="noStrike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10900" b="1" i="0" u="none" strike="noStrike">
                <a:solidFill>
                  <a:srgbClr val="6b6862"/>
                </a:solidFill>
                <a:latin typeface="맑은 고딕"/>
              </a:rPr>
              <a:t>위치</a:t>
            </a:r>
            <a:r>
              <a:rPr lang="en-US" sz="10900" b="1" i="0" u="none" strike="noStrike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10900" b="1" i="0" u="none" strike="noStrike">
                <a:solidFill>
                  <a:srgbClr val="6b6862"/>
                </a:solidFill>
                <a:latin typeface="맑은 고딕"/>
              </a:rPr>
              <a:t>예측</a:t>
            </a:r>
            <a:endParaRPr lang="ko-KR" sz="10900" b="1" i="0" u="none" strike="noStrike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89600" y="2451100"/>
            <a:ext cx="69215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4400" b="0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44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400" b="0" i="0" u="none" strike="noStrike" spc="-200">
                <a:solidFill>
                  <a:srgbClr val="6b6862"/>
                </a:solidFill>
                <a:latin typeface="맑은 고딕"/>
              </a:rPr>
              <a:t>과학</a:t>
            </a:r>
            <a:endParaRPr lang="ko-KR" sz="4400" b="0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name="TextBox 6" id="6"/>
          <p:cNvSpPr txBox="true"/>
          <p:nvPr/>
        </p:nvSpPr>
        <p:spPr>
          <a:xfrm rot="0">
            <a:off x="4737100" y="7454900"/>
            <a:ext cx="88138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807C74"/>
                </a:solidFill>
                <a:latin typeface="Pretendard SemiBold"/>
              </a:rPr>
              <a:t>2015108 </a:t>
            </a:r>
            <a:r>
              <a:rPr lang="ko-KR" sz="2000" b="false" i="false" u="none" strike="noStrike">
                <a:solidFill>
                  <a:srgbClr val="807C74"/>
                </a:solidFill>
                <a:ea typeface="Pretendard SemiBold"/>
              </a:rPr>
              <a:t>전현태</a:t>
            </a:r>
            <a:r>
              <a:rPr lang="en-US" sz="2000" b="false" i="false" u="none" strike="noStrike">
                <a:solidFill>
                  <a:srgbClr val="807C74"/>
                </a:solidFill>
                <a:latin typeface="Pretendard SemiBold"/>
              </a:rPr>
              <a:t>, 2126076 </a:t>
            </a:r>
            <a:r>
              <a:rPr lang="ko-KR" sz="2000" b="false" i="false" u="none" strike="noStrike">
                <a:solidFill>
                  <a:srgbClr val="807C74"/>
                </a:solidFill>
                <a:ea typeface="Pretendard SemiBold"/>
              </a:rPr>
              <a:t>함서현</a:t>
            </a:r>
            <a:r>
              <a:rPr lang="en-US" sz="2000" b="false" i="false" u="none" strike="noStrike">
                <a:solidFill>
                  <a:srgbClr val="807C74"/>
                </a:solidFill>
                <a:latin typeface="Pretendard SemiBold"/>
              </a:rPr>
              <a:t>, 2226046 </a:t>
            </a:r>
            <a:r>
              <a:rPr lang="ko-KR" sz="2000" b="false" i="false" u="none" strike="noStrike">
                <a:solidFill>
                  <a:srgbClr val="807C74"/>
                </a:solidFill>
                <a:ea typeface="Pretendard SemiBold"/>
              </a:rPr>
              <a:t>우지은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8700" y="3390900"/>
            <a:ext cx="50546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6362700"/>
            <a:ext cx="5092700" cy="2413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13500" y="6540500"/>
            <a:ext cx="3111500" cy="1701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13500" y="3848100"/>
            <a:ext cx="3251200" cy="1435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85900" y="2565400"/>
            <a:ext cx="13957300" cy="774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데이터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분석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-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냉동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수면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, VIP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여부</a:t>
            </a:r>
            <a:endParaRPr lang="ko-KR" sz="40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26600" y="3263900"/>
            <a:ext cx="7899400" cy="2717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냉동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수면</a:t>
            </a:r>
            <a:r>
              <a:rPr lang="en-US" altLang="ko-KR" sz="2700" b="1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2700" b="1" i="0" u="none" strike="noStrike">
                <a:solidFill>
                  <a:srgbClr val="000000"/>
                </a:solidFill>
                <a:latin typeface="맑은 고딕"/>
              </a:rPr>
              <a:t>여부 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냉동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수면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상태의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높은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보였으며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이는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사고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당시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안전한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상태로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있었기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때문일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가능성이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있습니다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냉동수면은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강한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상관관계를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가지며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고급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서비스를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이용할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있는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부유층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관련이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높습니다 </a:t>
            </a:r>
            <a:r>
              <a:rPr lang="en-US" sz="2500" b="0" i="0" u="none" strike="noStrike">
                <a:solidFill>
                  <a:srgbClr val="000000"/>
                </a:solidFill>
                <a:latin typeface="Noto Sans CJK KR Regular"/>
              </a:rPr>
              <a:t> </a:t>
            </a:r>
            <a:endParaRPr lang="en-US" sz="2500" b="0" i="0" u="none" strike="noStrike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77400" y="6438900"/>
            <a:ext cx="7099300" cy="2730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VIP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여부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5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VIP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일반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승객보다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약간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더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높았으나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전체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생존율에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미치는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영향은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적었습니다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VIP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고급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서비스와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안전한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공간을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이용했기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때문일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가능성이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500" b="0" i="0" u="none" strike="noStrike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10400" y="3556000"/>
            <a:ext cx="3009900" cy="2514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0" y="3467100"/>
            <a:ext cx="2768600" cy="259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87400" y="3429000"/>
            <a:ext cx="3048000" cy="2679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10400" y="6362700"/>
            <a:ext cx="3009900" cy="255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14000" y="6565900"/>
            <a:ext cx="2768600" cy="2374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487400" y="6477000"/>
            <a:ext cx="3175000" cy="266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3556000"/>
            <a:ext cx="2578100" cy="246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229100" y="3594100"/>
            <a:ext cx="2362200" cy="2476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4600" y="6362700"/>
            <a:ext cx="2540000" cy="2552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178300" y="6362700"/>
            <a:ext cx="2463800" cy="255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49400" y="2552700"/>
            <a:ext cx="14820900" cy="774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300" b="1" i="0" u="none" strike="noStrike" spc="-200">
                <a:solidFill>
                  <a:srgbClr val="6b6862"/>
                </a:solidFill>
                <a:ea typeface="Pretendard Medium"/>
              </a:rPr>
              <a:t>데이터</a:t>
            </a:r>
            <a:r>
              <a:rPr lang="en-US" sz="43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300" b="1" i="0" u="none" strike="noStrike" spc="-200">
                <a:solidFill>
                  <a:srgbClr val="6b6862"/>
                </a:solidFill>
                <a:ea typeface="Pretendard Medium"/>
              </a:rPr>
              <a:t>분석</a:t>
            </a:r>
            <a:r>
              <a:rPr lang="en-US" sz="4300" b="1" i="0" u="none" strike="noStrike" spc="-200">
                <a:solidFill>
                  <a:srgbClr val="6b6862"/>
                </a:solidFill>
                <a:latin typeface="Pretendard Medium"/>
              </a:rPr>
              <a:t> -  </a:t>
            </a:r>
            <a:r>
              <a:rPr lang="ko-KR" sz="4300" b="1" i="0" u="none" strike="noStrike" spc="-200">
                <a:solidFill>
                  <a:srgbClr val="6b6862"/>
                </a:solidFill>
                <a:ea typeface="Pretendard Medium"/>
              </a:rPr>
              <a:t>비교</a:t>
            </a:r>
            <a:r>
              <a:rPr lang="en-US" sz="43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300" b="1" i="0" u="none" strike="noStrike" spc="-200">
                <a:solidFill>
                  <a:srgbClr val="6b6862"/>
                </a:solidFill>
                <a:ea typeface="Pretendard Medium"/>
              </a:rPr>
              <a:t>분석</a:t>
            </a:r>
            <a:endParaRPr lang="ko-KR" sz="43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ec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79600" y="1524000"/>
            <a:ext cx="14516100" cy="7404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54400" y="6908800"/>
            <a:ext cx="11531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5000" y="3086100"/>
            <a:ext cx="4343400" cy="3911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4660"/>
              </a:lnSpc>
            </a:pPr>
            <a:r>
              <a:rPr lang="en-US" sz="22000" b="false" i="false" u="none" strike="noStrike">
                <a:solidFill>
                  <a:srgbClr val="6B6862"/>
                </a:solidFill>
                <a:latin typeface="Pretendard SemiBold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70800" y="4648200"/>
            <a:ext cx="75311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6400" b="1" i="0" u="none" strike="noStrike" spc="-3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400" b="1" i="0" u="none" strike="noStrike" spc="-3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400" b="1" i="0" u="none" strike="noStrike" spc="-3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400" b="1" i="0" u="none" strike="noStrike" spc="-300">
              <a:solidFill>
                <a:srgbClr val="6b6862"/>
              </a:solidFill>
              <a:ea typeface="Pretendar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24000" y="27178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4500" b="1" i="0" u="none" strike="noStrike" spc="-200">
                <a:solidFill>
                  <a:srgbClr val="6b6862"/>
                </a:solidFill>
                <a:ea typeface="Pretendard Medium"/>
              </a:rPr>
              <a:t>차원 축소</a:t>
            </a:r>
            <a:endParaRPr lang="ko-KR" altLang="en-US" sz="45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15600" y="3086100"/>
            <a:ext cx="6019800" cy="4826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000" b="1" i="0" u="none" strike="noStrike">
                <a:solidFill>
                  <a:srgbClr val="000000"/>
                </a:solidFill>
                <a:latin typeface="맑은 고딕"/>
              </a:rPr>
              <a:t>차원축소 </a:t>
            </a:r>
            <a:endParaRPr lang="ko-KR" altLang="en-US" sz="3000" b="1" i="0" u="none" strike="noStrike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데이터의 차원을 줄이면서 중요한 정보는 최대한 보존하는 통계 기법을 적용했습니다.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Spaceship Titanic 데이터셋은 승객들의 다양한 정보를 포함하고 있습니다. 이러한 정보들을 바탕으로 승객들의 위치를 예측하기 위해 PCA(주성분 분석) 기법을 사용하여 주요 특징들을 추출하였습니다.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처음 특성 수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24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차원 축소 후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3000" y="3733800"/>
            <a:ext cx="3733800" cy="34671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410200" y="3924300"/>
            <a:ext cx="4572000" cy="29718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7581899"/>
            <a:ext cx="5638800" cy="12192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86600" y="7581900"/>
            <a:ext cx="2357274" cy="6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61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24000" y="24765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500" b="1" i="0" u="none" strike="noStrike" spc="-200">
                <a:solidFill>
                  <a:srgbClr val="6b6862"/>
                </a:solidFill>
                <a:ea typeface="Pretendard Medium"/>
              </a:rPr>
              <a:t>서포트</a:t>
            </a:r>
            <a:r>
              <a:rPr lang="en-US" sz="45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500" b="1" i="0" u="none" strike="noStrike" spc="-200">
                <a:solidFill>
                  <a:srgbClr val="6b6862"/>
                </a:solidFill>
                <a:ea typeface="Pretendard Medium"/>
              </a:rPr>
              <a:t>벡터</a:t>
            </a:r>
            <a:r>
              <a:rPr lang="en-US" sz="45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500" b="1" i="0" u="none" strike="noStrike" spc="-200">
                <a:solidFill>
                  <a:srgbClr val="6b6862"/>
                </a:solidFill>
                <a:ea typeface="Pretendard Medium"/>
              </a:rPr>
              <a:t>머신</a:t>
            </a:r>
            <a:endParaRPr lang="ko-KR" sz="45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06100" y="3314700"/>
            <a:ext cx="5829300" cy="5334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서포터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벡터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머신</a:t>
            </a:r>
            <a:endParaRPr lang="ko-KR" sz="2400" b="1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sz="2400" b="1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데이터를 고차원 공간에 매핑하여 최적의 초평면을 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찾을 수 있습니다</a:t>
            </a:r>
            <a:endParaRPr 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비선형 분류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가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 가능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Spaceship Titanic 데이터는 선형적으로 구분되지 않을 가능성이 높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고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SVM의 커널 트릭을 활용해 복잡한 경계를 학습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테스트 데이터 정확도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77%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최종 검증 데이터 정확도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 70%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F1: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85%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6800" y="5295900"/>
            <a:ext cx="3810000" cy="13906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0600" y="3238501"/>
            <a:ext cx="4267200" cy="19049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66800" y="6819900"/>
            <a:ext cx="3581400" cy="2339814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221057" y="6505017"/>
            <a:ext cx="3922943" cy="2600883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486399" y="3086100"/>
            <a:ext cx="4267201" cy="18287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334000" y="4991100"/>
            <a:ext cx="4038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100" y="7620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" y="6329471"/>
            <a:ext cx="4953000" cy="292882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00200" y="25273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4000" b="1" i="0" u="none" strike="noStrike" spc="-200">
                <a:solidFill>
                  <a:srgbClr val="6b6862"/>
                </a:solidFill>
                <a:ea typeface="Pretendard Medium"/>
              </a:rPr>
              <a:t>로지스틱 회귀</a:t>
            </a:r>
            <a:endParaRPr lang="ko-KR" altLang="en-US" sz="40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82400" y="3924300"/>
            <a:ext cx="51689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로지스틱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회귀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-이진 분류 문제에서 확률 기반 예측 제공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하여 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에 용이합니다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Transported 여부는 이진 변수이므로 로지스틱 회귀가 적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합합니다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테스터 정확도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74%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AUC: 82%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altLang="en-US" sz="20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sz="2000" b="0" i="0" u="none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62234" y="3306835"/>
            <a:ext cx="5253366" cy="25986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476664" y="6514882"/>
            <a:ext cx="3886536" cy="25148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16330" y="3329987"/>
            <a:ext cx="3684269" cy="29565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" y="3695700"/>
            <a:ext cx="3733800" cy="2438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4000" y="27178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500" b="1" i="0" u="none" strike="noStrike" spc="-200">
                <a:solidFill>
                  <a:srgbClr val="6b6862"/>
                </a:solidFill>
                <a:ea typeface="Pretendard Medium"/>
              </a:rPr>
              <a:t>결정트리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endParaRPr 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10800" y="3314700"/>
            <a:ext cx="6858000" cy="579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u="none" strike="noStrike">
                <a:solidFill>
                  <a:srgbClr val="000000"/>
                </a:solidFill>
                <a:latin typeface="맑은 고딕"/>
              </a:rPr>
              <a:t>결정트리</a:t>
            </a:r>
            <a:r>
              <a:rPr lang="en-US" sz="27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7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데이터를 조건문으로 나누어 예측하는 직관적인 모델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이고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시각화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하는데 용이합니다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Spaceship Titanic 데이터에서 각 특성</a:t>
            </a: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(예: CryoSleep 여부)이 결과에 미치는 영향을 쉽게 이해 가능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합니다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단순한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모델로서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해석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가능성이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높지만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복잡한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패턴을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잘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학습하지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못해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다른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모델들보다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성능이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낮습니다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테스트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데이터에서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일반화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성능이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감소하여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과적합가능성이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있습니다</a:t>
            </a:r>
            <a:endParaRPr 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평균 정확도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72%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테스트 정확도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70%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90772" y="4305300"/>
            <a:ext cx="3772227" cy="40008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" y="6438900"/>
            <a:ext cx="3733800" cy="25362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962400" y="3238500"/>
            <a:ext cx="8817104" cy="350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100" y="762000"/>
            <a:ext cx="16852900" cy="868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53599" y="3695700"/>
            <a:ext cx="72390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XGBoost</a:t>
            </a:r>
            <a:endParaRPr lang="en-US" altLang="ko-KR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altLang="ko-KR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그래디언트 부스팅 기반 앙상블 모델로 높은 성능 제공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하고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, 과적합 방지 기능 내장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되어 있습니다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- 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Spaceship Titanic 데이터는 결측치와 복잡한 패턴이 포함되어 있어 강력한 앙상블 모델 필요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합니다 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테스트 데이터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78%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AUC: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87%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600200" y="27559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4500" b="1" i="0" u="none" strike="noStrike" spc="-200">
                <a:solidFill>
                  <a:srgbClr val="6b6862"/>
                </a:solidFill>
                <a:ea typeface="Pretendard Medium"/>
              </a:rPr>
              <a:t>XGBoost </a:t>
            </a:r>
            <a:endParaRPr lang="en-US" altLang="ko-KR" sz="45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9200" y="6286500"/>
            <a:ext cx="3886200" cy="29321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9200" y="3626151"/>
            <a:ext cx="3810000" cy="25079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35844" y="6210300"/>
            <a:ext cx="3408155" cy="30040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410200" y="3690861"/>
            <a:ext cx="3733800" cy="22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635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6901" y="800100"/>
            <a:ext cx="16852900" cy="868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맑은 고딕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4000" y="26035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4500" b="1" i="0" u="none" strike="noStrike" spc="-200">
                <a:solidFill>
                  <a:srgbClr val="6b6862"/>
                </a:solidFill>
                <a:ea typeface="Pretendard Medium"/>
              </a:rPr>
              <a:t>하이퍼파라미터 튜닝  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r>
              <a:rPr lang="en-US" altLang="ko-KR" sz="4500" b="0" i="0" u="none" strike="noStrike" spc="-200">
                <a:solidFill>
                  <a:srgbClr val="6b6862"/>
                </a:solidFill>
                <a:latin typeface="Pretendard Medium"/>
              </a:rPr>
              <a:t>-</a:t>
            </a:r>
            <a:r>
              <a:rPr lang="ko-KR" altLang="en-US" sz="4500" b="0" i="0" u="none" strike="noStrike" spc="-200">
                <a:solidFill>
                  <a:srgbClr val="6b6862"/>
                </a:solidFill>
                <a:latin typeface="Pretendard Medium"/>
              </a:rPr>
              <a:t>  XGBoost</a:t>
            </a:r>
            <a:endParaRPr lang="ko-KR" alt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47800" y="3467100"/>
            <a:ext cx="14859000" cy="1143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１.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빠른 학습 속도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：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내부 버퍼가 캐시 메모리에 최적화되어 메모리 접근 속도 향상</a:t>
            </a:r>
            <a:endParaRPr lang="ko-KR" altLang="en-US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２.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높은 예측 성능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：분류와 회귀 영역에서 일반적으로 다른 머신러닝 알고리즘보다 우수한 성능 발휘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３.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과적합 방지 기능：자체 과적합 규제 기능으로 과적합에 강한 내구성 보유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71600" y="4762499"/>
            <a:ext cx="2057400" cy="3733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57600" y="4914900"/>
            <a:ext cx="1600200" cy="3581400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1676400" y="8669651"/>
            <a:ext cx="3657600" cy="4362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>
                <a:latin typeface="맑은 고딕"/>
              </a:rPr>
              <a:t>초기 모델</a:t>
            </a:r>
            <a:r>
              <a:rPr lang="en-US" altLang="ko-KR" sz="2300">
                <a:latin typeface="맑은 고딕"/>
              </a:rPr>
              <a:t>:</a:t>
            </a:r>
            <a:r>
              <a:rPr lang="ko-KR" altLang="en-US" sz="2300">
                <a:latin typeface="맑은 고딕"/>
              </a:rPr>
              <a:t> 정확도 </a:t>
            </a:r>
            <a:r>
              <a:rPr lang="en-US" altLang="ko-KR" sz="2300">
                <a:latin typeface="맑은 고딕"/>
              </a:rPr>
              <a:t>79%</a:t>
            </a:r>
            <a:endParaRPr lang="ko-KR" altLang="en-US" sz="2300">
              <a:latin typeface="맑은 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67274" y="4914899"/>
            <a:ext cx="2705326" cy="3581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525000" y="4914900"/>
            <a:ext cx="1371600" cy="3657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811000" y="4838700"/>
            <a:ext cx="4648200" cy="2895600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6934196" y="8692514"/>
            <a:ext cx="3657604" cy="41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>
                <a:latin typeface="맑은 고딕"/>
              </a:rPr>
              <a:t>Random Search</a:t>
            </a:r>
            <a:r>
              <a:rPr lang="ko-KR" altLang="en-US" sz="2100">
                <a:latin typeface="맑은 고딕"/>
              </a:rPr>
              <a:t> 정확도</a:t>
            </a:r>
            <a:r>
              <a:rPr lang="en-US" altLang="ko-KR" sz="2100">
                <a:latin typeface="맑은 고딕"/>
              </a:rPr>
              <a:t>:79% </a:t>
            </a:r>
            <a:endParaRPr lang="en-US" altLang="ko-KR" sz="2100">
              <a:latin typeface="맑은 고딕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12039600" y="7953372"/>
            <a:ext cx="3810000" cy="1360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>
                <a:latin typeface="맑은 고딕"/>
              </a:rPr>
              <a:t>optuna</a:t>
            </a:r>
            <a:r>
              <a:rPr lang="ko-KR" altLang="en-US" sz="2100">
                <a:latin typeface="맑은 고딕"/>
              </a:rPr>
              <a:t>를</a:t>
            </a:r>
            <a:r>
              <a:rPr lang="en-US" altLang="ko-KR" sz="2100">
                <a:latin typeface="맑은 고딕"/>
              </a:rPr>
              <a:t> </a:t>
            </a:r>
            <a:r>
              <a:rPr lang="ko-KR" altLang="en-US" sz="2100">
                <a:latin typeface="맑은 고딕"/>
              </a:rPr>
              <a:t>이용한 </a:t>
            </a:r>
            <a:r>
              <a:rPr lang="en-US" altLang="ko-KR" sz="2100">
                <a:latin typeface="맑은 고딕"/>
              </a:rPr>
              <a:t> bysian</a:t>
            </a:r>
            <a:r>
              <a:rPr lang="ko-KR" altLang="en-US" sz="2100">
                <a:latin typeface="맑은 고딕"/>
              </a:rPr>
              <a:t>방법 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정확도 </a:t>
            </a:r>
            <a:r>
              <a:rPr lang="en-US" altLang="ko-KR" sz="2100">
                <a:latin typeface="맑은 고딕"/>
              </a:rPr>
              <a:t>:79% 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F1: 76%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AUC: 87%</a:t>
            </a:r>
            <a:endParaRPr lang="en-US" altLang="ko-KR" sz="210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322784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모델링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과정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4000" y="2717800"/>
            <a:ext cx="143256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4500" b="1" i="0" u="none" strike="noStrike" spc="-200">
                <a:solidFill>
                  <a:srgbClr val="6b6862"/>
                </a:solidFill>
                <a:ea typeface="Pretendard Medium"/>
              </a:rPr>
              <a:t>하이퍼파라미터 튜닝  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r>
              <a:rPr lang="en-US" altLang="ko-KR" sz="4500" b="0" i="0" u="none" strike="noStrike" spc="-200">
                <a:solidFill>
                  <a:srgbClr val="6b6862"/>
                </a:solidFill>
                <a:latin typeface="Pretendard Medium"/>
              </a:rPr>
              <a:t>-</a:t>
            </a:r>
            <a:r>
              <a:rPr lang="ko-KR" altLang="en-US" sz="4500" b="0" i="0" u="none" strike="noStrike" spc="-200">
                <a:solidFill>
                  <a:srgbClr val="6b6862"/>
                </a:solidFill>
                <a:latin typeface="Pretendard Medium"/>
              </a:rPr>
              <a:t>  XGBoost</a:t>
            </a:r>
            <a:r>
              <a:rPr lang="en-US" altLang="ko-KR" sz="4500" b="0" i="0" u="none" strike="noStrike" spc="-200">
                <a:solidFill>
                  <a:srgbClr val="6b6862"/>
                </a:solidFill>
                <a:latin typeface="Pretendard Medium"/>
              </a:rPr>
              <a:t>:Random Search </a:t>
            </a:r>
            <a:r>
              <a:rPr lang="ko-KR" altLang="en-US" sz="4500" b="0" i="0" u="none" strike="noStrike" spc="-200">
                <a:solidFill>
                  <a:srgbClr val="6b6862"/>
                </a:solidFill>
                <a:latin typeface="Pretendard Medium"/>
              </a:rPr>
              <a:t>미세튜닝 </a:t>
            </a:r>
            <a:endParaRPr lang="ko-KR" alt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9601200" y="4389120"/>
            <a:ext cx="7086600" cy="4107180"/>
          </a:xfrm>
          <a:prstGeom prst="rect">
            <a:avLst/>
          </a:prstGeom>
        </p:spPr>
        <p:txBody>
          <a:bodyPr wrap="square">
            <a:spAutoFit/>
          </a:bodyPr>
          <a:p>
            <a:pPr marL="314160" lvl="0" indent="-314160">
              <a:buFont typeface="Arial"/>
              <a:buChar char="•"/>
              <a:defRPr/>
            </a:pPr>
            <a:r>
              <a:rPr lang="ko-KR" altLang="en-US" sz="2200" b="1"/>
              <a:t>초기 모델 성능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 정확도: 79%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 초기부터 높은 성능 달성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marL="314160" lvl="0" indent="-314160">
              <a:buFont typeface="Arial"/>
              <a:buChar char="•"/>
              <a:defRPr/>
            </a:pPr>
            <a:r>
              <a:rPr lang="ko-KR" altLang="en-US" sz="2200" b="1"/>
              <a:t>튜닝 후 성능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정확도: 79% (유지)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• F1 :  </a:t>
            </a:r>
            <a:r>
              <a:rPr lang="en-US" altLang="ko-KR" sz="2200"/>
              <a:t>79%(</a:t>
            </a:r>
            <a:r>
              <a:rPr lang="ko-KR" altLang="en-US" sz="2200"/>
              <a:t>유지</a:t>
            </a:r>
            <a:r>
              <a:rPr lang="en-US" altLang="ko-KR" sz="2200"/>
              <a:t>)</a:t>
            </a:r>
            <a:r>
              <a:rPr lang="ko-KR" altLang="en-US" sz="2200"/>
              <a:t> 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en-US" altLang="ko-KR" sz="2200"/>
              <a:t>-</a:t>
            </a:r>
            <a:r>
              <a:rPr lang="ko-KR" altLang="en-US" sz="2200"/>
              <a:t> 초기모델부터 상대적으로 높은 성능이고 다양한 튜닝 방법을 적용 후에도 정확도는 유지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F1 통해 모델의 균형적 성능 향상</a:t>
            </a:r>
            <a:r>
              <a:rPr lang="ko-KR" altLang="en-US" sz="2200"/>
              <a:t>을 </a:t>
            </a:r>
            <a:r>
              <a:rPr lang="en-US" altLang="ko-KR" sz="2200"/>
              <a:t> 확인</a:t>
            </a:r>
            <a:endParaRPr lang="en-US" altLang="ko-KR" sz="2200"/>
          </a:p>
        </p:txBody>
      </p:sp>
      <p:sp>
        <p:nvSpPr>
          <p:cNvPr id="27" name="가로 글상자 26"/>
          <p:cNvSpPr txBox="1"/>
          <p:nvPr/>
        </p:nvSpPr>
        <p:spPr>
          <a:xfrm>
            <a:off x="4419600" y="3924300"/>
            <a:ext cx="2819400" cy="10458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>
                <a:latin typeface="맑은 고딕"/>
              </a:rPr>
              <a:t>학습률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적정 학습 속도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6.5%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F1: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79</a:t>
            </a:r>
            <a:endParaRPr lang="ko-KR" altLang="en-US" sz="2100">
              <a:latin typeface="맑은 고딕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4343400" y="5143500"/>
            <a:ext cx="5181600" cy="10458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>
                <a:latin typeface="맑은 고딕"/>
              </a:rPr>
              <a:t>정규화 파라미터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L1</a:t>
            </a:r>
            <a:r>
              <a:rPr lang="ko-KR" altLang="en-US" sz="2100">
                <a:latin typeface="맑은 고딕"/>
              </a:rPr>
              <a:t>보다 </a:t>
            </a:r>
            <a:r>
              <a:rPr lang="en-US" altLang="ko-KR" sz="2100">
                <a:latin typeface="맑은 고딕"/>
              </a:rPr>
              <a:t>L2</a:t>
            </a:r>
            <a:r>
              <a:rPr lang="ko-KR" altLang="en-US" sz="2100">
                <a:latin typeface="맑은 고딕"/>
              </a:rPr>
              <a:t>에 중점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낮은</a:t>
            </a:r>
            <a:r>
              <a:rPr lang="en-US" altLang="ko-KR" sz="2100">
                <a:latin typeface="맑은 고딕"/>
              </a:rPr>
              <a:t>0.37%,</a:t>
            </a:r>
            <a:r>
              <a:rPr lang="ko-KR" altLang="en-US" sz="2100">
                <a:latin typeface="맑은 고딕"/>
              </a:rPr>
              <a:t> 높은 </a:t>
            </a:r>
            <a:r>
              <a:rPr lang="en-US" altLang="ko-KR" sz="2100">
                <a:latin typeface="맑은 고딕"/>
              </a:rPr>
              <a:t>87%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F1: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79</a:t>
            </a:r>
            <a:endParaRPr lang="en-US" altLang="ko-KR" sz="2100">
              <a:latin typeface="맑은 고딕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4343399" y="6438900"/>
            <a:ext cx="5334001" cy="10458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>
                <a:latin typeface="맑은 고딕"/>
              </a:rPr>
              <a:t>Subsample &amp; Colsample_bytree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모델의 일반화 능력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94%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F1: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79</a:t>
            </a:r>
            <a:endParaRPr lang="ko-KR" altLang="en-US" sz="2100">
              <a:latin typeface="맑은 고딕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4343400" y="7886700"/>
            <a:ext cx="3810000" cy="10458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>
                <a:latin typeface="맑은 고딕"/>
              </a:rPr>
              <a:t>n_estimators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최적의 파라미터 값</a:t>
            </a:r>
            <a:r>
              <a:rPr lang="en-US" altLang="ko-KR" sz="2100">
                <a:latin typeface="맑은 고딕"/>
              </a:rPr>
              <a:t>: 155</a:t>
            </a:r>
            <a:endParaRPr lang="en-US" altLang="ko-KR" sz="2100">
              <a:latin typeface="맑은 고딕"/>
            </a:endParaRPr>
          </a:p>
          <a:p>
            <a:pPr lvl="0">
              <a:defRPr/>
            </a:pPr>
            <a:r>
              <a:rPr lang="en-US" altLang="ko-KR" sz="2100">
                <a:latin typeface="맑은 고딕"/>
              </a:rPr>
              <a:t>F1:</a:t>
            </a:r>
            <a:r>
              <a:rPr lang="ko-KR" altLang="en-US" sz="2100">
                <a:latin typeface="맑은 고딕"/>
              </a:rPr>
              <a:t> </a:t>
            </a:r>
            <a:r>
              <a:rPr lang="en-US" altLang="ko-KR" sz="2100">
                <a:latin typeface="맑은 고딕"/>
              </a:rPr>
              <a:t>79</a:t>
            </a:r>
            <a:r>
              <a:rPr lang="ko-KR" altLang="en-US" sz="2100">
                <a:latin typeface="맑은 고딕"/>
              </a:rPr>
              <a:t> </a:t>
            </a:r>
            <a:endParaRPr lang="ko-KR" altLang="en-US" sz="2100">
              <a:latin typeface="맑은 고딕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35121" y="3924300"/>
            <a:ext cx="3208278" cy="6096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27514" y="5143500"/>
            <a:ext cx="2834885" cy="78490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18949" y="6454088"/>
            <a:ext cx="2895851" cy="89921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43000" y="7886700"/>
            <a:ext cx="2781514" cy="533400"/>
          </a:xfrm>
          <a:prstGeom prst="rect">
            <a:avLst/>
          </a:prstGeom>
        </p:spPr>
      </p:pic>
      <p:sp>
        <p:nvSpPr>
          <p:cNvPr id="36" name="가로 글상자 35"/>
          <p:cNvSpPr txBox="1"/>
          <p:nvPr/>
        </p:nvSpPr>
        <p:spPr>
          <a:xfrm>
            <a:off x="9677400" y="3619500"/>
            <a:ext cx="3581400" cy="493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 b="1"/>
              <a:t>결과</a:t>
            </a:r>
            <a:endParaRPr lang="ko-KR" altLang="en-US" sz="2700" b="1"/>
          </a:p>
        </p:txBody>
      </p:sp>
      <p:cxnSp>
        <p:nvCxnSpPr>
          <p:cNvPr id="37" name="선 36"/>
          <p:cNvCxnSpPr/>
          <p:nvPr/>
        </p:nvCxnSpPr>
        <p:spPr>
          <a:xfrm>
            <a:off x="9753600" y="4229100"/>
            <a:ext cx="17526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4400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1016000"/>
            <a:ext cx="16510000" cy="842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00300" y="3505200"/>
            <a:ext cx="134874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19700" y="1803400"/>
            <a:ext cx="7835900" cy="158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ko-KR" sz="8900" b="0" i="0" u="none" strike="noStrike" spc="-200">
                <a:solidFill>
                  <a:srgbClr val="6b6862"/>
                </a:solidFill>
                <a:latin typeface="맑은 고딕"/>
              </a:rPr>
              <a:t>목차</a:t>
            </a:r>
            <a:endParaRPr lang="ko-KR" sz="8900" b="0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45000" y="4610100"/>
            <a:ext cx="3632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프로젝트</a:t>
            </a:r>
            <a:r>
              <a:rPr lang="en-US" sz="3000" b="1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개요</a:t>
            </a:r>
            <a:endParaRPr lang="ko-KR" sz="3000" b="1" i="0" u="none" strike="noStrike" spc="-1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606800" y="4597400"/>
            <a:ext cx="7366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3100" b="1" i="0" u="none" strike="noStrike" spc="-100">
                <a:solidFill>
                  <a:srgbClr val="6b6862"/>
                </a:solidFill>
                <a:latin typeface="Pretendard Bold"/>
              </a:rPr>
              <a:t>01</a:t>
            </a:r>
            <a:r>
              <a:rPr lang="en-US" sz="3100" b="0" i="0" u="none" strike="noStrike" spc="-100">
                <a:solidFill>
                  <a:srgbClr val="6b6862"/>
                </a:solidFill>
                <a:latin typeface="Pretendard Bold"/>
              </a:rPr>
              <a:t>.</a:t>
            </a:r>
            <a:endParaRPr lang="en-US" sz="3100" b="0" i="0" u="none" strike="noStrike" spc="-100">
              <a:solidFill>
                <a:srgbClr val="6b6862"/>
              </a:solidFill>
              <a:latin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93400" y="6286500"/>
            <a:ext cx="3632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결과</a:t>
            </a:r>
            <a:r>
              <a:rPr lang="en-US" sz="3000" b="1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및</a:t>
            </a:r>
            <a:r>
              <a:rPr lang="en-US" sz="3000" b="1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통찰</a:t>
            </a:r>
            <a:r>
              <a:rPr lang="en-US" sz="3000" b="0" i="0" u="none" strike="noStrike" spc="-100">
                <a:solidFill>
                  <a:srgbClr val="6b6862"/>
                </a:solidFill>
                <a:latin typeface="Pretendard Regular"/>
              </a:rPr>
              <a:t> </a:t>
            </a:r>
            <a:endParaRPr lang="en-US" sz="3000" b="0" i="0" u="none" strike="noStrike" spc="-100">
              <a:solidFill>
                <a:srgbClr val="6b6862"/>
              </a:solidFill>
              <a:latin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6000" y="6350000"/>
            <a:ext cx="7366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3100" b="1" i="0" u="none" strike="noStrike" spc="-100">
                <a:solidFill>
                  <a:srgbClr val="6b6862"/>
                </a:solidFill>
                <a:latin typeface="Pretendard Bold"/>
              </a:rPr>
              <a:t>04.</a:t>
            </a:r>
            <a:endParaRPr lang="en-US" sz="3100" b="1" i="0" u="none" strike="noStrike" spc="-100">
              <a:solidFill>
                <a:srgbClr val="6b6862"/>
              </a:solidFill>
              <a:latin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19600" y="5143500"/>
            <a:ext cx="32004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필요성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및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문제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정의</a:t>
            </a:r>
            <a:endParaRPr lang="ko-KR" sz="1700" b="0" i="0" u="none" strike="noStrike" spc="-100">
              <a:solidFill>
                <a:srgbClr val="6b6862">
                  <a:alpha val="60000"/>
                </a:srgbClr>
              </a:solidFill>
              <a:ea typeface="Pretendard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0" y="6743700"/>
            <a:ext cx="2971800" cy="60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주요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결과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,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모델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성능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지</a:t>
            </a:r>
            <a:r>
              <a:rPr lang="ko-KR" altLang="en-US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표</a:t>
            </a:r>
            <a:r>
              <a:rPr lang="en-US" alt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,</a:t>
            </a:r>
            <a:r>
              <a:rPr lang="ko-KR" altLang="en-US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 통찰 </a:t>
            </a:r>
            <a:endParaRPr lang="ko-KR" altLang="en-US" sz="1700" b="0" i="0" u="none" strike="noStrike" spc="-100">
              <a:solidFill>
                <a:srgbClr val="6b6862">
                  <a:alpha val="60000"/>
                </a:srgbClr>
              </a:solidFill>
              <a:ea typeface="Pretendard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0" y="6210300"/>
            <a:ext cx="3632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3000" b="1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전처리</a:t>
            </a:r>
            <a:endParaRPr lang="ko-KR" sz="3000" b="1" i="0" u="none" strike="noStrike" spc="-1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10000" y="6210300"/>
            <a:ext cx="7366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3100" b="1" i="0" u="none" strike="noStrike" spc="-100">
                <a:solidFill>
                  <a:srgbClr val="6b6862"/>
                </a:solidFill>
                <a:latin typeface="Pretendard Bold"/>
              </a:rPr>
              <a:t>02.</a:t>
            </a:r>
            <a:endParaRPr lang="en-US" sz="3100" b="1" i="0" u="none" strike="noStrike" spc="-100">
              <a:solidFill>
                <a:srgbClr val="6b6862"/>
              </a:solidFill>
              <a:latin typeface="Pretendar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48200" y="6819900"/>
            <a:ext cx="3200400" cy="838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데이터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정제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,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누락된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값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처리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, </a:t>
            </a:r>
            <a:endParaRPr lang="en-US" sz="1700" b="0" i="0" u="none" strike="noStrike" spc="-100">
              <a:solidFill>
                <a:srgbClr val="6b6862">
                  <a:alpha val="60000"/>
                </a:srgbClr>
              </a:solidFill>
              <a:latin typeface="Pretendard Regular"/>
            </a:endParaRPr>
          </a:p>
          <a:p>
            <a:pPr lvl="0" algn="l">
              <a:lnSpc>
                <a:spcPct val="107899"/>
              </a:lnSpc>
              <a:defRPr/>
            </a:pP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모델을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위한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데이터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변환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과정</a:t>
            </a:r>
            <a:endParaRPr lang="ko-KR" sz="1700" b="0" i="0" u="none" strike="noStrike" spc="-100">
              <a:solidFill>
                <a:srgbClr val="6b6862">
                  <a:alpha val="60000"/>
                </a:srgbClr>
              </a:solidFill>
              <a:ea typeface="Pretendard Regular"/>
            </a:endParaRPr>
          </a:p>
          <a:p>
            <a:pPr lvl="0" algn="l">
              <a:lnSpc>
                <a:spcPct val="107899"/>
              </a:lnSpc>
              <a:defRPr/>
            </a:pPr>
            <a:endParaRPr lang="en-US" sz="1700" b="0" i="0" u="none" strike="noStrike" spc="-100">
              <a:solidFill>
                <a:srgbClr val="6b6862">
                  <a:alpha val="60000"/>
                </a:srgbClr>
              </a:solidFill>
              <a:latin typeface="Pretendard Regular"/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655300" y="4610100"/>
            <a:ext cx="3441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모델링</a:t>
            </a:r>
            <a:r>
              <a:rPr lang="en-US" sz="3000" b="1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000" b="1" i="0" u="none" strike="noStrike" spc="-100">
                <a:solidFill>
                  <a:srgbClr val="6b6862"/>
                </a:solidFill>
                <a:latin typeface="맑은 고딕"/>
              </a:rPr>
              <a:t>과정</a:t>
            </a:r>
            <a:endParaRPr lang="ko-KR" sz="3000" b="1" i="0" u="none" strike="noStrike" spc="-1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29800" y="4597400"/>
            <a:ext cx="7366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3100" b="1" i="0" u="none" strike="noStrike" spc="-100">
                <a:solidFill>
                  <a:srgbClr val="6b6862"/>
                </a:solidFill>
                <a:latin typeface="Pretendard Bold"/>
              </a:rPr>
              <a:t>03.</a:t>
            </a:r>
            <a:endParaRPr lang="en-US" sz="3100" b="1" i="0" u="none" strike="noStrike" spc="-100">
              <a:solidFill>
                <a:srgbClr val="6b6862"/>
              </a:solidFill>
              <a:latin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91800" y="5143500"/>
            <a:ext cx="35814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시도한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알고리즘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,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튜닝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기법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,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성능</a:t>
            </a:r>
            <a:r>
              <a:rPr lang="en-US" sz="1700" b="0" i="0" u="none" strike="noStrike" spc="-100">
                <a:solidFill>
                  <a:srgbClr val="6b6862">
                    <a:alpha val="60000"/>
                  </a:srgbClr>
                </a:solidFill>
                <a:latin typeface="Pretendard Regular"/>
              </a:rPr>
              <a:t> </a:t>
            </a:r>
            <a:r>
              <a:rPr lang="ko-KR" sz="1700" b="0" i="0" u="none" strike="noStrike" spc="-100">
                <a:solidFill>
                  <a:srgbClr val="6b6862">
                    <a:alpha val="60000"/>
                  </a:srgbClr>
                </a:solidFill>
                <a:ea typeface="Pretendard Regular"/>
              </a:rPr>
              <a:t>지표</a:t>
            </a:r>
            <a:endParaRPr lang="ko-KR" sz="1700" b="0" i="0" u="none" strike="noStrike" spc="-100">
              <a:solidFill>
                <a:srgbClr val="6b6862">
                  <a:alpha val="60000"/>
                </a:srgbClr>
              </a:solidFill>
              <a:ea typeface="Pretendard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ec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79600" y="1524000"/>
            <a:ext cx="14516100" cy="7404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54400" y="6908800"/>
            <a:ext cx="11531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5000" y="3086100"/>
            <a:ext cx="4343400" cy="3911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4660"/>
              </a:lnSpc>
            </a:pPr>
            <a:r>
              <a:rPr lang="en-US" sz="22000" b="false" i="false" u="none" strike="noStrike">
                <a:solidFill>
                  <a:srgbClr val="6B6862"/>
                </a:solidFill>
                <a:latin typeface="Pretendard SemiBold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70800" y="4648200"/>
            <a:ext cx="75311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6400" b="1" i="0" u="none" strike="noStrike" spc="-300">
                <a:solidFill>
                  <a:srgbClr val="6b6862"/>
                </a:solidFill>
                <a:ea typeface="Pretendard SemiBold"/>
              </a:rPr>
              <a:t>결과</a:t>
            </a:r>
            <a:r>
              <a:rPr lang="en-US" sz="6400" b="1" i="0" u="none" strike="noStrike" spc="-3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400" b="1" i="0" u="none" strike="noStrike" spc="-300">
                <a:solidFill>
                  <a:srgbClr val="6b6862"/>
                </a:solidFill>
                <a:ea typeface="Pretendard SemiBold"/>
              </a:rPr>
              <a:t>및</a:t>
            </a:r>
            <a:r>
              <a:rPr lang="en-US" sz="6400" b="1" i="0" u="none" strike="noStrike" spc="-3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400" b="1" i="0" u="none" strike="noStrike" spc="-300">
                <a:solidFill>
                  <a:srgbClr val="6b6862"/>
                </a:solidFill>
                <a:ea typeface="Pretendard SemiBold"/>
              </a:rPr>
              <a:t>통찰</a:t>
            </a:r>
            <a:endParaRPr lang="ko-KR" sz="6400" b="1" i="0" u="none" strike="noStrike" spc="-300">
              <a:solidFill>
                <a:srgbClr val="6b6862"/>
              </a:solidFill>
              <a:ea typeface="Pretendar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결과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및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통찰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4000" y="25527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500" b="1" i="0" u="none" strike="noStrike" spc="-200">
                <a:solidFill>
                  <a:srgbClr val="6b6862"/>
                </a:solidFill>
                <a:latin typeface="맑은 고딕"/>
              </a:rPr>
              <a:t>결과</a:t>
            </a:r>
            <a:r>
              <a:rPr lang="ko-KR" altLang="en-US" sz="4500" b="1" i="0" u="none" strike="noStrike" spc="-200">
                <a:solidFill>
                  <a:srgbClr val="6b6862"/>
                </a:solidFill>
                <a:latin typeface="맑은 고딕"/>
              </a:rPr>
              <a:t> 및 분석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endParaRPr 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66800" y="6362700"/>
            <a:ext cx="4343400" cy="2667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96340" y="3543300"/>
            <a:ext cx="4213860" cy="2724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638800" y="4152900"/>
            <a:ext cx="4495800" cy="4038600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10668000" y="3619500"/>
            <a:ext cx="6324600" cy="24269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>
                <a:latin typeface="맑은 고딕"/>
              </a:rPr>
              <a:t>정확도</a:t>
            </a:r>
            <a:r>
              <a:rPr lang="en-US" altLang="ko-KR" sz="2200" b="1">
                <a:latin typeface="맑은 고딕"/>
              </a:rPr>
              <a:t>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78%</a:t>
            </a:r>
            <a:r>
              <a:rPr lang="en-US" altLang="ko-KR" sz="2200">
                <a:latin typeface="맑은 고딕"/>
              </a:rPr>
              <a:t> 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모델 전체 데이터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latin typeface="맑은 고딕"/>
              </a:rPr>
              <a:t>정밀도</a:t>
            </a:r>
            <a:r>
              <a:rPr lang="en-US" altLang="ko-KR" sz="2200" b="1">
                <a:latin typeface="맑은 고딕"/>
              </a:rPr>
              <a:t>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79%</a:t>
            </a:r>
            <a:r>
              <a:rPr lang="ko-KR" altLang="en-US" sz="2200">
                <a:latin typeface="맑은 고딕"/>
              </a:rPr>
              <a:t>  </a:t>
            </a:r>
            <a:r>
              <a:rPr lang="en-US" altLang="ko-KR" sz="2200">
                <a:latin typeface="맑은 고딕"/>
              </a:rPr>
              <a:t>(</a:t>
            </a:r>
            <a:r>
              <a:rPr lang="ko-KR" altLang="en-US" sz="2200">
                <a:latin typeface="맑은 고딕"/>
              </a:rPr>
              <a:t>Transported 예측한 경우</a:t>
            </a:r>
            <a:r>
              <a:rPr lang="en-US" altLang="ko-KR" sz="2200">
                <a:latin typeface="맑은 고딕"/>
              </a:rPr>
              <a:t>)</a:t>
            </a:r>
            <a:r>
              <a:rPr lang="ko-KR" altLang="en-US" sz="2200">
                <a:latin typeface="맑은 고딕"/>
              </a:rPr>
              <a:t> </a:t>
            </a:r>
            <a:endParaRPr lang="ko-KR" altLang="en-US" sz="2200"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latin typeface="맑은 고딕"/>
              </a:rPr>
              <a:t>재현율</a:t>
            </a:r>
            <a:r>
              <a:rPr lang="en-US" altLang="ko-KR" sz="2200" b="1">
                <a:latin typeface="맑은 고딕"/>
              </a:rPr>
              <a:t>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77%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(</a:t>
            </a:r>
            <a:r>
              <a:rPr lang="ko-KR" altLang="en-US" sz="2200">
                <a:latin typeface="맑은 고딕"/>
              </a:rPr>
              <a:t>Transported 승객 중 모델 예측</a:t>
            </a:r>
            <a:r>
              <a:rPr lang="en-US" altLang="ko-KR" sz="2200">
                <a:latin typeface="맑은 고딕"/>
              </a:rPr>
              <a:t>)</a:t>
            </a:r>
            <a:endParaRPr lang="en-US" altLang="ko-KR" sz="2200">
              <a:latin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</a:rPr>
              <a:t>F1: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0.78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(</a:t>
            </a:r>
            <a:r>
              <a:rPr lang="ko-KR" altLang="en-US" sz="2200">
                <a:latin typeface="맑은 고딕"/>
              </a:rPr>
              <a:t>정밀도와 재현율 조화 평균</a:t>
            </a:r>
            <a:r>
              <a:rPr lang="en-US" altLang="ko-KR" sz="2200">
                <a:latin typeface="맑은 고딕"/>
              </a:rPr>
              <a:t>)</a:t>
            </a:r>
            <a:endParaRPr lang="en-US" altLang="ko-KR" sz="2200">
              <a:latin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</a:rPr>
              <a:t>ROC- AUC: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0.88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(1</a:t>
            </a:r>
            <a:r>
              <a:rPr lang="ko-KR" altLang="en-US" sz="2200">
                <a:latin typeface="맑은 고딕"/>
              </a:rPr>
              <a:t>에 가까율수록 좋은 성능</a:t>
            </a:r>
            <a:r>
              <a:rPr lang="en-US" altLang="ko-KR" sz="2200">
                <a:latin typeface="맑은 고딕"/>
              </a:rPr>
              <a:t>)</a:t>
            </a:r>
            <a:endParaRPr lang="en-US" altLang="ko-KR" sz="2200">
              <a:latin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</a:rPr>
              <a:t>RMSE:</a:t>
            </a:r>
            <a:r>
              <a:rPr lang="ko-KR" altLang="en-US" sz="2200" b="1">
                <a:latin typeface="맑은 고딕"/>
              </a:rPr>
              <a:t> </a:t>
            </a:r>
            <a:r>
              <a:rPr lang="en-US" altLang="ko-KR" sz="2200" b="1">
                <a:latin typeface="맑은 고딕"/>
              </a:rPr>
              <a:t>0.4</a:t>
            </a:r>
            <a:r>
              <a:rPr lang="en-US" altLang="ko-KR" sz="2200">
                <a:latin typeface="맑은 고딕"/>
              </a:rPr>
              <a:t> </a:t>
            </a:r>
            <a:r>
              <a:rPr lang="ko-KR" altLang="en-US" sz="2200">
                <a:latin typeface="맑은 고딕"/>
              </a:rPr>
              <a:t>예측값과 실제값의 차이 </a:t>
            </a:r>
            <a:endParaRPr lang="ko-KR" altLang="en-US" sz="2200">
              <a:latin typeface="맑은 고딕"/>
            </a:endParaRPr>
          </a:p>
          <a:p>
            <a:pPr lvl="0">
              <a:defRPr/>
            </a:pPr>
            <a:r>
              <a:rPr lang="ko-KR" altLang="en-US" sz="2200">
                <a:latin typeface="맑은 고딕"/>
              </a:rPr>
              <a:t>                </a:t>
            </a:r>
            <a:r>
              <a:rPr lang="en-US" altLang="ko-KR" sz="2200">
                <a:latin typeface="맑은 고딕"/>
              </a:rPr>
              <a:t>(</a:t>
            </a:r>
            <a:r>
              <a:rPr lang="ko-KR" altLang="en-US" sz="2200">
                <a:latin typeface="맑은 고딕"/>
              </a:rPr>
              <a:t>작을 수록 좋은 성능</a:t>
            </a:r>
            <a:r>
              <a:rPr lang="en-US" altLang="ko-KR" sz="2200">
                <a:latin typeface="맑은 고딕"/>
              </a:rPr>
              <a:t>)</a:t>
            </a:r>
            <a:r>
              <a:rPr lang="ko-KR" altLang="en-US" sz="2200">
                <a:latin typeface="맑은 고딕"/>
              </a:rPr>
              <a:t> </a:t>
            </a:r>
            <a:endParaRPr lang="ko-KR" altLang="en-US" sz="2200">
              <a:latin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10972800" y="2821306"/>
            <a:ext cx="5029200" cy="50101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700" b="1"/>
              <a:t>결과</a:t>
            </a:r>
            <a:endParaRPr lang="ko-KR" altLang="en-US" sz="2700" b="1"/>
          </a:p>
        </p:txBody>
      </p:sp>
      <p:sp>
        <p:nvSpPr>
          <p:cNvPr id="16" name="가로 글상자 15"/>
          <p:cNvSpPr txBox="1"/>
          <p:nvPr/>
        </p:nvSpPr>
        <p:spPr>
          <a:xfrm>
            <a:off x="10744200" y="6515100"/>
            <a:ext cx="5943600" cy="19202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>
                <a:latin typeface="맑은 고딕"/>
              </a:rPr>
              <a:t> Spaceship Titanic 데이터셋에서 승객의 Transported 여부를 예측하는 데 있어 전반적으로 준수한 성능을 보여주고 있습니다. 특히 ROC-AUC 점수가 높아 분류 성능이 우수했습니다</a:t>
            </a:r>
            <a:endParaRPr lang="ko-KR" altLang="en-US" sz="2400">
              <a:latin typeface="맑은 고딕"/>
            </a:endParaRPr>
          </a:p>
        </p:txBody>
      </p:sp>
      <p:cxnSp>
        <p:nvCxnSpPr>
          <p:cNvPr id="22" name="선 21"/>
          <p:cNvCxnSpPr/>
          <p:nvPr/>
        </p:nvCxnSpPr>
        <p:spPr>
          <a:xfrm>
            <a:off x="11201400" y="3390900"/>
            <a:ext cx="4572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altLang="en-US" sz="6000" b="1" i="0" u="none" strike="noStrike" spc="-200">
                <a:solidFill>
                  <a:srgbClr val="6b6862"/>
                </a:solidFill>
                <a:latin typeface="맑은 고딕"/>
              </a:rPr>
              <a:t>결과 및 통찰</a:t>
            </a:r>
            <a:r>
              <a:rPr lang="en-US" sz="6000" b="0" i="0" u="none" strike="noStrike" spc="-200">
                <a:solidFill>
                  <a:srgbClr val="6b6862"/>
                </a:solidFill>
                <a:latin typeface="Pretendard SemiBold"/>
              </a:rPr>
              <a:t> </a:t>
            </a:r>
            <a:endParaRPr lang="en-US" sz="6000" b="0" i="0" u="none" strike="noStrike" spc="-200">
              <a:solidFill>
                <a:srgbClr val="6b6862"/>
              </a:solidFill>
              <a:latin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6400" y="26289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1" i="0" u="none" strike="noStrike" spc="-200">
                <a:solidFill>
                  <a:srgbClr val="6b6862"/>
                </a:solidFill>
                <a:latin typeface="맑은 고딕"/>
              </a:rPr>
              <a:t>통찰 </a:t>
            </a:r>
            <a:r>
              <a:rPr lang="ko-KR" altLang="en-US" sz="4500" b="0" i="0" u="none" strike="noStrike" spc="-200">
                <a:solidFill>
                  <a:srgbClr val="6b6862"/>
                </a:solidFill>
                <a:ea typeface="Pretendard Medium"/>
              </a:rPr>
              <a:t>   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endParaRPr 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1600200" y="3619500"/>
            <a:ext cx="14478000" cy="4996815"/>
          </a:xfrm>
          <a:prstGeom prst="rect">
            <a:avLst/>
          </a:prstGeom>
        </p:spPr>
        <p:txBody>
          <a:bodyPr wrap="square">
            <a:spAutoFit/>
          </a:bodyPr>
          <a:p>
            <a:pPr marL="385560" lvl="0" indent="-385560">
              <a:buFont typeface="Arial"/>
              <a:buChar char="•"/>
              <a:defRPr/>
            </a:pPr>
            <a:r>
              <a:rPr lang="ko-KR" altLang="en-US" sz="2700" b="1">
                <a:latin typeface="맑은 고딕"/>
              </a:rPr>
              <a:t>승객 출발지와 생존율</a:t>
            </a:r>
            <a:endParaRPr lang="ko-KR" altLang="en-US" sz="2700" b="1">
              <a:latin typeface="맑은 고딕"/>
            </a:endParaRPr>
          </a:p>
          <a:p>
            <a:pPr lvl="0">
              <a:defRPr/>
            </a:pPr>
            <a:r>
              <a:rPr lang="ko-KR" altLang="en-US" sz="2700">
                <a:latin typeface="맑은 고딕"/>
              </a:rPr>
              <a:t>유로파 출발 승객의 생존율이 가장 높으며, 이는 경제적 여유와 고급 서비스 이용 가능성과 관련이 있습니다 </a:t>
            </a:r>
            <a:endParaRPr lang="ko-KR" altLang="en-US" sz="2700">
              <a:latin typeface="맑은 고딕"/>
            </a:endParaRPr>
          </a:p>
          <a:p>
            <a:pPr lvl="0">
              <a:defRPr/>
            </a:pPr>
            <a:endParaRPr lang="ko-KR" altLang="en-US" sz="2700">
              <a:latin typeface="맑은 고딕"/>
            </a:endParaRPr>
          </a:p>
          <a:p>
            <a:pPr marL="385560" lvl="0" indent="-385560">
              <a:buFont typeface="Arial"/>
              <a:buChar char="•"/>
              <a:defRPr/>
            </a:pPr>
            <a:r>
              <a:rPr lang="ko-KR" altLang="en-US" sz="2700" b="1">
                <a:latin typeface="맑은 고딕"/>
              </a:rPr>
              <a:t>데이터 특성</a:t>
            </a:r>
            <a:r>
              <a:rPr lang="ko-KR" altLang="en-US" sz="2700">
                <a:latin typeface="맑은 고딕"/>
              </a:rPr>
              <a:t> </a:t>
            </a:r>
            <a:endParaRPr lang="ko-KR" altLang="en-US" sz="2700">
              <a:latin typeface="맑은 고딕"/>
            </a:endParaRPr>
          </a:p>
          <a:p>
            <a:pPr lvl="0">
              <a:defRPr/>
            </a:pPr>
            <a:r>
              <a:rPr lang="ko-KR" altLang="en-US" sz="2700">
                <a:latin typeface="맑은 고딕"/>
              </a:rPr>
              <a:t>나이와 소비 패턴 외에도 가족 구성원 수와 객실 위치 등의 추가 분석을 통해 모델의 예측력을 향상할 수 있습니다</a:t>
            </a:r>
            <a:endParaRPr lang="ko-KR" altLang="en-US" sz="2700">
              <a:latin typeface="맑은 고딕"/>
            </a:endParaRPr>
          </a:p>
          <a:p>
            <a:pPr lvl="0">
              <a:defRPr/>
            </a:pPr>
            <a:endParaRPr lang="ko-KR" altLang="en-US" sz="2700">
              <a:latin typeface="맑은 고딕"/>
            </a:endParaRPr>
          </a:p>
          <a:p>
            <a:pPr marL="385560" lvl="0" indent="-385560">
              <a:buFont typeface="Arial"/>
              <a:buChar char="•"/>
              <a:defRPr/>
            </a:pPr>
            <a:r>
              <a:rPr lang="ko-KR" altLang="en-US" sz="2700" b="1">
                <a:latin typeface="맑은 고딕"/>
              </a:rPr>
              <a:t>하이퍼파라미터</a:t>
            </a:r>
            <a:endParaRPr lang="ko-KR" altLang="en-US" sz="2700" b="1">
              <a:latin typeface="맑은 고딕"/>
            </a:endParaRPr>
          </a:p>
          <a:p>
            <a:pPr lvl="0">
              <a:defRPr/>
            </a:pPr>
            <a:r>
              <a:rPr lang="ko-KR" altLang="en-US" sz="2700">
                <a:latin typeface="맑은 고딕"/>
              </a:rPr>
              <a:t>더 넓은 범위의 파라미터 값을 탐색하여 모델 성능을 극대화합니다</a:t>
            </a:r>
            <a:endParaRPr lang="ko-KR" altLang="en-US" sz="2700">
              <a:latin typeface="맑은 고딕"/>
            </a:endParaRPr>
          </a:p>
          <a:p>
            <a:pPr lvl="0">
              <a:defRPr/>
            </a:pPr>
            <a:r>
              <a:rPr lang="ko-KR" altLang="en-US" sz="2700">
                <a:latin typeface="맑은 고딕"/>
              </a:rPr>
              <a:t>XGBoost 모델의 한계를 극복하기 위해 </a:t>
            </a:r>
            <a:r>
              <a:rPr lang="en-US" altLang="ko-KR" sz="2700">
                <a:latin typeface="맑은 고딕"/>
              </a:rPr>
              <a:t>Random Search</a:t>
            </a:r>
            <a:r>
              <a:rPr lang="ko-KR" altLang="en-US" sz="2700">
                <a:latin typeface="맑은 고딕"/>
              </a:rPr>
              <a:t>를 이용해 성능을 향상했습니다</a:t>
            </a:r>
            <a:endParaRPr lang="ko-KR" altLang="en-US" sz="2700">
              <a:latin typeface="맑은 고딕"/>
            </a:endParaRPr>
          </a:p>
          <a:p>
            <a:pPr lvl="0">
              <a:defRPr/>
            </a:pPr>
            <a:endParaRPr lang="en-US" altLang="ko-KR" sz="2500">
              <a:latin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ec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9600" y="1524000"/>
            <a:ext cx="14516100" cy="7404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4400" y="6908800"/>
            <a:ext cx="11531600" cy="25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5378450" y="4438650"/>
            <a:ext cx="7531100" cy="16192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altLang="en-US" sz="6400" b="1" i="0" u="none" strike="noStrike" spc="-300">
                <a:solidFill>
                  <a:srgbClr val="6b6862"/>
                </a:solidFill>
                <a:latin typeface="맑은 고딕"/>
              </a:rPr>
              <a:t>감사합니다</a:t>
            </a:r>
            <a:endParaRPr lang="ko-KR" altLang="en-US" sz="6400" b="1" i="0" u="none" strike="noStrike" spc="-3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533900" y="7069455"/>
            <a:ext cx="9791700" cy="3581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Kaggle: https://www.kaggle.com/datasets/youusha/spaceship-titanic-cleaned-and-imputed 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435697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ec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79600" y="1524000"/>
            <a:ext cx="14516100" cy="7404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54400" y="6908800"/>
            <a:ext cx="115316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75000" y="3086100"/>
            <a:ext cx="4343400" cy="391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4660"/>
              </a:lnSpc>
              <a:defRPr/>
            </a:pPr>
            <a:r>
              <a:rPr lang="en-US" sz="22000" b="0" i="0" u="none" strike="noStrike">
                <a:solidFill>
                  <a:srgbClr val="6b6862"/>
                </a:solidFill>
                <a:latin typeface="Pretendard SemiBold"/>
              </a:rPr>
              <a:t>01</a:t>
            </a:r>
            <a:endParaRPr lang="en-US" sz="22000" b="0" i="0" u="none" strike="noStrike">
              <a:solidFill>
                <a:srgbClr val="6b6862"/>
              </a:solidFill>
              <a:latin typeface="Pretendard Semi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70800" y="4648200"/>
            <a:ext cx="75311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6400" b="1" i="0" u="none" strike="noStrike" spc="-300">
                <a:solidFill>
                  <a:srgbClr val="6b6862"/>
                </a:solidFill>
                <a:latin typeface="맑은 고딕"/>
              </a:rPr>
              <a:t>프로젝트</a:t>
            </a:r>
            <a:r>
              <a:rPr lang="en-US" sz="6400" b="1" i="0" u="none" strike="noStrike" spc="-3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400" b="1" i="0" u="none" strike="noStrike" spc="-300">
                <a:solidFill>
                  <a:srgbClr val="6b6862"/>
                </a:solidFill>
                <a:latin typeface="맑은 고딕"/>
              </a:rPr>
              <a:t>개요</a:t>
            </a:r>
            <a:endParaRPr lang="ko-KR" sz="6400" b="1" i="0" u="none" strike="noStrike" spc="-300">
              <a:solidFill>
                <a:srgbClr val="6b6862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프로젝트</a:t>
            </a:r>
            <a:r>
              <a:rPr lang="en-US" sz="6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개요</a:t>
            </a:r>
            <a:endParaRPr lang="ko-KR" sz="6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0500" y="5410200"/>
            <a:ext cx="15024100" cy="2997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45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- </a:t>
            </a:r>
            <a:r>
              <a:rPr lang="ko-KR" sz="4500" b="1" i="0" u="none" strike="noStrike" spc="-200">
                <a:solidFill>
                  <a:srgbClr val="6b6862"/>
                </a:solidFill>
                <a:latin typeface="맑은 고딕"/>
              </a:rPr>
              <a:t>필요성</a:t>
            </a:r>
            <a:r>
              <a:rPr lang="en-US" sz="45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 </a:t>
            </a:r>
            <a:endParaRPr lang="en-US" sz="4500" b="0" i="0" u="none" strike="noStrike" spc="-200">
              <a:solidFill>
                <a:srgbClr val="6b6862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07899"/>
              </a:lnSpc>
              <a:defRPr/>
            </a:pPr>
            <a:r>
              <a:rPr lang="en-US" sz="45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 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Spaceship Titanic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은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승객의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실종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여부를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판단하는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비현실적인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주제처럼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보이지만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핵심은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데이터를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기반으로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이진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분류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모델을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구축하여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질병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고위험군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파악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이탈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고객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예측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등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다양한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문제에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활용이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가능</a:t>
            </a:r>
            <a:endParaRPr lang="ko-KR" sz="3700" b="0" i="0" u="none" strike="noStrike" spc="-1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74800" y="2946400"/>
            <a:ext cx="15240000" cy="2006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44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-</a:t>
            </a:r>
            <a:r>
              <a:rPr lang="en-US" sz="44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400" b="1" i="0" u="none" strike="noStrike" spc="-200">
                <a:solidFill>
                  <a:srgbClr val="6b6862"/>
                </a:solidFill>
                <a:latin typeface="맑은 고딕"/>
              </a:rPr>
              <a:t>문제</a:t>
            </a:r>
            <a:r>
              <a:rPr lang="en-US" sz="44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400" b="1" i="0" u="none" strike="noStrike" spc="-200">
                <a:solidFill>
                  <a:srgbClr val="6b6862"/>
                </a:solidFill>
                <a:latin typeface="맑은 고딕"/>
              </a:rPr>
              <a:t>정의</a:t>
            </a:r>
            <a:r>
              <a:rPr lang="en-US" sz="3900" b="0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 </a:t>
            </a:r>
            <a:endParaRPr lang="en-US" sz="3900" b="0" i="0" u="none" strike="noStrike" spc="-200">
              <a:solidFill>
                <a:srgbClr val="6b6862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107899"/>
              </a:lnSpc>
              <a:defRPr/>
            </a:pP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주어진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데이터로부터</a:t>
            </a:r>
            <a:r>
              <a:rPr lang="ko-KR" altLang="en-US" sz="3700" b="0" i="0" u="none" strike="noStrike" spc="-100">
                <a:solidFill>
                  <a:srgbClr val="6b6862"/>
                </a:solidFill>
                <a:latin typeface="맑은 고딕"/>
              </a:rPr>
              <a:t> 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Spaceship Titanic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의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실종된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승객들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중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누가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다른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차원으로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이동되었는지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이진</a:t>
            </a:r>
            <a:r>
              <a:rPr lang="ko-KR" altLang="en-US" sz="3700" b="0" i="0" u="none" strike="noStrike" spc="-100">
                <a:solidFill>
                  <a:srgbClr val="6b6862"/>
                </a:solidFill>
                <a:latin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분류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모델을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이용해</a:t>
            </a:r>
            <a:r>
              <a:rPr lang="en-US" sz="3700" b="0" i="0" u="none" strike="noStrike" spc="-1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3700" b="0" i="0" u="none" strike="noStrike" spc="-100">
                <a:solidFill>
                  <a:srgbClr val="6b6862"/>
                </a:solidFill>
                <a:latin typeface="맑은 고딕"/>
              </a:rPr>
              <a:t>예측</a:t>
            </a:r>
            <a:endParaRPr lang="ko-KR" sz="3700" b="0" i="0" u="none" strike="noStrike" spc="-100">
              <a:solidFill>
                <a:srgbClr val="6b6862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ec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79600" y="1524000"/>
            <a:ext cx="14516100" cy="7404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54400" y="6908800"/>
            <a:ext cx="115316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75000" y="3086100"/>
            <a:ext cx="4343400" cy="3911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4660"/>
              </a:lnSpc>
            </a:pPr>
            <a:r>
              <a:rPr lang="en-US" sz="22000" b="false" i="false" u="none" strike="noStrike">
                <a:solidFill>
                  <a:srgbClr val="6B6862"/>
                </a:solidFill>
                <a:latin typeface="Pretendard Semi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70800" y="4648200"/>
            <a:ext cx="753110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6400" b="1" i="0" u="none" strike="noStrike" spc="-3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6400" b="1" i="0" u="none" strike="noStrike" spc="-3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400" b="1" i="0" u="none" strike="noStrike" spc="-300">
                <a:solidFill>
                  <a:srgbClr val="6b6862"/>
                </a:solidFill>
                <a:latin typeface="맑은 고딕"/>
              </a:rPr>
              <a:t>전처리</a:t>
            </a:r>
            <a:endParaRPr lang="ko-KR" sz="6400" b="1" i="0" u="none" strike="noStrike" spc="-300">
              <a:solidFill>
                <a:srgbClr val="6b6862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673100"/>
            <a:ext cx="16852900" cy="868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25100" y="2641600"/>
            <a:ext cx="6210300" cy="6172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38300" y="2578100"/>
            <a:ext cx="9055100" cy="787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5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45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500" b="1" i="0" u="none" strike="noStrike" spc="-200">
                <a:solidFill>
                  <a:srgbClr val="6b6862"/>
                </a:solidFill>
                <a:latin typeface="맑은 고딕"/>
              </a:rPr>
              <a:t>탐색</a:t>
            </a:r>
            <a:r>
              <a:rPr lang="en-US" sz="4500" b="0" i="0" u="none" strike="noStrike" spc="-200">
                <a:solidFill>
                  <a:srgbClr val="6b6862"/>
                </a:solidFill>
                <a:latin typeface="Pretendard Medium"/>
              </a:rPr>
              <a:t> </a:t>
            </a:r>
            <a:endParaRPr lang="en-US" sz="4500" b="0" i="0" u="none" strike="noStrike" spc="-200">
              <a:solidFill>
                <a:srgbClr val="6b6862"/>
              </a:solidFill>
              <a:latin typeface="Pretendard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38300" y="3403600"/>
            <a:ext cx="8648700" cy="5727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PassengerId 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승객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ID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HomePlanet: 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출발한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행성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(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거주지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CryoSleep: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취침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방식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여부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Cabin: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객실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종류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및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번호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(port: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좌측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starbord: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우측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) 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Destination: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목적지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Age: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나이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VIP: VIP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RoomService: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룸서비스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금액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FoodCourt: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푸드코트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금액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shoppingMall: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쇼핑몰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금액</a:t>
            </a:r>
            <a:endParaRPr lang="ko-KR" sz="2800" b="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spa: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스파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금액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 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Name: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이름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8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Transported: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도착</a:t>
            </a:r>
            <a:r>
              <a:rPr lang="en-US" sz="28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800" b="0" i="0" u="none" strike="noStrike">
                <a:solidFill>
                  <a:srgbClr val="000000"/>
                </a:solidFill>
                <a:latin typeface="맑은 고딕"/>
              </a:rPr>
              <a:t>여부</a:t>
            </a:r>
            <a:endParaRPr lang="ko-KR" sz="2800" b="0" i="0" u="none" strike="noStrike">
              <a:solidFill>
                <a:srgbClr val="000000"/>
              </a:solidFill>
              <a:ea typeface="Pretendard SemiBold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900" b="0" i="0" u="none" strike="noStrike">
              <a:solidFill>
                <a:srgbClr val="000000"/>
              </a:solidFill>
              <a:latin typeface="Noto Sans CJK KR Regular"/>
              <a:ea typeface="Pretendar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" y="3390900"/>
            <a:ext cx="3340100" cy="483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8200" y="3467100"/>
            <a:ext cx="5194300" cy="260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60899" y="6248400"/>
            <a:ext cx="4940300" cy="255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0000" y="2463800"/>
            <a:ext cx="10388600" cy="774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분석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-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누락된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값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처리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결측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값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처리</a:t>
            </a:r>
            <a:endParaRPr lang="ko-KR" sz="4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6300" y="8343900"/>
            <a:ext cx="3543300" cy="800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ID, Transported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를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제외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 </a:t>
            </a: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모든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값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존재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94902" y="3086100"/>
            <a:ext cx="6997698" cy="6096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000" b="1" i="0" u="none" strike="noStrike">
                <a:solidFill>
                  <a:srgbClr val="000000"/>
                </a:solidFill>
                <a:latin typeface="맑은 고딕"/>
              </a:rPr>
              <a:t>범주형 데이터 (HomePlanet, CryoSleep, Cabin, Destination):</a:t>
            </a:r>
            <a:endParaRPr 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   - 데이터 분포를 고려하여 최빈값으로 채우거나, 분포가 불명확한 경우 'Unknown'으로 대체</a:t>
            </a:r>
            <a:r>
              <a:rPr lang="ko-KR" altLang="en-US" sz="2000" i="0" u="none" strike="noStrike">
                <a:solidFill>
                  <a:srgbClr val="000000"/>
                </a:solidFill>
                <a:latin typeface="맑은 고딕"/>
              </a:rPr>
              <a:t>하였습니다</a:t>
            </a:r>
            <a:endParaRPr lang="ko-KR" altLang="en-US" sz="200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b="1" i="0" u="none" strike="noStrike">
                <a:solidFill>
                  <a:srgbClr val="000000"/>
                </a:solidFill>
                <a:latin typeface="맑은 고딕"/>
              </a:rPr>
              <a:t>수치형 데이터 (Age, RoomService, FoodCourt, ShoppingMall, Spa, VRDeck):</a:t>
            </a:r>
            <a:endParaRPr 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   - 중앙값으로 채웠습니다. 이는 극단값의 영향을 줄이고</a:t>
            </a:r>
            <a:r>
              <a:rPr lang="en-US" altLang="ko-KR" sz="2000" i="0" u="none" strike="noStrike">
                <a:solidFill>
                  <a:srgbClr val="000000"/>
                </a:solidFill>
                <a:latin typeface="맑은 고딕"/>
              </a:rPr>
              <a:t>,</a:t>
            </a:r>
            <a:endParaRPr lang="ko-KR" sz="200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데이터 분포의 왜곡을 방지하기 위함입니다.</a:t>
            </a:r>
            <a:endParaRPr lang="ko-KR" sz="200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   - 평균 대신 중앙값 사용으로 이상치의 영향을 최소화</a:t>
            </a:r>
            <a:r>
              <a:rPr lang="ko-KR" altLang="en-US" sz="2000" i="0" u="none" strike="noStrike">
                <a:solidFill>
                  <a:srgbClr val="000000"/>
                </a:solidFill>
                <a:latin typeface="맑은 고딕"/>
              </a:rPr>
              <a:t> 하였습니다 </a:t>
            </a:r>
            <a:endParaRPr lang="ko-KR" altLang="en-US" sz="200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b="1" i="0" u="none" strike="noStrike">
                <a:solidFill>
                  <a:srgbClr val="000000"/>
                </a:solidFill>
                <a:latin typeface="맑은 고딕"/>
              </a:rPr>
              <a:t>FamilyID 설정:</a:t>
            </a:r>
            <a:endParaRPr 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   - PassengerId의 첫 부분을 활용해 FamilyID 생성</a:t>
            </a:r>
            <a:r>
              <a:rPr lang="ko-KR" altLang="en-US" sz="2000" i="0" u="none" strike="noStrike">
                <a:solidFill>
                  <a:srgbClr val="000000"/>
                </a:solidFill>
                <a:latin typeface="맑은 고딕"/>
              </a:rPr>
              <a:t>하였습니다</a:t>
            </a:r>
            <a:endParaRPr lang="ko-KR" altLang="en-US" sz="2000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000" i="0" u="none" strike="noStrike">
                <a:solidFill>
                  <a:srgbClr val="000000"/>
                </a:solidFill>
                <a:latin typeface="맑은 고딕"/>
              </a:rPr>
              <a:t>   - 승객을 가족 단위로 그룹화하여 분석의 정확성 향</a:t>
            </a:r>
            <a:r>
              <a:rPr lang="ko-KR" altLang="en-US" sz="200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상 시켰습니다 </a:t>
            </a:r>
            <a:endParaRPr lang="ko-KR" alt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ko-KR" altLang="en-US" sz="20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altLang="en-US" sz="220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결측값을 효과적으로 처리하고, 데이터의 품질을 향상시켜 분석의 정확도를 높였습니다.</a:t>
            </a:r>
            <a:endParaRPr lang="ko-KR" altLang="en-US" sz="220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4900" y="3441700"/>
            <a:ext cx="3162300" cy="2209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10100" y="3479800"/>
            <a:ext cx="2984500" cy="220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26400" y="3441700"/>
            <a:ext cx="3073400" cy="2209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04900" y="6515100"/>
            <a:ext cx="3162300" cy="2108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610100" y="6515100"/>
            <a:ext cx="2984500" cy="2108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26400" y="6477000"/>
            <a:ext cx="3073400" cy="2108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649200" y="4508500"/>
            <a:ext cx="33401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latin typeface="맑은 고딕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22400" y="2540000"/>
            <a:ext cx="15443200" cy="774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데이터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분석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 - 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나이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룸서비스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푸드코드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쇼핑몰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스파</a:t>
            </a:r>
            <a:r>
              <a:rPr lang="en-US" sz="4000" b="1" i="0" u="none" strike="noStrike" spc="-200">
                <a:solidFill>
                  <a:srgbClr val="6b6862"/>
                </a:solidFill>
                <a:latin typeface="맑은 고딕"/>
                <a:ea typeface="맑은 고딕"/>
              </a:rPr>
              <a:t>, VRDeck </a:t>
            </a:r>
            <a:r>
              <a:rPr lang="ko-KR" sz="4000" b="1" i="0" u="none" strike="noStrike" spc="-200">
                <a:solidFill>
                  <a:srgbClr val="6b6862"/>
                </a:solidFill>
                <a:latin typeface="맑은 고딕"/>
              </a:rPr>
              <a:t>금액</a:t>
            </a:r>
            <a:endParaRPr lang="ko-KR" sz="4000" b="1" i="0" u="none" strike="noStrike" spc="-200">
              <a:solidFill>
                <a:srgbClr val="6b6862"/>
              </a:solidFill>
              <a:latin typeface="맑은 고딕"/>
            </a:endParaRPr>
          </a:p>
        </p:txBody>
      </p:sp>
      <p:sp>
        <p:nvSpPr>
          <p:cNvPr name="TextBox 15" id="15"/>
          <p:cNvSpPr txBox="true"/>
          <p:nvPr/>
        </p:nvSpPr>
        <p:spPr>
          <a:xfrm rot="0">
            <a:off x="2400300" y="5854700"/>
            <a:ext cx="5715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200" b="false" i="false" u="none" strike="noStrike">
                <a:solidFill>
                  <a:srgbClr val="000000"/>
                </a:solidFill>
                <a:ea typeface="Noto Sans CJK KR Regular"/>
              </a:rPr>
              <a:t>나이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6000" y="5842000"/>
            <a:ext cx="1879600" cy="355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푸드코드</a:t>
            </a:r>
            <a:r>
              <a:rPr lang="en-US" sz="2000" b="false" i="false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000" b="false" i="false" u="none" strike="noStrike">
                <a:solidFill>
                  <a:srgbClr val="000000"/>
                </a:solidFill>
                <a:ea typeface="Noto Sans CJK KR Regular"/>
              </a:rPr>
              <a:t>금액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68500" y="8864600"/>
            <a:ext cx="1689100" cy="39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쇼핑몰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금액</a:t>
            </a:r>
            <a:endParaRPr lang="ko-KR" sz="2200" b="0" i="0" u="none" strike="noStrike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name="TextBox 18" id="18"/>
          <p:cNvSpPr txBox="true"/>
          <p:nvPr/>
        </p:nvSpPr>
        <p:spPr>
          <a:xfrm rot="0">
            <a:off x="8877300" y="8839200"/>
            <a:ext cx="16510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Noto Sans CJK KR Regular"/>
              </a:rPr>
              <a:t>VRDeck </a:t>
            </a:r>
            <a:r>
              <a:rPr lang="ko-KR" sz="2200" b="false" i="false" u="none" strike="noStrike">
                <a:solidFill>
                  <a:srgbClr val="000000"/>
                </a:solidFill>
                <a:ea typeface="Noto Sans CJK KR Regular"/>
              </a:rPr>
              <a:t>금액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24500" y="8864600"/>
            <a:ext cx="1409700" cy="39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스파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금액</a:t>
            </a:r>
            <a:endParaRPr lang="ko-KR" sz="2200" b="0" i="0" u="none" strike="noStrike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70500" y="5854700"/>
            <a:ext cx="1816100" cy="393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룸서비스</a:t>
            </a:r>
            <a:r>
              <a:rPr lang="en-US" sz="2200" b="0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ea typeface="Noto Sans CJK KR Regular"/>
              </a:rPr>
              <a:t>금액</a:t>
            </a:r>
            <a:endParaRPr lang="ko-KR" sz="2200" b="0" i="0" u="none" strike="noStrike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53801" y="4902200"/>
            <a:ext cx="5943600" cy="35941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나이는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어린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승객일수록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생존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가능성이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높았으며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 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소비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(RoomService, Spa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등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는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부유층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승객과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밀접하게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연관되어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생존율에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약간의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영향을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 미쳤습니다 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lvl="0" indent="-342900" algn="l">
              <a:lnSpc>
                <a:spcPct val="99600"/>
              </a:lnSpc>
              <a:buClr>
                <a:srgbClr val="000000"/>
              </a:buClr>
              <a:buFont typeface="Arial"/>
              <a:buChar char="●"/>
              <a:defRPr/>
            </a:pP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하지만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전반적으로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소비가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많을수록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생존율이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높았으나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생존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여부를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결정짓는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주요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latin typeface="맑은 고딕"/>
              </a:rPr>
              <a:t>요인은</a:t>
            </a:r>
            <a:r>
              <a:rPr lang="en-US" sz="24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맑은 고딕"/>
              </a:rPr>
              <a:t>아닙니다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맑은 고딕"/>
              </a:rPr>
              <a:t>.</a:t>
            </a:r>
            <a:endParaRPr lang="en-US" altLang="ko-KR" sz="2400" b="0" i="0" u="none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725400" y="3683000"/>
            <a:ext cx="33782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4000" b="1" i="0" u="none" strike="noStrike">
                <a:solidFill>
                  <a:srgbClr val="000000"/>
                </a:solidFill>
                <a:latin typeface="맑은 고딕"/>
              </a:rPr>
              <a:t>분석</a:t>
            </a:r>
            <a:endParaRPr lang="ko-KR" sz="4000" b="1" i="0" u="none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d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952500"/>
            <a:ext cx="17132300" cy="866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8500" y="825500"/>
            <a:ext cx="16891000" cy="866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2336800"/>
            <a:ext cx="14693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8300" y="1257300"/>
            <a:ext cx="1524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2700" y="3657600"/>
            <a:ext cx="54610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35800" y="4089400"/>
            <a:ext cx="2844800" cy="1612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035800" y="7099300"/>
            <a:ext cx="2844800" cy="1536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2700" y="6705600"/>
            <a:ext cx="5461000" cy="2425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62200" y="1155700"/>
            <a:ext cx="135636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4660"/>
              </a:lnSpc>
              <a:defRPr/>
            </a:pP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데이터</a:t>
            </a:r>
            <a:r>
              <a:rPr lang="en-US" sz="6000" b="1" i="0" u="none" strike="noStrike" spc="-200">
                <a:solidFill>
                  <a:srgbClr val="6b6862"/>
                </a:solidFill>
                <a:latin typeface="Pretendard SemiBold"/>
              </a:rPr>
              <a:t> </a:t>
            </a:r>
            <a:r>
              <a:rPr lang="ko-KR" sz="6000" b="1" i="0" u="none" strike="noStrike" spc="-200">
                <a:solidFill>
                  <a:srgbClr val="6b6862"/>
                </a:solidFill>
                <a:ea typeface="Pretendard SemiBold"/>
              </a:rPr>
              <a:t>전처리</a:t>
            </a:r>
            <a:endParaRPr lang="ko-KR" sz="6000" b="1" i="0" u="none" strike="noStrike" spc="-200">
              <a:solidFill>
                <a:srgbClr val="6b6862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9400" y="2552700"/>
            <a:ext cx="14820900" cy="774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데이터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분석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- 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출발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행성</a:t>
            </a:r>
            <a:r>
              <a:rPr lang="en-US" sz="4000" b="1" i="0" u="none" strike="noStrike" spc="-200">
                <a:solidFill>
                  <a:srgbClr val="6b6862"/>
                </a:solidFill>
                <a:latin typeface="Pretendard Medium"/>
              </a:rPr>
              <a:t>, </a:t>
            </a:r>
            <a:r>
              <a:rPr lang="ko-KR" sz="4000" b="1" i="0" u="none" strike="noStrike" spc="-200">
                <a:solidFill>
                  <a:srgbClr val="6b6862"/>
                </a:solidFill>
                <a:ea typeface="Pretendard Medium"/>
              </a:rPr>
              <a:t>목적지</a:t>
            </a:r>
            <a:endParaRPr lang="ko-KR" sz="4000" b="1" i="0" u="none" strike="noStrike" spc="-200">
              <a:solidFill>
                <a:srgbClr val="6b6862"/>
              </a:solidFill>
              <a:ea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10800" y="6477000"/>
            <a:ext cx="6781800" cy="2806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목적지</a:t>
            </a:r>
            <a:r>
              <a:rPr lang="en-US" sz="2700" b="1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700" b="1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대부분의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TRAPPIST-1e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목적지로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했으며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이곳의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가장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높았습니다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목적지는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사회경제적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특성과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연관이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있으며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특정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목적지가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생존에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유리한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조건을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제공할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82200" y="3238500"/>
            <a:ext cx="6718300" cy="2971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출발</a:t>
            </a:r>
            <a:r>
              <a:rPr lang="ko-KR" altLang="en-US" sz="2700" b="1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700" b="1" i="0" u="none" strike="noStrike">
                <a:solidFill>
                  <a:srgbClr val="000000"/>
                </a:solidFill>
                <a:latin typeface="맑은 고딕"/>
              </a:rPr>
              <a:t>행성</a:t>
            </a:r>
            <a:endParaRPr lang="ko-KR" sz="2700" b="1" i="0" u="none" strike="noStrike">
              <a:solidFill>
                <a:srgbClr val="000000"/>
              </a:solidFill>
              <a:latin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대부분의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지구에서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출발했으나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유로파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출발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가장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높았습니다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10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유로파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출발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높은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경제적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여유와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고급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서비스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이용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가능성과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관련이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있습니다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2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endParaRPr lang="en-US" sz="5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000000"/>
                </a:solidFill>
                <a:latin typeface="맑은 고딕"/>
              </a:rPr>
              <a:t>-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출발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행성은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승객의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경제적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배경과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소비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패턴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생존율에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영향을</a:t>
            </a:r>
            <a:r>
              <a:rPr lang="en-US" sz="22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i="0" u="none" strike="noStrike">
                <a:solidFill>
                  <a:srgbClr val="000000"/>
                </a:solidFill>
                <a:latin typeface="맑은 고딕"/>
              </a:rPr>
              <a:t>미칩니다</a:t>
            </a:r>
            <a:r>
              <a:rPr lang="en-US" sz="2300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300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885</ep:Words>
  <ep:PresentationFormat>On-screen Show (4:3)</ep:PresentationFormat>
  <ep:Paragraphs>229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우지은</cp:lastModifiedBy>
  <dcterms:modified xsi:type="dcterms:W3CDTF">2024-12-06T07:59:54.415</dcterms:modified>
  <cp:revision>99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