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0"/>
  </p:notesMasterIdLst>
  <p:sldIdLst>
    <p:sldId id="256" r:id="rId2"/>
    <p:sldId id="263" r:id="rId3"/>
    <p:sldId id="260" r:id="rId4"/>
    <p:sldId id="261" r:id="rId5"/>
    <p:sldId id="262" r:id="rId6"/>
    <p:sldId id="258" r:id="rId7"/>
    <p:sldId id="265" r:id="rId8"/>
    <p:sldId id="264" r:id="rId9"/>
    <p:sldId id="266" r:id="rId10"/>
    <p:sldId id="259" r:id="rId11"/>
    <p:sldId id="267" r:id="rId12"/>
    <p:sldId id="269" r:id="rId13"/>
    <p:sldId id="268" r:id="rId14"/>
    <p:sldId id="271" r:id="rId15"/>
    <p:sldId id="272" r:id="rId16"/>
    <p:sldId id="273" r:id="rId17"/>
    <p:sldId id="274" r:id="rId18"/>
    <p:sldId id="27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FEC8403-2536-480D-B803-6344B79C3CF5}">
          <p14:sldIdLst>
            <p14:sldId id="256"/>
            <p14:sldId id="263"/>
            <p14:sldId id="260"/>
            <p14:sldId id="261"/>
            <p14:sldId id="262"/>
            <p14:sldId id="258"/>
            <p14:sldId id="265"/>
            <p14:sldId id="264"/>
            <p14:sldId id="266"/>
            <p14:sldId id="259"/>
            <p14:sldId id="267"/>
            <p14:sldId id="269"/>
            <p14:sldId id="268"/>
            <p14:sldId id="271"/>
            <p14:sldId id="272"/>
            <p14:sldId id="273"/>
            <p14:sldId id="274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27670-DE30-47D9-950F-04F70BF7E200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16CB4-585A-43B3-8936-E09DFADEE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388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16CB4-585A-43B3-8936-E09DFADEEEB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645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6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5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3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4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0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0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7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1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3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7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6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5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80D305-8A89-7C58-5F8C-1C7E9B11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826" r="1617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45FD0A-3D7C-5379-0695-0DCE5FD7A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502489"/>
            <a:ext cx="3314700" cy="185302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3200" dirty="0"/>
              <a:t>대출 승인 가능성 예측 모델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434270-FC3C-4F21-5847-53F0E8478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0054" y="2502489"/>
            <a:ext cx="2483567" cy="1853023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데이터 짱</a:t>
            </a:r>
            <a:endParaRPr lang="en-US" altLang="ko-KR" sz="1600" dirty="0"/>
          </a:p>
          <a:p>
            <a:r>
              <a:rPr lang="ko-KR" altLang="en-US" sz="1600" dirty="0" err="1"/>
              <a:t>문경호</a:t>
            </a:r>
            <a:r>
              <a:rPr lang="ko-KR" altLang="en-US" sz="1600" dirty="0"/>
              <a:t> 이준혁 </a:t>
            </a:r>
            <a:r>
              <a:rPr lang="ko-KR" altLang="en-US" sz="1600" dirty="0" err="1"/>
              <a:t>채준수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76113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236DE-3743-93C2-132F-07E4FCDD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다양한 모델 테스트</a:t>
            </a:r>
            <a:b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8672CDB-3DE3-CF6E-DD94-057B91F0B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2833" t="56718" r="40147" b="33692"/>
          <a:stretch/>
        </p:blipFill>
        <p:spPr>
          <a:xfrm>
            <a:off x="1692773" y="2182122"/>
            <a:ext cx="8806453" cy="1660635"/>
          </a:xfrm>
        </p:spPr>
      </p:pic>
    </p:spTree>
    <p:extLst>
      <p:ext uri="{BB962C8B-B14F-4D97-AF65-F5344CB8AC3E}">
        <p14:creationId xmlns:p14="http://schemas.microsoft.com/office/powerpoint/2010/main" val="3791614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D552C-2D1F-9608-A9CB-86603DE8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튜닝 수행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587B6ED-4513-7F4D-DF8C-49E196C96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3520" t="53137" r="44178" b="41135"/>
          <a:stretch/>
        </p:blipFill>
        <p:spPr>
          <a:xfrm>
            <a:off x="1782615" y="2640725"/>
            <a:ext cx="8626769" cy="1177158"/>
          </a:xfrm>
        </p:spPr>
      </p:pic>
    </p:spTree>
    <p:extLst>
      <p:ext uri="{BB962C8B-B14F-4D97-AF65-F5344CB8AC3E}">
        <p14:creationId xmlns:p14="http://schemas.microsoft.com/office/powerpoint/2010/main" val="1249610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2C6E7-FF14-55F3-687B-8BC6645D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혼동행렬 시각화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075179D-415F-768B-45E7-75283394C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1914" t="27502" r="31375" b="17115"/>
          <a:stretch/>
        </p:blipFill>
        <p:spPr>
          <a:xfrm>
            <a:off x="3547241" y="2209799"/>
            <a:ext cx="5097518" cy="4085510"/>
          </a:xfrm>
        </p:spPr>
      </p:pic>
    </p:spTree>
    <p:extLst>
      <p:ext uri="{BB962C8B-B14F-4D97-AF65-F5344CB8AC3E}">
        <p14:creationId xmlns:p14="http://schemas.microsoft.com/office/powerpoint/2010/main" val="2066308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151C6-3500-543D-0B19-CFCEDFA3F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최종 모델 평가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688AD9F-888A-4E5C-3849-F36431F1E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1169" t="55571" r="28611" b="21309"/>
          <a:stretch/>
        </p:blipFill>
        <p:spPr>
          <a:xfrm>
            <a:off x="1638299" y="2267607"/>
            <a:ext cx="7606482" cy="2322786"/>
          </a:xfrm>
        </p:spPr>
      </p:pic>
    </p:spTree>
    <p:extLst>
      <p:ext uri="{BB962C8B-B14F-4D97-AF65-F5344CB8AC3E}">
        <p14:creationId xmlns:p14="http://schemas.microsoft.com/office/powerpoint/2010/main" val="2675291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3C9D0-26C1-193F-E35E-167CD99F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정확도 계산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52FDF41-F779-BFD0-148D-FCC081F06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8573" t="36444" r="42647" b="47550"/>
          <a:stretch/>
        </p:blipFill>
        <p:spPr>
          <a:xfrm>
            <a:off x="177247" y="2057399"/>
            <a:ext cx="9284678" cy="2743201"/>
          </a:xfrm>
        </p:spPr>
      </p:pic>
    </p:spTree>
    <p:extLst>
      <p:ext uri="{BB962C8B-B14F-4D97-AF65-F5344CB8AC3E}">
        <p14:creationId xmlns:p14="http://schemas.microsoft.com/office/powerpoint/2010/main" val="3267579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E5FB1-ECA7-2CFA-E88D-16A8BAB4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정밀도 계산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870E49E0-91B0-7565-C3D6-64BE30CD7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9537" t="51173" r="51063" b="31770"/>
          <a:stretch/>
        </p:blipFill>
        <p:spPr>
          <a:xfrm>
            <a:off x="377687" y="1992795"/>
            <a:ext cx="6149386" cy="2872409"/>
          </a:xfrm>
        </p:spPr>
      </p:pic>
    </p:spTree>
    <p:extLst>
      <p:ext uri="{BB962C8B-B14F-4D97-AF65-F5344CB8AC3E}">
        <p14:creationId xmlns:p14="http://schemas.microsoft.com/office/powerpoint/2010/main" val="1889134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E83B6-C613-F810-7DEB-F3146B06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민감도</a:t>
            </a:r>
            <a:r>
              <a:rPr lang="en-US" altLang="ko-KR" dirty="0"/>
              <a:t>(</a:t>
            </a:r>
            <a:r>
              <a:rPr lang="ko-KR" altLang="en-US" dirty="0" err="1"/>
              <a:t>재현율</a:t>
            </a:r>
            <a:r>
              <a:rPr lang="en-US" altLang="ko-KR" dirty="0"/>
              <a:t>) </a:t>
            </a:r>
            <a:r>
              <a:rPr lang="ko-KR" altLang="en-US" dirty="0"/>
              <a:t>계산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DE43C0DC-CDFA-E87E-6D90-435CF02AF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9664" t="66846" r="52978" b="16394"/>
          <a:stretch/>
        </p:blipFill>
        <p:spPr>
          <a:xfrm>
            <a:off x="546652" y="2152995"/>
            <a:ext cx="5161333" cy="2647606"/>
          </a:xfrm>
        </p:spPr>
      </p:pic>
    </p:spTree>
    <p:extLst>
      <p:ext uri="{BB962C8B-B14F-4D97-AF65-F5344CB8AC3E}">
        <p14:creationId xmlns:p14="http://schemas.microsoft.com/office/powerpoint/2010/main" val="2206173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DF626-2018-541A-AECD-D2D14C5D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모델 특이도 계산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9DED316-27F6-7635-C226-EEFC4E6AB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1323" t="83126" r="52340" b="537"/>
          <a:stretch/>
        </p:blipFill>
        <p:spPr>
          <a:xfrm>
            <a:off x="1133059" y="2191578"/>
            <a:ext cx="4658529" cy="2474844"/>
          </a:xfrm>
        </p:spPr>
      </p:pic>
    </p:spTree>
    <p:extLst>
      <p:ext uri="{BB962C8B-B14F-4D97-AF65-F5344CB8AC3E}">
        <p14:creationId xmlns:p14="http://schemas.microsoft.com/office/powerpoint/2010/main" val="44970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84793-E19E-9A2A-D303-95DB7DB58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특성 중요도 시각화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857824F-9BF4-58AF-73A7-F135F9895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31743" t="35123" r="7891" b="6190"/>
          <a:stretch/>
        </p:blipFill>
        <p:spPr>
          <a:xfrm>
            <a:off x="1638299" y="2057400"/>
            <a:ext cx="8054351" cy="4159920"/>
          </a:xfrm>
        </p:spPr>
      </p:pic>
    </p:spTree>
    <p:extLst>
      <p:ext uri="{BB962C8B-B14F-4D97-AF65-F5344CB8AC3E}">
        <p14:creationId xmlns:p14="http://schemas.microsoft.com/office/powerpoint/2010/main" val="192934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5ECBE-63BA-B925-7140-C52A2E14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205832-A71A-826B-935F-B55F44701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1909917"/>
            <a:ext cx="8915402" cy="4137259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ko-KR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대출 신청자의 개인 정보와 신용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기록</a:t>
            </a:r>
            <a:r>
              <a:rPr lang="ko-KR" altLang="en-US" dirty="0" err="1">
                <a:latin typeface="Arial" panose="020B0604020202020204" pitchFamily="34" charset="0"/>
              </a:rPr>
              <a:t>등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바탕으로 대출 승인 여부(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loan_status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예측하는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머신러닝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모델을 개발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대출 승인의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객관적인 기준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 제공하여 금융 기관이 더 빠르고 정확한 의사 결정을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할 수 있는 모델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02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44232-0D5F-B763-7884-AF38A789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데이터셋 탐색 및 </a:t>
            </a:r>
            <a:r>
              <a:rPr lang="ko-KR" altLang="en-US" sz="320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E72EA-8EC5-D5BF-6EF1-9D2E244B8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B8DFB5-424D-21F0-AA2B-6459B5748B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0000"/>
          <a:stretch/>
        </p:blipFill>
        <p:spPr>
          <a:xfrm>
            <a:off x="1569182" y="2137786"/>
            <a:ext cx="9053636" cy="362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2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A8E3D-C2DC-8B5A-A111-CBA496DB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데이터셋 탐색 및 </a:t>
            </a:r>
            <a:r>
              <a:rPr lang="ko-KR" altLang="en-US" sz="320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전처리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62AA28C-0B6C-6724-CE9D-7D1383E52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3155" b="31201"/>
          <a:stretch/>
        </p:blipFill>
        <p:spPr>
          <a:xfrm>
            <a:off x="1986433" y="2143818"/>
            <a:ext cx="8219134" cy="3915339"/>
          </a:xfrm>
        </p:spPr>
      </p:pic>
    </p:spTree>
    <p:extLst>
      <p:ext uri="{BB962C8B-B14F-4D97-AF65-F5344CB8AC3E}">
        <p14:creationId xmlns:p14="http://schemas.microsoft.com/office/powerpoint/2010/main" val="188235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4B4EC-8DC9-34E0-FD95-C32B3D566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데이터셋 탐색 및 </a:t>
            </a:r>
            <a:r>
              <a:rPr lang="ko-KR" altLang="en-US" sz="320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전처리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83C687B-CBAA-64EE-7B8B-5C647BB4B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68769" b="-1"/>
          <a:stretch/>
        </p:blipFill>
        <p:spPr>
          <a:xfrm>
            <a:off x="1142371" y="2127738"/>
            <a:ext cx="9907257" cy="4135499"/>
          </a:xfrm>
        </p:spPr>
      </p:pic>
    </p:spTree>
    <p:extLst>
      <p:ext uri="{BB962C8B-B14F-4D97-AF65-F5344CB8AC3E}">
        <p14:creationId xmlns:p14="http://schemas.microsoft.com/office/powerpoint/2010/main" val="2866123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C1F0B-1DA5-3BD4-8999-54DE27FB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b="1" i="0" dirty="0">
                <a:effectLst/>
                <a:latin typeface="+mj-ea"/>
                <a:cs typeface="Arial" panose="020B0604020202020204" pitchFamily="34" charset="0"/>
              </a:rPr>
              <a:t>범주형 변수 처리 </a:t>
            </a:r>
            <a:r>
              <a:rPr lang="en-US" altLang="ko-KR" b="1" i="0" dirty="0">
                <a:effectLst/>
                <a:latin typeface="+mj-ea"/>
                <a:cs typeface="Arial" panose="020B0604020202020204" pitchFamily="34" charset="0"/>
              </a:rPr>
              <a:t>(One-Hot Encoding)</a:t>
            </a:r>
            <a:br>
              <a:rPr lang="en-US" altLang="ko-KR" sz="2900" b="1" i="0" dirty="0">
                <a:effectLst/>
                <a:latin typeface="+mj-ea"/>
                <a:cs typeface="Arial" panose="020B0604020202020204" pitchFamily="34" charset="0"/>
              </a:rPr>
            </a:br>
            <a:r>
              <a:rPr lang="en-US" altLang="ko-KR" sz="2900" b="0" dirty="0">
                <a:solidFill>
                  <a:srgbClr val="000000"/>
                </a:solidFill>
                <a:latin typeface="+mj-ea"/>
                <a:cs typeface="Arial" panose="020B0604020202020204" pitchFamily="34" charset="0"/>
              </a:rPr>
              <a:t> </a:t>
            </a:r>
            <a:endParaRPr lang="ko-KR" altLang="en-US" sz="2900" dirty="0">
              <a:latin typeface="+mj-ea"/>
              <a:cs typeface="Arial" panose="020B0604020202020204" pitchFamily="34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8A908C7-642E-BDD5-B8E6-2CBDF0564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7849" t="38436" r="8666" b="14443"/>
          <a:stretch/>
        </p:blipFill>
        <p:spPr>
          <a:xfrm>
            <a:off x="1304487" y="2057400"/>
            <a:ext cx="9583025" cy="3778670"/>
          </a:xfrm>
        </p:spPr>
      </p:pic>
    </p:spTree>
    <p:extLst>
      <p:ext uri="{BB962C8B-B14F-4D97-AF65-F5344CB8AC3E}">
        <p14:creationId xmlns:p14="http://schemas.microsoft.com/office/powerpoint/2010/main" val="1716316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29318-B857-2C34-7577-0BF0B09A5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86" y="685800"/>
            <a:ext cx="9354215" cy="13716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초기형 모델 결정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RandomForeset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67B72B8-20CC-88D0-C06E-90368A93D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3183" t="61150" r="19392" b="14408"/>
          <a:stretch/>
        </p:blipFill>
        <p:spPr>
          <a:xfrm>
            <a:off x="1199486" y="2159879"/>
            <a:ext cx="9793027" cy="2858812"/>
          </a:xfrm>
        </p:spPr>
      </p:pic>
    </p:spTree>
    <p:extLst>
      <p:ext uri="{BB962C8B-B14F-4D97-AF65-F5344CB8AC3E}">
        <p14:creationId xmlns:p14="http://schemas.microsoft.com/office/powerpoint/2010/main" val="126512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09BEB-A9AB-5786-EACC-84AECEBB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 모델 평가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4EFD81D-371E-8920-023C-A467CD3A3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9215" t="49317" r="29620" b="28802"/>
          <a:stretch/>
        </p:blipFill>
        <p:spPr>
          <a:xfrm>
            <a:off x="829565" y="2511972"/>
            <a:ext cx="10532870" cy="2974428"/>
          </a:xfrm>
        </p:spPr>
      </p:pic>
    </p:spTree>
    <p:extLst>
      <p:ext uri="{BB962C8B-B14F-4D97-AF65-F5344CB8AC3E}">
        <p14:creationId xmlns:p14="http://schemas.microsoft.com/office/powerpoint/2010/main" val="325512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96D47-52A3-8AF9-66BE-56D56540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757" y="685800"/>
            <a:ext cx="9370944" cy="1371600"/>
          </a:xfrm>
        </p:spPr>
        <p:txBody>
          <a:bodyPr/>
          <a:lstStyle/>
          <a:p>
            <a:r>
              <a:rPr lang="ko-KR" altLang="en-US" dirty="0"/>
              <a:t>클래스 가중치 부여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BB4B092-DDCD-D537-DAAA-D2013BF12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3335" t="38592" r="19046" b="43587"/>
          <a:stretch/>
        </p:blipFill>
        <p:spPr>
          <a:xfrm>
            <a:off x="1110732" y="2419162"/>
            <a:ext cx="9970536" cy="1633595"/>
          </a:xfrm>
        </p:spPr>
      </p:pic>
    </p:spTree>
    <p:extLst>
      <p:ext uri="{BB962C8B-B14F-4D97-AF65-F5344CB8AC3E}">
        <p14:creationId xmlns:p14="http://schemas.microsoft.com/office/powerpoint/2010/main" val="3156107071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261A2E"/>
      </a:dk2>
      <a:lt2>
        <a:srgbClr val="F0F3F2"/>
      </a:lt2>
      <a:accent1>
        <a:srgbClr val="C34D8E"/>
      </a:accent1>
      <a:accent2>
        <a:srgbClr val="B13BAE"/>
      </a:accent2>
      <a:accent3>
        <a:srgbClr val="964DC3"/>
      </a:accent3>
      <a:accent4>
        <a:srgbClr val="523BB1"/>
      </a:accent4>
      <a:accent5>
        <a:srgbClr val="4D67C3"/>
      </a:accent5>
      <a:accent6>
        <a:srgbClr val="3B86B1"/>
      </a:accent6>
      <a:hlink>
        <a:srgbClr val="595FC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111</Words>
  <Application>Microsoft Office PowerPoint</Application>
  <PresentationFormat>와이드스크린</PresentationFormat>
  <Paragraphs>25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Avenir Next LT Pro</vt:lpstr>
      <vt:lpstr>Avenir Next LT Pro Light</vt:lpstr>
      <vt:lpstr>EncaseVTI</vt:lpstr>
      <vt:lpstr>대출 승인 가능성 예측 모델</vt:lpstr>
      <vt:lpstr>프로젝트 목적</vt:lpstr>
      <vt:lpstr>데이터셋 탐색 및 전처리</vt:lpstr>
      <vt:lpstr>데이터셋 탐색 및 전처리</vt:lpstr>
      <vt:lpstr>데이터셋 탐색 및 전처리</vt:lpstr>
      <vt:lpstr>범주형 변수 처리 (One-Hot Encoding)  </vt:lpstr>
      <vt:lpstr>초기형 모델 결정(RandomForeset)</vt:lpstr>
      <vt:lpstr>초기 모델 평가</vt:lpstr>
      <vt:lpstr>클래스 가중치 부여</vt:lpstr>
      <vt:lpstr>다양한 모델 테스트 </vt:lpstr>
      <vt:lpstr>튜닝 수행</vt:lpstr>
      <vt:lpstr>혼동행렬 시각화</vt:lpstr>
      <vt:lpstr>최종 모델 평가</vt:lpstr>
      <vt:lpstr>모델 정확도 계산</vt:lpstr>
      <vt:lpstr>모델 정밀도 계산</vt:lpstr>
      <vt:lpstr>모델 민감도(재현율) 계산</vt:lpstr>
      <vt:lpstr>모델 특이도 계산</vt:lpstr>
      <vt:lpstr>특성 중요도 시각화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준혁 이</dc:creator>
  <cp:lastModifiedBy>준혁 이</cp:lastModifiedBy>
  <cp:revision>5</cp:revision>
  <dcterms:created xsi:type="dcterms:W3CDTF">2024-12-11T10:49:01Z</dcterms:created>
  <dcterms:modified xsi:type="dcterms:W3CDTF">2024-12-11T12:38:21Z</dcterms:modified>
</cp:coreProperties>
</file>