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8" r:id="rId2"/>
    <p:sldId id="256" r:id="rId3"/>
    <p:sldId id="275" r:id="rId4"/>
    <p:sldId id="276" r:id="rId5"/>
    <p:sldId id="257" r:id="rId6"/>
    <p:sldId id="260" r:id="rId7"/>
    <p:sldId id="278" r:id="rId8"/>
    <p:sldId id="267" r:id="rId9"/>
    <p:sldId id="277" r:id="rId10"/>
    <p:sldId id="279" r:id="rId11"/>
    <p:sldId id="271" r:id="rId12"/>
    <p:sldId id="270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8E0BA-6078-4A90-BA5C-B70E4E21CBD1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E2BDF-E787-4BE2-8C8D-7A4F2C21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2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E4A422C8-24D4-41BF-867D-974FC0EF2211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2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E4A422C8-24D4-41BF-867D-974FC0EF2211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1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9247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7280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823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829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4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E4A422C8-24D4-41BF-867D-974FC0EF2211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2274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131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4A422C8-24D4-41BF-867D-974FC0EF2211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3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a.co.kr/view/AKR20240321001400071?input=1195m" TargetMode="External"/><Relationship Id="rId2" Type="http://schemas.openxmlformats.org/officeDocument/2006/relationships/hyperlink" Target="https://blog.naver.com/techref/22320732144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nnews.com/news/20240320183210790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800" b="1" spc="-150" dirty="0">
                <a:latin typeface="+mj-ea"/>
                <a:ea typeface="+mj-ea"/>
              </a:rPr>
              <a:t>           </a:t>
            </a:r>
            <a:r>
              <a:rPr lang="ko-KR" altLang="en-US" sz="4800" b="1" spc="-150" dirty="0">
                <a:latin typeface="+mj-ea"/>
                <a:ea typeface="+mj-ea"/>
              </a:rPr>
              <a:t>반도체의 이해와 미래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2757449" y="2270595"/>
            <a:ext cx="3510001" cy="445170"/>
            <a:chOff x="2757449" y="2381686"/>
            <a:chExt cx="3510001" cy="3276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2757449" y="2381686"/>
              <a:ext cx="2852928" cy="249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latin typeface="+mj-ea"/>
                  <a:ea typeface="+mj-ea"/>
                </a:rPr>
                <a:t>한국경제의 이해</a:t>
              </a:r>
              <a:r>
                <a:rPr lang="en-US" altLang="ko-KR" sz="1600" spc="-150" dirty="0">
                  <a:latin typeface="+mj-ea"/>
                  <a:ea typeface="+mj-ea"/>
                </a:rPr>
                <a:t>(</a:t>
              </a:r>
              <a:r>
                <a:rPr lang="ko-KR" altLang="en-US" sz="1600" spc="-150" dirty="0">
                  <a:latin typeface="+mj-ea"/>
                  <a:ea typeface="+mj-ea"/>
                </a:rPr>
                <a:t>개인 발표</a:t>
              </a:r>
              <a:r>
                <a:rPr lang="en-US" altLang="ko-KR" sz="1600" spc="-150" dirty="0">
                  <a:latin typeface="+mj-ea"/>
                  <a:ea typeface="+mj-ea"/>
                </a:rPr>
                <a:t>)</a:t>
              </a:r>
              <a:endParaRPr lang="ko-KR" altLang="en-US" sz="1600" spc="-150" dirty="0">
                <a:latin typeface="+mj-ea"/>
                <a:ea typeface="+mj-ea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7254240" y="3691051"/>
            <a:ext cx="32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20232044 </a:t>
            </a:r>
            <a:r>
              <a:rPr lang="ko-KR" altLang="en-US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정보통신공학과</a:t>
            </a:r>
            <a:endParaRPr lang="en-US" altLang="ko-KR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                                                              </a:t>
            </a:r>
            <a:r>
              <a:rPr lang="ko-KR" altLang="en-US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박희준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5790184" y="3563112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9632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9F67AB-CB38-4585-987C-58143FD921CE}"/>
              </a:ext>
            </a:extLst>
          </p:cNvPr>
          <p:cNvSpPr txBox="1"/>
          <p:nvPr/>
        </p:nvSpPr>
        <p:spPr>
          <a:xfrm>
            <a:off x="2065146" y="2019136"/>
            <a:ext cx="7974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ko-KR" altLang="en-US" dirty="0">
                <a:latin typeface="+mj-ea"/>
                <a:ea typeface="+mj-ea"/>
              </a:rPr>
            </a:br>
            <a:endParaRPr lang="en-US" altLang="ko-KR" spc="-15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4301428" y="784260"/>
            <a:ext cx="3772724" cy="876684"/>
            <a:chOff x="3722878" y="909877"/>
            <a:chExt cx="3772724" cy="8766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3722878" y="909877"/>
              <a:ext cx="3772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>
                  <a:solidFill>
                    <a:prstClr val="black"/>
                  </a:solidFill>
                  <a:latin typeface="+mj-ea"/>
                </a:rPr>
                <a:t>“</a:t>
              </a:r>
              <a:r>
                <a:rPr lang="ko-KR" altLang="en-US" sz="2800" b="1" spc="-150" dirty="0">
                  <a:solidFill>
                    <a:prstClr val="black"/>
                  </a:solidFill>
                  <a:latin typeface="+mj-ea"/>
                </a:rPr>
                <a:t>반도체의 미래</a:t>
              </a:r>
              <a:r>
                <a:rPr lang="en-US" altLang="ko-KR" sz="2800" b="1" spc="-150" dirty="0">
                  <a:solidFill>
                    <a:prstClr val="black"/>
                  </a:solidFill>
                  <a:latin typeface="+mj-ea"/>
                </a:rPr>
                <a:t>(</a:t>
              </a:r>
              <a:r>
                <a:rPr lang="ko-KR" altLang="en-US" sz="2800" b="1" spc="-150" dirty="0">
                  <a:solidFill>
                    <a:prstClr val="black"/>
                  </a:solidFill>
                  <a:latin typeface="+mj-ea"/>
                </a:rPr>
                <a:t>기사</a:t>
              </a:r>
              <a:r>
                <a:rPr lang="en-US" altLang="ko-KR" sz="2800" b="1" spc="-150" dirty="0">
                  <a:solidFill>
                    <a:prstClr val="black"/>
                  </a:solidFill>
                  <a:latin typeface="+mj-ea"/>
                </a:rPr>
                <a:t>)”</a:t>
              </a:r>
              <a:endParaRPr lang="ko-KR" altLang="en-US" sz="2800" b="1" spc="-150" dirty="0">
                <a:latin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4221352" y="1417229"/>
              <a:ext cx="3159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b="1" spc="-150" dirty="0">
                <a:latin typeface="+mj-ea"/>
                <a:ea typeface="+mj-ea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>
            <a:off x="2210562" y="6159747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4" y="2150228"/>
            <a:ext cx="4829862" cy="390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91" y="2048256"/>
            <a:ext cx="6133748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9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280" y="538300"/>
            <a:ext cx="1447800" cy="833300"/>
          </a:xfrm>
        </p:spPr>
        <p:txBody>
          <a:bodyPr>
            <a:noAutofit/>
          </a:bodyPr>
          <a:lstStyle/>
          <a:p>
            <a:r>
              <a:rPr lang="ko-KR" altLang="en-US" sz="5000" b="1" spc="-150" dirty="0">
                <a:latin typeface="+mj-ea"/>
                <a:ea typeface="+mj-ea"/>
              </a:rPr>
              <a:t>출처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1532128" y="13840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7729728" y="5493934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1496733" y="1634990"/>
            <a:ext cx="3419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https://holics1226.tistory.com/168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75232" y="2080367"/>
            <a:ext cx="6644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https://nulbocci.tistory.com/entry/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45479" y="2604254"/>
            <a:ext cx="800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사진출처</a:t>
            </a:r>
            <a:r>
              <a:rPr lang="en-US" altLang="ko-KR" dirty="0">
                <a:hlinkClick r:id="rId2"/>
              </a:rPr>
              <a:t>:  RAM </a:t>
            </a:r>
            <a:r>
              <a:rPr lang="ko-KR" altLang="en-US" dirty="0">
                <a:hlinkClick r:id="rId2"/>
              </a:rPr>
              <a:t>뜻 </a:t>
            </a:r>
            <a:r>
              <a:rPr lang="en-US" altLang="ko-KR" dirty="0">
                <a:hlinkClick r:id="rId2"/>
              </a:rPr>
              <a:t>? </a:t>
            </a:r>
            <a:r>
              <a:rPr lang="ko-KR" altLang="en-US" dirty="0">
                <a:hlinkClick r:id="rId2"/>
              </a:rPr>
              <a:t>컴퓨터 램 메모리 용량 </a:t>
            </a:r>
            <a:r>
              <a:rPr lang="en-US" altLang="ko-KR" dirty="0">
                <a:hlinkClick r:id="rId2"/>
              </a:rPr>
              <a:t>&amp; </a:t>
            </a:r>
            <a:r>
              <a:rPr lang="ko-KR" altLang="en-US" dirty="0">
                <a:hlinkClick r:id="rId2"/>
              </a:rPr>
              <a:t>종류</a:t>
            </a:r>
            <a:r>
              <a:rPr lang="en-US" altLang="ko-KR" dirty="0">
                <a:hlinkClick r:id="rId2"/>
              </a:rPr>
              <a:t>.. : </a:t>
            </a:r>
            <a:r>
              <a:rPr lang="ko-KR" altLang="en-US" dirty="0">
                <a:hlinkClick r:id="rId2"/>
              </a:rPr>
              <a:t>네이버블로그 </a:t>
            </a:r>
            <a:r>
              <a:rPr lang="en-US" altLang="ko-KR" dirty="0">
                <a:hlinkClick r:id="rId2"/>
              </a:rPr>
              <a:t>(naver.com)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20368" y="3041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3"/>
              </a:rPr>
              <a:t>美</a:t>
            </a:r>
            <a:r>
              <a:rPr lang="en-US" altLang="ko-KR" dirty="0">
                <a:hlinkClick r:id="rId3"/>
              </a:rPr>
              <a:t>, </a:t>
            </a:r>
            <a:r>
              <a:rPr lang="ko-KR" altLang="en-US" dirty="0">
                <a:hlinkClick r:id="rId3"/>
              </a:rPr>
              <a:t>반도체 패권 회복 위해 승부수</a:t>
            </a:r>
            <a:r>
              <a:rPr lang="en-US" altLang="ko-KR" dirty="0">
                <a:hlinkClick r:id="rId3"/>
              </a:rPr>
              <a:t>…</a:t>
            </a:r>
            <a:r>
              <a:rPr lang="ko-KR" altLang="en-US" dirty="0" err="1">
                <a:hlinkClick r:id="rId3"/>
              </a:rPr>
              <a:t>자국업체</a:t>
            </a:r>
            <a:r>
              <a:rPr lang="ko-KR" altLang="en-US" dirty="0">
                <a:hlinkClick r:id="rId3"/>
              </a:rPr>
              <a:t> 인텔에 </a:t>
            </a:r>
            <a:r>
              <a:rPr lang="ko-KR" altLang="en-US" dirty="0" err="1">
                <a:hlinkClick r:id="rId3"/>
              </a:rPr>
              <a:t>최대보조금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| </a:t>
            </a:r>
            <a:r>
              <a:rPr lang="ko-KR" altLang="en-US" dirty="0">
                <a:hlinkClick r:id="rId3"/>
              </a:rPr>
              <a:t>연합뉴스 </a:t>
            </a:r>
            <a:r>
              <a:rPr lang="en-US" altLang="ko-KR" dirty="0">
                <a:hlinkClick r:id="rId3"/>
              </a:rPr>
              <a:t>(yna.co.kr)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02080" y="37733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"</a:t>
            </a:r>
            <a:r>
              <a:rPr lang="ko-KR" altLang="en-US" dirty="0">
                <a:hlinkClick r:id="rId4"/>
              </a:rPr>
              <a:t>무적의 </a:t>
            </a:r>
            <a:r>
              <a:rPr lang="ko-KR" altLang="en-US" dirty="0" err="1">
                <a:hlinkClick r:id="rId4"/>
              </a:rPr>
              <a:t>양자인재</a:t>
            </a:r>
            <a:r>
              <a:rPr lang="ko-KR" altLang="en-US" dirty="0">
                <a:hlinkClick r:id="rId4"/>
              </a:rPr>
              <a:t> </a:t>
            </a:r>
            <a:r>
              <a:rPr lang="en-US" altLang="ko-KR" dirty="0">
                <a:hlinkClick r:id="rId4"/>
              </a:rPr>
              <a:t>70</a:t>
            </a:r>
            <a:r>
              <a:rPr lang="ko-KR" altLang="en-US" dirty="0">
                <a:hlinkClick r:id="rId4"/>
              </a:rPr>
              <a:t>명 집중 배치</a:t>
            </a:r>
            <a:r>
              <a:rPr lang="en-US" altLang="ko-KR" dirty="0">
                <a:hlinkClick r:id="rId4"/>
              </a:rPr>
              <a:t>… 250</a:t>
            </a:r>
            <a:r>
              <a:rPr lang="ko-KR" altLang="en-US" dirty="0">
                <a:hlinkClick r:id="rId4"/>
              </a:rPr>
              <a:t>억 </a:t>
            </a:r>
            <a:r>
              <a:rPr lang="ko-KR" altLang="en-US" dirty="0" err="1">
                <a:hlinkClick r:id="rId4"/>
              </a:rPr>
              <a:t>양자컴</a:t>
            </a:r>
            <a:r>
              <a:rPr lang="ko-KR" altLang="en-US" dirty="0">
                <a:hlinkClick r:id="rId4"/>
              </a:rPr>
              <a:t> </a:t>
            </a:r>
            <a:r>
              <a:rPr lang="en-US" altLang="ko-KR" dirty="0">
                <a:hlinkClick r:id="rId4"/>
              </a:rPr>
              <a:t>R&amp;D </a:t>
            </a:r>
            <a:r>
              <a:rPr lang="ko-KR" altLang="en-US" dirty="0">
                <a:hlinkClick r:id="rId4"/>
              </a:rPr>
              <a:t>주도</a:t>
            </a:r>
            <a:r>
              <a:rPr lang="en-US" altLang="ko-KR" dirty="0">
                <a:hlinkClick r:id="rId4"/>
              </a:rPr>
              <a:t>" - </a:t>
            </a:r>
            <a:r>
              <a:rPr lang="ko-KR" altLang="en-US" dirty="0">
                <a:hlinkClick r:id="rId4"/>
              </a:rPr>
              <a:t>파이낸셜뉴스 </a:t>
            </a:r>
            <a:r>
              <a:rPr lang="en-US" altLang="ko-KR" dirty="0">
                <a:hlinkClick r:id="rId4"/>
              </a:rPr>
              <a:t>(fnnews.com)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38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6344" y="2303092"/>
            <a:ext cx="3907536" cy="2662100"/>
          </a:xfrm>
        </p:spPr>
        <p:txBody>
          <a:bodyPr>
            <a:noAutofit/>
          </a:bodyPr>
          <a:lstStyle/>
          <a:p>
            <a:r>
              <a:rPr lang="en-US" altLang="ko-KR" sz="12000" b="1" spc="-150" dirty="0">
                <a:latin typeface="+mj-ea"/>
                <a:ea typeface="+mj-ea"/>
              </a:rPr>
              <a:t>Q&amp;A</a:t>
            </a:r>
            <a:endParaRPr lang="ko-KR" altLang="en-US" sz="12000" b="1" spc="-150" dirty="0">
              <a:latin typeface="+mj-ea"/>
              <a:ea typeface="+mj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1532128" y="13840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7729728" y="5493934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53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2296" y="276029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5400" b="1" spc="-150" dirty="0">
                <a:latin typeface="+mj-ea"/>
                <a:ea typeface="+mj-ea"/>
              </a:rPr>
              <a:t>감사합니다</a:t>
            </a:r>
            <a:r>
              <a:rPr lang="en-US" altLang="ko-KR" sz="5400" b="1" spc="-150" dirty="0">
                <a:latin typeface="+mj-ea"/>
                <a:ea typeface="+mj-ea"/>
              </a:rPr>
              <a:t>!</a:t>
            </a:r>
            <a:endParaRPr lang="ko-KR" altLang="en-US" sz="5400" b="1" spc="-150" dirty="0">
              <a:latin typeface="+mj-ea"/>
              <a:ea typeface="+mj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32912" y="2645907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38088" y="3701710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7281672" y="3819067"/>
            <a:ext cx="32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20232044 </a:t>
            </a:r>
            <a:r>
              <a:rPr lang="ko-KR" altLang="en-US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정보통신공학과</a:t>
            </a:r>
            <a:endParaRPr lang="en-US" altLang="ko-KR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                                                              </a:t>
            </a:r>
            <a:r>
              <a:rPr lang="ko-KR" altLang="en-US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박희준 </a:t>
            </a:r>
          </a:p>
        </p:txBody>
      </p: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DD9948-43A7-4D57-822A-B11DA03502D1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A541EF-5135-43A6-BBA5-50D829583EE3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E82829C-3BF6-4B47-86C3-EFE93DF0D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2329B6-9952-4A1F-889F-4E80EFF785F9}"/>
              </a:ext>
            </a:extLst>
          </p:cNvPr>
          <p:cNvGrpSpPr/>
          <p:nvPr/>
        </p:nvGrpSpPr>
        <p:grpSpPr>
          <a:xfrm>
            <a:off x="-220949" y="1324536"/>
            <a:ext cx="3072663" cy="2920723"/>
            <a:chOff x="56599" y="1363038"/>
            <a:chExt cx="3072663" cy="29207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36B4D4-EC90-4266-AA36-8D5433E09AA5}"/>
                </a:ext>
              </a:extLst>
            </p:cNvPr>
            <p:cNvSpPr txBox="1"/>
            <p:nvPr/>
          </p:nvSpPr>
          <p:spPr>
            <a:xfrm>
              <a:off x="56599" y="3327602"/>
              <a:ext cx="3072663" cy="956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latin typeface="+mj-ea"/>
                  <a:ea typeface="+mj-ea"/>
                </a:rPr>
                <a:t> </a:t>
              </a:r>
              <a:r>
                <a:rPr lang="ko-KR" altLang="en-US" sz="2000" b="1" dirty="0">
                  <a:latin typeface="+mj-ea"/>
                  <a:ea typeface="+mj-ea"/>
                </a:rPr>
                <a:t>주제선정이유</a:t>
              </a:r>
              <a:endParaRPr lang="en-US" altLang="ko-KR" sz="2000" b="1" dirty="0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+mj-ea"/>
                  <a:ea typeface="+mj-ea"/>
                </a:rPr>
                <a:t>반도체란</a:t>
              </a:r>
              <a:r>
                <a:rPr lang="en-US" altLang="ko-KR" sz="2000" b="1" dirty="0">
                  <a:latin typeface="+mj-ea"/>
                  <a:ea typeface="+mj-ea"/>
                </a:rPr>
                <a:t>?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C3AB7A1-9056-44BB-9A19-AF23F464A277}"/>
                </a:ext>
              </a:extLst>
            </p:cNvPr>
            <p:cNvGrpSpPr/>
            <p:nvPr/>
          </p:nvGrpSpPr>
          <p:grpSpPr>
            <a:xfrm>
              <a:off x="1105050" y="1363038"/>
              <a:ext cx="1349392" cy="1928803"/>
              <a:chOff x="1153175" y="1363038"/>
              <a:chExt cx="1349392" cy="192880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834C1F-7A90-473A-BA0C-B851EF52A01A}"/>
                  </a:ext>
                </a:extLst>
              </p:cNvPr>
              <p:cNvSpPr txBox="1"/>
              <p:nvPr/>
            </p:nvSpPr>
            <p:spPr>
              <a:xfrm rot="5400000">
                <a:off x="1273873" y="1242340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b="1" spc="-300" dirty="0">
                    <a:latin typeface="+mj-ea"/>
                    <a:ea typeface="+mj-ea"/>
                  </a:rPr>
                  <a:t>01</a:t>
                </a:r>
                <a:endParaRPr lang="ko-KR" altLang="en-US" sz="6000" b="1" spc="-300" dirty="0">
                  <a:latin typeface="+mj-ea"/>
                  <a:ea typeface="+mj-ea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875A814-022D-433D-92F3-B1664B79B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2400702"/>
                <a:ext cx="0" cy="8911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C0521B2-7AC1-4949-A10F-86BAE495A0AF}"/>
              </a:ext>
            </a:extLst>
          </p:cNvPr>
          <p:cNvGrpSpPr/>
          <p:nvPr/>
        </p:nvGrpSpPr>
        <p:grpSpPr>
          <a:xfrm>
            <a:off x="3198800" y="1919441"/>
            <a:ext cx="2233283" cy="2813848"/>
            <a:chOff x="3239054" y="1759981"/>
            <a:chExt cx="2233283" cy="28138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EE38FE-C363-40C8-A9C8-44E0B374A797}"/>
                </a:ext>
              </a:extLst>
            </p:cNvPr>
            <p:cNvSpPr txBox="1"/>
            <p:nvPr/>
          </p:nvSpPr>
          <p:spPr>
            <a:xfrm>
              <a:off x="3239054" y="4079335"/>
              <a:ext cx="2233283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/>
                  </a:solidFill>
                  <a:latin typeface="+mj-ea"/>
                  <a:ea typeface="+mj-ea"/>
                </a:rPr>
                <a:t>반도체의 종류</a:t>
              </a:r>
              <a:endParaRPr lang="en-US" altLang="ko-KR" b="1" dirty="0">
                <a:latin typeface="+mj-ea"/>
                <a:ea typeface="+mj-ea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8EB1347-2B74-47AC-B967-777434ED6AA4}"/>
                </a:ext>
              </a:extLst>
            </p:cNvPr>
            <p:cNvGrpSpPr/>
            <p:nvPr/>
          </p:nvGrpSpPr>
          <p:grpSpPr>
            <a:xfrm>
              <a:off x="3814541" y="1759981"/>
              <a:ext cx="1349392" cy="2243581"/>
              <a:chOff x="1072943" y="573962"/>
              <a:chExt cx="1349392" cy="224358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09C9C3-ABB7-4321-A014-A558CC6B7A93}"/>
                  </a:ext>
                </a:extLst>
              </p:cNvPr>
              <p:cNvSpPr txBox="1"/>
              <p:nvPr/>
            </p:nvSpPr>
            <p:spPr>
              <a:xfrm rot="5400000">
                <a:off x="1193641" y="453264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b="1" spc="-300" dirty="0">
                    <a:latin typeface="+mj-ea"/>
                    <a:ea typeface="+mj-ea"/>
                  </a:rPr>
                  <a:t>02</a:t>
                </a:r>
                <a:endParaRPr lang="ko-KR" altLang="en-US" sz="6000" b="1" spc="-300" dirty="0">
                  <a:latin typeface="+mj-ea"/>
                  <a:ea typeface="+mj-ea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D59C8CB-20AD-46E5-A3AD-0F2832F5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1535711"/>
                <a:ext cx="0" cy="128183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4896B4A-67DE-4851-82B6-1E11B82AC2E9}"/>
              </a:ext>
            </a:extLst>
          </p:cNvPr>
          <p:cNvGrpSpPr/>
          <p:nvPr/>
        </p:nvGrpSpPr>
        <p:grpSpPr>
          <a:xfrm>
            <a:off x="6046250" y="2340030"/>
            <a:ext cx="3072663" cy="3303207"/>
            <a:chOff x="6110258" y="2303454"/>
            <a:chExt cx="3072663" cy="330320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3123675-B045-4600-87C4-6D2C984B4E2E}"/>
                </a:ext>
              </a:extLst>
            </p:cNvPr>
            <p:cNvGrpSpPr/>
            <p:nvPr/>
          </p:nvGrpSpPr>
          <p:grpSpPr>
            <a:xfrm flipV="1">
              <a:off x="7109707" y="3266039"/>
              <a:ext cx="1349392" cy="2340622"/>
              <a:chOff x="1114674" y="1593525"/>
              <a:chExt cx="1349392" cy="1321553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FC9BC1-E6AE-482E-8D81-C3F4FCF49E6C}"/>
                  </a:ext>
                </a:extLst>
              </p:cNvPr>
              <p:cNvSpPr txBox="1"/>
              <p:nvPr/>
            </p:nvSpPr>
            <p:spPr>
              <a:xfrm rot="5400000">
                <a:off x="1476574" y="1231625"/>
                <a:ext cx="625592" cy="1349392"/>
              </a:xfrm>
              <a:prstGeom prst="rect">
                <a:avLst/>
              </a:prstGeom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b="1" spc="-300" dirty="0">
                    <a:latin typeface="+mj-ea"/>
                    <a:ea typeface="+mj-ea"/>
                  </a:rPr>
                  <a:t>03</a:t>
                </a:r>
                <a:endParaRPr lang="ko-KR" altLang="en-US" sz="6000" b="1" spc="-300" dirty="0">
                  <a:latin typeface="+mj-ea"/>
                  <a:ea typeface="+mj-ea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8DBE83C-0210-4585-B2A4-80CAD33B9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056" y="2208249"/>
                <a:ext cx="0" cy="70682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336F6A-FE22-471B-9C8B-B2E49F1FF573}"/>
                </a:ext>
              </a:extLst>
            </p:cNvPr>
            <p:cNvSpPr txBox="1"/>
            <p:nvPr/>
          </p:nvSpPr>
          <p:spPr>
            <a:xfrm>
              <a:off x="6110258" y="2303454"/>
              <a:ext cx="30726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+mj-ea"/>
                  <a:ea typeface="+mj-ea"/>
                </a:rPr>
                <a:t>반도체의 미래</a:t>
              </a:r>
              <a:endParaRPr lang="en-US" altLang="ko-KR" sz="2000" b="1" dirty="0"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+mj-ea"/>
                  <a:ea typeface="+mj-ea"/>
                </a:rPr>
                <a:t>반도체의 미래 </a:t>
              </a:r>
              <a:r>
                <a:rPr lang="en-US" altLang="ko-KR" sz="2000" b="1" dirty="0">
                  <a:latin typeface="+mj-ea"/>
                  <a:ea typeface="+mj-ea"/>
                </a:rPr>
                <a:t>(</a:t>
              </a:r>
              <a:r>
                <a:rPr lang="ko-KR" altLang="en-US" sz="2000" b="1" dirty="0">
                  <a:latin typeface="+mj-ea"/>
                  <a:ea typeface="+mj-ea"/>
                </a:rPr>
                <a:t>기사</a:t>
              </a:r>
              <a:r>
                <a:rPr lang="en-US" altLang="ko-KR" sz="2000" b="1" dirty="0">
                  <a:latin typeface="+mj-ea"/>
                  <a:ea typeface="+mj-ea"/>
                </a:rPr>
                <a:t>)</a:t>
              </a:r>
              <a:endParaRPr lang="en-US" altLang="ko-KR" sz="1400" b="1" dirty="0">
                <a:latin typeface="+mj-ea"/>
                <a:ea typeface="+mj-ea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2E1982E-AB68-4F2D-BF88-469D44008513}"/>
              </a:ext>
            </a:extLst>
          </p:cNvPr>
          <p:cNvGrpSpPr/>
          <p:nvPr/>
        </p:nvGrpSpPr>
        <p:grpSpPr>
          <a:xfrm>
            <a:off x="9119337" y="1324536"/>
            <a:ext cx="3072663" cy="2841538"/>
            <a:chOff x="9119337" y="1324536"/>
            <a:chExt cx="3072663" cy="284153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F6ADFCC-AA59-4A07-9F1F-5A015699B777}"/>
                </a:ext>
              </a:extLst>
            </p:cNvPr>
            <p:cNvGrpSpPr/>
            <p:nvPr/>
          </p:nvGrpSpPr>
          <p:grpSpPr>
            <a:xfrm>
              <a:off x="10134970" y="1324536"/>
              <a:ext cx="1349392" cy="2342821"/>
              <a:chOff x="1076173" y="1252894"/>
              <a:chExt cx="1349392" cy="234282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F165C6-04CB-433A-A25F-EEC306581907}"/>
                  </a:ext>
                </a:extLst>
              </p:cNvPr>
              <p:cNvSpPr txBox="1"/>
              <p:nvPr/>
            </p:nvSpPr>
            <p:spPr>
              <a:xfrm rot="5400000">
                <a:off x="1196871" y="1132196"/>
                <a:ext cx="1107996" cy="134939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6000" b="1" spc="-300" dirty="0">
                    <a:latin typeface="+mj-ea"/>
                    <a:ea typeface="+mj-ea"/>
                  </a:rPr>
                  <a:t>04</a:t>
                </a:r>
                <a:endParaRPr lang="ko-KR" altLang="en-US" sz="6000" b="1" spc="-300" dirty="0">
                  <a:latin typeface="+mj-ea"/>
                  <a:ea typeface="+mj-ea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01745FB-7E9F-4846-AF78-B29C41720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473" y="2109462"/>
                <a:ext cx="0" cy="148625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B77DA1-B3DF-4DD2-BB9D-3101B42D2DA3}"/>
                </a:ext>
              </a:extLst>
            </p:cNvPr>
            <p:cNvSpPr txBox="1"/>
            <p:nvPr/>
          </p:nvSpPr>
          <p:spPr>
            <a:xfrm>
              <a:off x="9119337" y="3711782"/>
              <a:ext cx="3072663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/>
                  </a:solidFill>
                  <a:latin typeface="+mj-ea"/>
                  <a:ea typeface="+mj-ea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9632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9F67AB-CB38-4585-987C-58143FD921CE}"/>
              </a:ext>
            </a:extLst>
          </p:cNvPr>
          <p:cNvSpPr txBox="1"/>
          <p:nvPr/>
        </p:nvSpPr>
        <p:spPr>
          <a:xfrm>
            <a:off x="2257170" y="2147152"/>
            <a:ext cx="7974965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>
                <a:latin typeface="+mj-ea"/>
                <a:ea typeface="+mj-ea"/>
              </a:rPr>
              <a:t>학과 관련 주제이고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수업에서 반도체에 관련된 수업을 받으면서 궁금했던 점과 알게 된 내용을 공유하고 싶어서 입니다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>
                <a:latin typeface="+mj-ea"/>
                <a:ea typeface="+mj-ea"/>
              </a:rPr>
              <a:t>반도체는 우리 삶과 가까운 곳에 위치해 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ko-KR" altLang="en-US" dirty="0">
                <a:latin typeface="+mj-ea"/>
                <a:ea typeface="+mj-ea"/>
              </a:rPr>
              <a:t>예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휴대폰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컴퓨터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산업용 기계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>
                <a:latin typeface="+mj-ea"/>
                <a:ea typeface="+mj-ea"/>
              </a:rPr>
              <a:t>우리 수업과 도 연관이 있습니다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ko-KR" altLang="en-US" dirty="0">
                <a:latin typeface="+mj-ea"/>
                <a:ea typeface="+mj-ea"/>
              </a:rPr>
              <a:t>반도체도 엄연히 사업이기 때문에 경제에 영향을 끼치기 때문에 이 주제를 선정하였습니다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br>
              <a:rPr lang="ko-KR" altLang="en-US" dirty="0">
                <a:latin typeface="+mj-ea"/>
                <a:ea typeface="+mj-ea"/>
              </a:rPr>
            </a:br>
            <a:endParaRPr lang="en-US" altLang="ko-KR" spc="-15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4667188" y="784260"/>
            <a:ext cx="3291839" cy="876684"/>
            <a:chOff x="4088638" y="909877"/>
            <a:chExt cx="3291839" cy="8766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088638" y="909877"/>
              <a:ext cx="2693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>
                  <a:solidFill>
                    <a:prstClr val="black"/>
                  </a:solidFill>
                  <a:latin typeface="+mj-ea"/>
                </a:rPr>
                <a:t>“</a:t>
              </a:r>
              <a:r>
                <a:rPr lang="ko-KR" altLang="en-US" sz="2800" b="1" spc="-150" dirty="0">
                  <a:solidFill>
                    <a:prstClr val="black"/>
                  </a:solidFill>
                  <a:latin typeface="+mj-ea"/>
                </a:rPr>
                <a:t>주제 선정 이유</a:t>
              </a:r>
              <a:r>
                <a:rPr lang="en-US" altLang="ko-KR" sz="2800" b="1" spc="-150" dirty="0">
                  <a:solidFill>
                    <a:prstClr val="black"/>
                  </a:solidFill>
                  <a:latin typeface="+mj-ea"/>
                </a:rPr>
                <a:t>”</a:t>
              </a:r>
              <a:endParaRPr lang="ko-KR" altLang="en-US" sz="2800" b="1" spc="-150" dirty="0">
                <a:latin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4221352" y="1417229"/>
              <a:ext cx="3159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b="1" spc="-150" dirty="0">
                <a:latin typeface="+mj-ea"/>
                <a:ea typeface="+mj-ea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>
            <a:off x="2210562" y="6159747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71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9632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9F67AB-CB38-4585-987C-58143FD921CE}"/>
              </a:ext>
            </a:extLst>
          </p:cNvPr>
          <p:cNvSpPr txBox="1"/>
          <p:nvPr/>
        </p:nvSpPr>
        <p:spPr>
          <a:xfrm>
            <a:off x="2257170" y="2147152"/>
            <a:ext cx="797496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반도체는 어떤 특별한 조건하에서만 전기가 통하는 물질로</a:t>
            </a:r>
            <a:r>
              <a:rPr lang="en-US" altLang="ko-KR" sz="2000" dirty="0"/>
              <a:t>, </a:t>
            </a:r>
            <a:r>
              <a:rPr lang="ko-KR" altLang="en-US" sz="2000" dirty="0"/>
              <a:t>필요에 따라 전류를 조절하는데 사용된다</a:t>
            </a:r>
            <a:r>
              <a:rPr lang="en-US" altLang="ko-KR" sz="2000" dirty="0"/>
              <a:t>. </a:t>
            </a:r>
            <a:r>
              <a:rPr lang="ko-KR" altLang="en-US" sz="2000" dirty="0"/>
              <a:t>반도체에 가해진 전압이나 열</a:t>
            </a:r>
            <a:r>
              <a:rPr lang="en-US" altLang="ko-KR" sz="2000" dirty="0"/>
              <a:t>, </a:t>
            </a:r>
            <a:r>
              <a:rPr lang="ko-KR" altLang="en-US" sz="2000" dirty="0"/>
              <a:t>조사된 빛의 파장에 따라서 전기전도도 값이 변화된다</a:t>
            </a:r>
            <a:r>
              <a:rPr lang="en-US" altLang="ko-KR" sz="2000" dirty="0"/>
              <a:t>. </a:t>
            </a:r>
            <a:r>
              <a:rPr lang="ko-KR" altLang="en-US" sz="2000" dirty="0"/>
              <a:t>반도체의 전기전도도 값은 절연체 의 값보다는 크고</a:t>
            </a:r>
            <a:r>
              <a:rPr lang="en-US" altLang="ko-KR" sz="2000" dirty="0"/>
              <a:t>, </a:t>
            </a:r>
            <a:r>
              <a:rPr lang="ko-KR" altLang="en-US" sz="2000" dirty="0"/>
              <a:t>도체 의 값보다는 작다</a:t>
            </a:r>
            <a:r>
              <a:rPr lang="en-US" altLang="ko-KR" sz="2000" dirty="0"/>
              <a:t>. </a:t>
            </a:r>
            <a:r>
              <a:rPr lang="ko-KR" altLang="en-US" sz="2000" dirty="0"/>
              <a:t>온도가 증가함에 따라 도체</a:t>
            </a:r>
            <a:r>
              <a:rPr lang="en-US" altLang="ko-KR" sz="2000" dirty="0"/>
              <a:t>, </a:t>
            </a:r>
            <a:r>
              <a:rPr lang="ko-KR" altLang="en-US" sz="2000" dirty="0"/>
              <a:t>즉 금속의 전기전도는 감소하는데 비해 반도체의 전기전도도는 증가하는 특성을 보인다</a:t>
            </a:r>
            <a:br>
              <a:rPr lang="ko-KR" altLang="en-US" sz="2000" dirty="0">
                <a:latin typeface="+mj-ea"/>
                <a:ea typeface="+mj-ea"/>
              </a:rPr>
            </a:br>
            <a:endParaRPr lang="en-US" altLang="ko-KR" sz="2000" spc="-15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4621468" y="893988"/>
            <a:ext cx="3438143" cy="666372"/>
            <a:chOff x="4042918" y="1019605"/>
            <a:chExt cx="3438143" cy="6663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042918" y="1019605"/>
              <a:ext cx="2222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150" dirty="0">
                  <a:solidFill>
                    <a:prstClr val="black"/>
                  </a:solidFill>
                  <a:latin typeface="+mj-ea"/>
                </a:rPr>
                <a:t>“</a:t>
              </a:r>
              <a:r>
                <a:rPr lang="ko-KR" altLang="en-US" sz="3200" b="1" spc="-150" dirty="0">
                  <a:solidFill>
                    <a:prstClr val="black"/>
                  </a:solidFill>
                  <a:latin typeface="+mj-ea"/>
                </a:rPr>
                <a:t>반도체란</a:t>
              </a:r>
              <a:r>
                <a:rPr lang="en-US" altLang="ko-KR" sz="3200" b="1" spc="-150" dirty="0">
                  <a:solidFill>
                    <a:prstClr val="black"/>
                  </a:solidFill>
                  <a:latin typeface="+mj-ea"/>
                </a:rPr>
                <a:t>?”</a:t>
              </a:r>
              <a:endParaRPr lang="ko-KR" altLang="en-US" sz="3200" b="1" spc="-150" dirty="0">
                <a:latin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4321936" y="1316645"/>
              <a:ext cx="3159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b="1" spc="-150" dirty="0">
                <a:latin typeface="+mj-ea"/>
                <a:ea typeface="+mj-ea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>
            <a:off x="2210562" y="6159747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41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3997084" y="2439160"/>
            <a:ext cx="5101196" cy="2194442"/>
            <a:chOff x="2427701" y="2010114"/>
            <a:chExt cx="4000570" cy="19824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427701" y="2010114"/>
              <a:ext cx="3261899" cy="1982400"/>
              <a:chOff x="2427701" y="2010114"/>
              <a:chExt cx="3261899" cy="19824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500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3112382" y="1325433"/>
                <a:ext cx="1765535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b="1" spc="-300" dirty="0">
                    <a:latin typeface="+mj-ea"/>
                    <a:ea typeface="+mj-ea"/>
                  </a:rPr>
                  <a:t>01</a:t>
                </a:r>
                <a:endParaRPr lang="ko-KR" altLang="en-US" sz="11500" b="1" spc="-300" dirty="0">
                  <a:latin typeface="+mj-ea"/>
                  <a:ea typeface="+mj-ea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7701" y="3474050"/>
                <a:ext cx="326189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2624366" y="2606308"/>
              <a:ext cx="3803905" cy="7373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b="1" spc="-1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반도체</a:t>
              </a:r>
              <a:endParaRPr lang="en-US" altLang="ko-KR" sz="3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50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9632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9F67AB-CB38-4585-987C-58143FD921CE}"/>
              </a:ext>
            </a:extLst>
          </p:cNvPr>
          <p:cNvSpPr txBox="1"/>
          <p:nvPr/>
        </p:nvSpPr>
        <p:spPr>
          <a:xfrm>
            <a:off x="2257170" y="2147152"/>
            <a:ext cx="7974965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spc="-15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메모리 반도체</a:t>
            </a:r>
            <a:endParaRPr lang="en-US" altLang="ko-KR" b="1" spc="-15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정보를 기억하는 역할</a:t>
            </a:r>
            <a:endParaRPr lang="en-US" altLang="ko-KR" spc="-15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램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(RAM){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기억된 정보를 읽어내고 다른 정보를 기억시키는 장치 로써 컴퓨터의 주기억장치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,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응용프로그램의 일시적 로딩 역할을 맡는다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롬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(ROM){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기억된 정보를 빨리 읽어내는 장치 램과 다르게 </a:t>
            </a:r>
            <a:r>
              <a:rPr lang="ko-KR" altLang="en-US" spc="-150" dirty="0" err="1">
                <a:solidFill>
                  <a:prstClr val="black"/>
                </a:solidFill>
                <a:latin typeface="+mj-ea"/>
                <a:ea typeface="+mj-ea"/>
              </a:rPr>
              <a:t>비휘발성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 메모리로써 전원이 끊어져도 정보가 없어지지 않습니다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.}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spc="-150" dirty="0" err="1">
                <a:solidFill>
                  <a:prstClr val="black"/>
                </a:solidFill>
                <a:latin typeface="+mj-ea"/>
                <a:ea typeface="+mj-ea"/>
              </a:rPr>
              <a:t>비메모리</a:t>
            </a:r>
            <a:r>
              <a:rPr lang="ko-KR" altLang="en-US" b="1" spc="-150" dirty="0">
                <a:solidFill>
                  <a:prstClr val="black"/>
                </a:solidFill>
                <a:latin typeface="+mj-ea"/>
                <a:ea typeface="+mj-ea"/>
              </a:rPr>
              <a:t> 반도체</a:t>
            </a:r>
            <a:endParaRPr lang="en-US" altLang="ko-KR" b="1" spc="-150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연산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추론 등 정보를 처리를 하는 반도체</a:t>
            </a:r>
            <a:br>
              <a:rPr lang="ko-KR" altLang="en-US" dirty="0">
                <a:latin typeface="+mj-ea"/>
                <a:ea typeface="+mj-ea"/>
              </a:rPr>
            </a:br>
            <a:endParaRPr lang="en-US" altLang="ko-KR" spc="-15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4799902" y="839124"/>
            <a:ext cx="3159125" cy="821820"/>
            <a:chOff x="4221352" y="964741"/>
            <a:chExt cx="3159125" cy="8218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664710" y="964741"/>
              <a:ext cx="2538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>
                  <a:solidFill>
                    <a:prstClr val="black"/>
                  </a:solidFill>
                  <a:latin typeface="+mj-ea"/>
                </a:rPr>
                <a:t>“</a:t>
              </a:r>
              <a:r>
                <a:rPr lang="ko-KR" altLang="en-US" sz="2800" b="1" spc="-150" dirty="0">
                  <a:solidFill>
                    <a:prstClr val="black"/>
                  </a:solidFill>
                  <a:latin typeface="+mj-ea"/>
                </a:rPr>
                <a:t>반도체의 종류</a:t>
              </a:r>
              <a:r>
                <a:rPr lang="en-US" altLang="ko-KR" sz="2800" b="1" spc="-150" dirty="0">
                  <a:solidFill>
                    <a:prstClr val="black"/>
                  </a:solidFill>
                  <a:latin typeface="+mj-ea"/>
                </a:rPr>
                <a:t>”</a:t>
              </a:r>
              <a:endParaRPr lang="ko-KR" altLang="en-US" sz="2800" b="1" spc="-150" dirty="0">
                <a:latin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4221352" y="1417229"/>
              <a:ext cx="3159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b="1" spc="-150" dirty="0">
                <a:latin typeface="+mj-ea"/>
                <a:ea typeface="+mj-ea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>
            <a:off x="2210562" y="6159747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9632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4223830" y="994572"/>
            <a:ext cx="3393122" cy="821820"/>
            <a:chOff x="4221352" y="964741"/>
            <a:chExt cx="3393122" cy="8218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664710" y="964741"/>
              <a:ext cx="2949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>
                  <a:solidFill>
                    <a:prstClr val="black"/>
                  </a:solidFill>
                  <a:latin typeface="+mj-ea"/>
                </a:rPr>
                <a:t>“</a:t>
              </a:r>
              <a:r>
                <a:rPr lang="ko-KR" altLang="en-US" sz="2800" b="1" spc="-150" dirty="0">
                  <a:solidFill>
                    <a:prstClr val="black"/>
                  </a:solidFill>
                  <a:latin typeface="+mj-ea"/>
                </a:rPr>
                <a:t>메모리 반도체</a:t>
              </a:r>
              <a:r>
                <a:rPr lang="en-US" altLang="ko-KR" sz="2800" b="1" spc="-150" dirty="0">
                  <a:solidFill>
                    <a:prstClr val="black"/>
                  </a:solidFill>
                  <a:latin typeface="+mj-ea"/>
                </a:rPr>
                <a:t>”</a:t>
              </a:r>
              <a:endParaRPr lang="ko-KR" altLang="en-US" sz="2800" b="1" spc="-150" dirty="0">
                <a:latin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4221352" y="1417229"/>
              <a:ext cx="3159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b="1" spc="-150" dirty="0">
                <a:latin typeface="+mj-ea"/>
                <a:ea typeface="+mj-ea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>
            <a:off x="2210562" y="6159747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6" y="2304287"/>
            <a:ext cx="5395326" cy="1933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1760" y="4352544"/>
            <a:ext cx="158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RAM</a:t>
            </a:r>
            <a:endParaRPr lang="ko-KR" altLang="en-US" sz="2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07" y="2137540"/>
            <a:ext cx="2922842" cy="26257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54112" y="4901184"/>
            <a:ext cx="1938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ROM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059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4179964" y="2567176"/>
            <a:ext cx="5247500" cy="2134938"/>
            <a:chOff x="2427701" y="2010114"/>
            <a:chExt cx="4115307" cy="192864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427701" y="2010114"/>
              <a:ext cx="3570303" cy="1928645"/>
              <a:chOff x="2427701" y="2010114"/>
              <a:chExt cx="3570303" cy="192864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446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3112382" y="1325433"/>
                <a:ext cx="1765535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b="1" spc="-300" dirty="0">
                    <a:latin typeface="+mj-ea"/>
                    <a:ea typeface="+mj-ea"/>
                  </a:rPr>
                  <a:t>02</a:t>
                </a:r>
                <a:endParaRPr lang="ko-KR" altLang="en-US" sz="11500" b="1" spc="-300" dirty="0">
                  <a:latin typeface="+mj-ea"/>
                  <a:ea typeface="+mj-ea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27702" y="3474050"/>
                <a:ext cx="3570302" cy="22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2739103" y="2721954"/>
              <a:ext cx="3803905" cy="7373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  반도체의 미래</a:t>
              </a:r>
              <a:endParaRPr lang="en-US" altLang="ko-KR" sz="3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86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9632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9F67AB-CB38-4585-987C-58143FD921CE}"/>
              </a:ext>
            </a:extLst>
          </p:cNvPr>
          <p:cNvSpPr txBox="1"/>
          <p:nvPr/>
        </p:nvSpPr>
        <p:spPr>
          <a:xfrm>
            <a:off x="2065146" y="2019136"/>
            <a:ext cx="7974965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spc="-15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반도체의 미래</a:t>
            </a:r>
            <a:endParaRPr lang="en-US" altLang="ko-KR" b="1" spc="-15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-150" dirty="0">
                <a:solidFill>
                  <a:prstClr val="black"/>
                </a:solidFill>
                <a:latin typeface="+mj-ea"/>
                <a:ea typeface="+mj-ea"/>
              </a:rPr>
              <a:t>첫째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: 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실리콘 이외의 반도체 소재가 각광받고 있습니다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고성능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,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저전력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,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초소형 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,</a:t>
            </a:r>
            <a:r>
              <a:rPr lang="ko-KR" altLang="en-US" spc="-150" dirty="0" err="1">
                <a:solidFill>
                  <a:prstClr val="black"/>
                </a:solidFill>
                <a:latin typeface="+mj-ea"/>
                <a:ea typeface="+mj-ea"/>
              </a:rPr>
              <a:t>고신뢰성의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 속성을 갖춘 제품들이 개발될 것으로 예상됩니다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spc="-150" dirty="0">
                <a:solidFill>
                  <a:prstClr val="black"/>
                </a:solidFill>
                <a:latin typeface="+mj-ea"/>
                <a:ea typeface="+mj-ea"/>
              </a:rPr>
              <a:t>둘째</a:t>
            </a:r>
            <a:r>
              <a:rPr lang="en-US" altLang="ko-KR" sz="2000" spc="-150" dirty="0">
                <a:solidFill>
                  <a:prstClr val="black"/>
                </a:solidFill>
                <a:latin typeface="+mj-ea"/>
                <a:ea typeface="+mj-ea"/>
              </a:rPr>
              <a:t>: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3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차원 집적회로 기술이 발전하고 있습니다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.3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차원 집적회로는 기존의 평면형 구조에서 높이 방향으로도 칩을 쌓아서 작은 크기에 높은 성능을 구현하는 기술이기 때문에 초고성능 컴퓨팅 분야까지 다양한 분야에서 사용 </a:t>
            </a:r>
            <a:r>
              <a:rPr lang="ko-KR" altLang="en-US" spc="-150" dirty="0" err="1">
                <a:solidFill>
                  <a:prstClr val="black"/>
                </a:solidFill>
                <a:latin typeface="+mj-ea"/>
                <a:ea typeface="+mj-ea"/>
              </a:rPr>
              <a:t>될것으로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 예상됩니다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spc="-150" dirty="0">
                <a:solidFill>
                  <a:prstClr val="black"/>
                </a:solidFill>
                <a:latin typeface="+mj-ea"/>
                <a:ea typeface="+mj-ea"/>
              </a:rPr>
              <a:t>셋째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: 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인공지능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,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빅 </a:t>
            </a:r>
            <a:r>
              <a:rPr lang="ko-KR" altLang="en-US" spc="-150" dirty="0" err="1">
                <a:solidFill>
                  <a:prstClr val="black"/>
                </a:solidFill>
                <a:latin typeface="+mj-ea"/>
                <a:ea typeface="+mj-ea"/>
              </a:rPr>
              <a:t>테이터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 err="1">
                <a:solidFill>
                  <a:prstClr val="black"/>
                </a:solidFill>
                <a:latin typeface="+mj-ea"/>
                <a:ea typeface="+mj-ea"/>
              </a:rPr>
              <a:t>사물인터넷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 등의 분야에서 필요한 저전력 반도체 기술이 중요하게 다뤄 지고 있습니다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이러한 기이 반도체 소자에서도 개발이 </a:t>
            </a:r>
            <a:r>
              <a:rPr lang="ko-KR" altLang="en-US" spc="-150" dirty="0" err="1">
                <a:solidFill>
                  <a:prstClr val="black"/>
                </a:solidFill>
                <a:latin typeface="+mj-ea"/>
                <a:ea typeface="+mj-ea"/>
              </a:rPr>
              <a:t>되고있기</a:t>
            </a:r>
            <a:r>
              <a:rPr lang="ko-KR" altLang="en-US" spc="-150" dirty="0">
                <a:solidFill>
                  <a:prstClr val="black"/>
                </a:solidFill>
                <a:latin typeface="+mj-ea"/>
                <a:ea typeface="+mj-ea"/>
              </a:rPr>
              <a:t> 때문에 다양한 기술이 연구 </a:t>
            </a:r>
            <a:r>
              <a:rPr lang="ko-KR" altLang="en-US" spc="-150" dirty="0" err="1">
                <a:solidFill>
                  <a:prstClr val="black"/>
                </a:solidFill>
                <a:latin typeface="+mj-ea"/>
                <a:ea typeface="+mj-ea"/>
              </a:rPr>
              <a:t>될것이다</a:t>
            </a:r>
            <a:r>
              <a:rPr lang="en-US" altLang="ko-KR" spc="-15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dirty="0">
                <a:latin typeface="+mj-ea"/>
                <a:ea typeface="+mj-ea"/>
              </a:rPr>
            </a:br>
            <a:endParaRPr lang="en-US" altLang="ko-KR" spc="-15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4799902" y="839124"/>
            <a:ext cx="3159125" cy="821820"/>
            <a:chOff x="4221352" y="964741"/>
            <a:chExt cx="3159125" cy="8218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664710" y="964741"/>
              <a:ext cx="2483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150" dirty="0">
                  <a:solidFill>
                    <a:prstClr val="black"/>
                  </a:solidFill>
                  <a:latin typeface="+mj-ea"/>
                </a:rPr>
                <a:t>“</a:t>
              </a:r>
              <a:r>
                <a:rPr lang="ko-KR" altLang="en-US" sz="2800" b="1" spc="-150" dirty="0">
                  <a:solidFill>
                    <a:prstClr val="black"/>
                  </a:solidFill>
                  <a:latin typeface="+mj-ea"/>
                </a:rPr>
                <a:t>반도체의 미래</a:t>
              </a:r>
              <a:r>
                <a:rPr lang="en-US" altLang="ko-KR" sz="2800" b="1" spc="-150" dirty="0">
                  <a:solidFill>
                    <a:prstClr val="black"/>
                  </a:solidFill>
                  <a:latin typeface="+mj-ea"/>
                </a:rPr>
                <a:t>”</a:t>
              </a:r>
              <a:endParaRPr lang="ko-KR" altLang="en-US" sz="2800" b="1" spc="-150" dirty="0">
                <a:latin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4221352" y="1417229"/>
              <a:ext cx="3159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b="1" spc="-150" dirty="0">
                <a:latin typeface="+mj-ea"/>
                <a:ea typeface="+mj-ea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/>
          <p:nvPr/>
        </p:nvCxnSpPr>
        <p:spPr>
          <a:xfrm>
            <a:off x="2210562" y="6159747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TITLE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02390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428</TotalTime>
  <Words>441</Words>
  <Application>Microsoft Office PowerPoint</Application>
  <PresentationFormat>와이드스크린</PresentationFormat>
  <Paragraphs>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HY그래픽M</vt:lpstr>
      <vt:lpstr>맑은 고딕</vt:lpstr>
      <vt:lpstr>에스코어 드림 3 Light</vt:lpstr>
      <vt:lpstr>에스코어 드림 8 Heavy</vt:lpstr>
      <vt:lpstr>에스코어 드림 9 Black</vt:lpstr>
      <vt:lpstr>Arial</vt:lpstr>
      <vt:lpstr>Candara</vt:lpstr>
      <vt:lpstr>Corbel</vt:lpstr>
      <vt:lpstr>Wingdings</vt:lpstr>
      <vt:lpstr>Wingdings 3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com316</cp:lastModifiedBy>
  <cp:revision>46</cp:revision>
  <dcterms:created xsi:type="dcterms:W3CDTF">2020-11-26T12:57:00Z</dcterms:created>
  <dcterms:modified xsi:type="dcterms:W3CDTF">2024-04-04T23:48:09Z</dcterms:modified>
</cp:coreProperties>
</file>