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7" r:id="rId2"/>
    <p:sldId id="282" r:id="rId3"/>
    <p:sldId id="273" r:id="rId4"/>
    <p:sldId id="300" r:id="rId5"/>
    <p:sldId id="283" r:id="rId6"/>
    <p:sldId id="284" r:id="rId7"/>
    <p:sldId id="285" r:id="rId8"/>
    <p:sldId id="286" r:id="rId9"/>
    <p:sldId id="287" r:id="rId10"/>
    <p:sldId id="288" r:id="rId11"/>
    <p:sldId id="289" r:id="rId12"/>
    <p:sldId id="290" r:id="rId13"/>
    <p:sldId id="296" r:id="rId14"/>
    <p:sldId id="295" r:id="rId15"/>
    <p:sldId id="294" r:id="rId16"/>
    <p:sldId id="297" r:id="rId17"/>
    <p:sldId id="298" r:id="rId18"/>
    <p:sldId id="291" r:id="rId19"/>
    <p:sldId id="299" r:id="rId20"/>
    <p:sldId id="293" r:id="rId21"/>
    <p:sldId id="292" r:id="rId22"/>
    <p:sldId id="301" r:id="rId23"/>
    <p:sldId id="302" r:id="rId24"/>
    <p:sldId id="303" r:id="rId25"/>
    <p:sldId id="30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p:cViewPr varScale="1">
        <p:scale>
          <a:sx n="114" d="100"/>
          <a:sy n="114" d="100"/>
        </p:scale>
        <p:origin x="468" y="102"/>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2/29/2020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2/29/2020</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2/29/2020</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2/29/2020</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2/29/2020</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2/29/2020</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2/29/2020</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2/29/2020</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2/29/2020</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2/29/2020</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www.deseret.com/2019/2/21/20666425/nba-rules-have-adapted-over-the-years-to-make-the-game-more-fun-for-players-fans" TargetMode="External"/><Relationship Id="rId2" Type="http://schemas.openxmlformats.org/officeDocument/2006/relationships/hyperlink" Target="https://www.kaggle.com/drgilermo/nba-players-stats#Seasons_Stats.csv"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hemeOverride" Target="../theme/themeOverride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Is the modern NBA more selfish today than ever before?</a:t>
            </a:r>
          </a:p>
        </p:txBody>
      </p:sp>
      <p:sp>
        <p:nvSpPr>
          <p:cNvPr id="3" name="Subtitle 2"/>
          <p:cNvSpPr>
            <a:spLocks noGrp="1"/>
          </p:cNvSpPr>
          <p:nvPr>
            <p:ph type="subTitle" idx="1"/>
          </p:nvPr>
        </p:nvSpPr>
        <p:spPr/>
        <p:txBody>
          <a:bodyPr/>
          <a:lstStyle/>
          <a:p>
            <a:r>
              <a:rPr lang="en-US" dirty="0"/>
              <a:t>Aaron Kuethe</a:t>
            </a:r>
          </a:p>
          <a:p>
            <a:r>
              <a:rPr lang="en-US" dirty="0"/>
              <a:t>DSC 530 Final Project</a:t>
            </a:r>
          </a:p>
          <a:p>
            <a:endParaRPr lang="en-US" dirty="0"/>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CE3F-B810-47D8-A015-01953ACDC601}"/>
              </a:ext>
            </a:extLst>
          </p:cNvPr>
          <p:cNvSpPr>
            <a:spLocks noGrp="1"/>
          </p:cNvSpPr>
          <p:nvPr>
            <p:ph type="title"/>
          </p:nvPr>
        </p:nvSpPr>
        <p:spPr>
          <a:xfrm>
            <a:off x="1066800" y="304800"/>
            <a:ext cx="10058400" cy="1143000"/>
          </a:xfrm>
          <a:prstGeom prst="rect">
            <a:avLst/>
          </a:prstGeom>
        </p:spPr>
        <p:txBody>
          <a:bodyPr anchor="b">
            <a:normAutofit/>
          </a:bodyPr>
          <a:lstStyle/>
          <a:p>
            <a:pPr algn="ctr"/>
            <a:r>
              <a:rPr lang="en-US" dirty="0"/>
              <a:t>Personal Fouls (PF) Histogram</a:t>
            </a:r>
          </a:p>
        </p:txBody>
      </p:sp>
      <p:pic>
        <p:nvPicPr>
          <p:cNvPr id="6146" name="Picture 2">
            <a:extLst>
              <a:ext uri="{FF2B5EF4-FFF2-40B4-BE49-F238E27FC236}">
                <a16:creationId xmlns:a16="http://schemas.microsoft.com/office/drawing/2014/main" id="{C2841A42-AECB-42AD-AA3E-BFB82CD829EB}"/>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066800" y="2190700"/>
            <a:ext cx="4846638" cy="3314799"/>
          </a:xfrm>
          <a:prstGeom prst="rect">
            <a:avLst/>
          </a:prstGeom>
          <a:solidFill>
            <a:srgbClr val="FFFFFF"/>
          </a:solidFill>
        </p:spPr>
      </p:pic>
      <p:pic>
        <p:nvPicPr>
          <p:cNvPr id="5" name="Content Placeholder 4">
            <a:extLst>
              <a:ext uri="{FF2B5EF4-FFF2-40B4-BE49-F238E27FC236}">
                <a16:creationId xmlns:a16="http://schemas.microsoft.com/office/drawing/2014/main" id="{C01BB9EB-24AE-4DE8-BB60-9D4B596ED45C}"/>
              </a:ext>
            </a:extLst>
          </p:cNvPr>
          <p:cNvPicPr>
            <a:picLocks noGrp="1" noChangeAspect="1"/>
          </p:cNvPicPr>
          <p:nvPr>
            <p:ph sz="half" idx="2"/>
          </p:nvPr>
        </p:nvPicPr>
        <p:blipFill>
          <a:blip r:embed="rId4"/>
          <a:stretch>
            <a:fillRect/>
          </a:stretch>
        </p:blipFill>
        <p:spPr>
          <a:xfrm>
            <a:off x="6544574" y="2890837"/>
            <a:ext cx="4580626" cy="1685925"/>
          </a:xfrm>
          <a:prstGeom prst="rect">
            <a:avLst/>
          </a:prstGeom>
        </p:spPr>
      </p:pic>
    </p:spTree>
    <p:extLst>
      <p:ext uri="{BB962C8B-B14F-4D97-AF65-F5344CB8AC3E}">
        <p14:creationId xmlns:p14="http://schemas.microsoft.com/office/powerpoint/2010/main" val="428151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879A2-6D28-4DE0-B50C-733C6113C469}"/>
              </a:ext>
            </a:extLst>
          </p:cNvPr>
          <p:cNvSpPr>
            <a:spLocks noGrp="1"/>
          </p:cNvSpPr>
          <p:nvPr>
            <p:ph type="title"/>
          </p:nvPr>
        </p:nvSpPr>
        <p:spPr>
          <a:xfrm>
            <a:off x="1066800" y="304800"/>
            <a:ext cx="10058400" cy="1143000"/>
          </a:xfrm>
          <a:prstGeom prst="rect">
            <a:avLst/>
          </a:prstGeom>
        </p:spPr>
        <p:txBody>
          <a:bodyPr anchor="b">
            <a:normAutofit/>
          </a:bodyPr>
          <a:lstStyle/>
          <a:p>
            <a:pPr algn="ctr"/>
            <a:r>
              <a:rPr lang="en-US" dirty="0"/>
              <a:t>Free Throws Attempted (FTA) Histogram</a:t>
            </a:r>
          </a:p>
        </p:txBody>
      </p:sp>
      <p:pic>
        <p:nvPicPr>
          <p:cNvPr id="7170" name="Picture 2">
            <a:extLst>
              <a:ext uri="{FF2B5EF4-FFF2-40B4-BE49-F238E27FC236}">
                <a16:creationId xmlns:a16="http://schemas.microsoft.com/office/drawing/2014/main" id="{F7811AD0-D153-4C5B-B886-27497D96C02B}"/>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066800" y="2220221"/>
            <a:ext cx="4846638" cy="3255757"/>
          </a:xfrm>
          <a:prstGeom prst="rect">
            <a:avLst/>
          </a:prstGeom>
          <a:solidFill>
            <a:srgbClr val="FFFFFF"/>
          </a:solidFill>
        </p:spPr>
      </p:pic>
      <p:pic>
        <p:nvPicPr>
          <p:cNvPr id="5" name="Content Placeholder 4">
            <a:extLst>
              <a:ext uri="{FF2B5EF4-FFF2-40B4-BE49-F238E27FC236}">
                <a16:creationId xmlns:a16="http://schemas.microsoft.com/office/drawing/2014/main" id="{A95AA0D7-34E5-4476-85A3-A12FB0662E21}"/>
              </a:ext>
            </a:extLst>
          </p:cNvPr>
          <p:cNvPicPr>
            <a:picLocks noGrp="1" noChangeAspect="1"/>
          </p:cNvPicPr>
          <p:nvPr>
            <p:ph sz="half" idx="2"/>
          </p:nvPr>
        </p:nvPicPr>
        <p:blipFill>
          <a:blip r:embed="rId4"/>
          <a:stretch>
            <a:fillRect/>
          </a:stretch>
        </p:blipFill>
        <p:spPr>
          <a:xfrm>
            <a:off x="6553200" y="2895600"/>
            <a:ext cx="4657862" cy="1671637"/>
          </a:xfrm>
          <a:prstGeom prst="rect">
            <a:avLst/>
          </a:prstGeom>
        </p:spPr>
      </p:pic>
    </p:spTree>
    <p:extLst>
      <p:ext uri="{BB962C8B-B14F-4D97-AF65-F5344CB8AC3E}">
        <p14:creationId xmlns:p14="http://schemas.microsoft.com/office/powerpoint/2010/main" val="214676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07FFB-856B-4618-B6A5-1F13A86D09B3}"/>
              </a:ext>
            </a:extLst>
          </p:cNvPr>
          <p:cNvSpPr>
            <a:spLocks noGrp="1"/>
          </p:cNvSpPr>
          <p:nvPr>
            <p:ph type="title"/>
          </p:nvPr>
        </p:nvSpPr>
        <p:spPr>
          <a:xfrm>
            <a:off x="1066800" y="304800"/>
            <a:ext cx="10058400" cy="1143000"/>
          </a:xfrm>
          <a:prstGeom prst="rect">
            <a:avLst/>
          </a:prstGeom>
        </p:spPr>
        <p:txBody>
          <a:bodyPr anchor="b">
            <a:normAutofit/>
          </a:bodyPr>
          <a:lstStyle/>
          <a:p>
            <a:pPr algn="ctr"/>
            <a:r>
              <a:rPr lang="en-US" dirty="0"/>
              <a:t>Free Throws Made (FT) Histogram</a:t>
            </a:r>
          </a:p>
        </p:txBody>
      </p:sp>
      <p:pic>
        <p:nvPicPr>
          <p:cNvPr id="8194" name="Picture 2">
            <a:extLst>
              <a:ext uri="{FF2B5EF4-FFF2-40B4-BE49-F238E27FC236}">
                <a16:creationId xmlns:a16="http://schemas.microsoft.com/office/drawing/2014/main" id="{2E997633-2386-4122-A6EF-28F999FBD096}"/>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066800" y="2194983"/>
            <a:ext cx="4846638" cy="3306233"/>
          </a:xfrm>
          <a:prstGeom prst="rect">
            <a:avLst/>
          </a:prstGeom>
          <a:solidFill>
            <a:srgbClr val="FFFFFF"/>
          </a:solidFill>
        </p:spPr>
      </p:pic>
      <p:pic>
        <p:nvPicPr>
          <p:cNvPr id="5" name="Content Placeholder 4">
            <a:extLst>
              <a:ext uri="{FF2B5EF4-FFF2-40B4-BE49-F238E27FC236}">
                <a16:creationId xmlns:a16="http://schemas.microsoft.com/office/drawing/2014/main" id="{D02E49C6-AEA9-47DE-B9DE-61D5A1B2CAE9}"/>
              </a:ext>
            </a:extLst>
          </p:cNvPr>
          <p:cNvPicPr>
            <a:picLocks noGrp="1" noChangeAspect="1"/>
          </p:cNvPicPr>
          <p:nvPr>
            <p:ph sz="half" idx="2"/>
          </p:nvPr>
        </p:nvPicPr>
        <p:blipFill>
          <a:blip r:embed="rId4"/>
          <a:stretch>
            <a:fillRect/>
          </a:stretch>
        </p:blipFill>
        <p:spPr>
          <a:xfrm>
            <a:off x="6559485" y="4267200"/>
            <a:ext cx="4461028" cy="1676400"/>
          </a:xfrm>
          <a:prstGeom prst="rect">
            <a:avLst/>
          </a:prstGeom>
        </p:spPr>
      </p:pic>
    </p:spTree>
    <p:extLst>
      <p:ext uri="{BB962C8B-B14F-4D97-AF65-F5344CB8AC3E}">
        <p14:creationId xmlns:p14="http://schemas.microsoft.com/office/powerpoint/2010/main" val="208556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62A4-7AF2-49E1-8CE9-D461548B7831}"/>
              </a:ext>
            </a:extLst>
          </p:cNvPr>
          <p:cNvSpPr>
            <a:spLocks noGrp="1"/>
          </p:cNvSpPr>
          <p:nvPr>
            <p:ph type="title"/>
          </p:nvPr>
        </p:nvSpPr>
        <p:spPr/>
        <p:txBody>
          <a:bodyPr/>
          <a:lstStyle/>
          <a:p>
            <a:pPr algn="ctr"/>
            <a:r>
              <a:rPr lang="en-US" dirty="0"/>
              <a:t>Histogram Recap</a:t>
            </a:r>
          </a:p>
        </p:txBody>
      </p:sp>
      <p:sp>
        <p:nvSpPr>
          <p:cNvPr id="3" name="Content Placeholder 2">
            <a:extLst>
              <a:ext uri="{FF2B5EF4-FFF2-40B4-BE49-F238E27FC236}">
                <a16:creationId xmlns:a16="http://schemas.microsoft.com/office/drawing/2014/main" id="{2A7101EC-CEE7-485D-AEA2-520F2B877FB5}"/>
              </a:ext>
            </a:extLst>
          </p:cNvPr>
          <p:cNvSpPr>
            <a:spLocks noGrp="1"/>
          </p:cNvSpPr>
          <p:nvPr>
            <p:ph sz="half" idx="1"/>
          </p:nvPr>
        </p:nvSpPr>
        <p:spPr>
          <a:xfrm>
            <a:off x="1066800" y="1676401"/>
            <a:ext cx="10515600" cy="4343400"/>
          </a:xfrm>
        </p:spPr>
        <p:txBody>
          <a:bodyPr/>
          <a:lstStyle/>
          <a:p>
            <a:pPr marL="285750" indent="-285750"/>
            <a:r>
              <a:rPr lang="en-US" dirty="0"/>
              <a:t>Almost every histogram was right skewed, specifically J-shaped. This means there are a lot of values at 0 and it decreases from there as the value increases</a:t>
            </a:r>
          </a:p>
          <a:p>
            <a:pPr marL="285750" indent="-285750"/>
            <a:r>
              <a:rPr lang="en-US" dirty="0"/>
              <a:t>This was somewhat expected, as every player starts out with 0 in a basketball game and must accrue statistics. There is a finite amount of stats to be accrued since every game has a time limit. Therefore it is logical to conclude that a lot of people have accrued very little stats, while only a few players would have accrued a lot.</a:t>
            </a:r>
          </a:p>
          <a:p>
            <a:endParaRPr lang="en-US" dirty="0"/>
          </a:p>
        </p:txBody>
      </p:sp>
    </p:spTree>
    <p:extLst>
      <p:ext uri="{BB962C8B-B14F-4D97-AF65-F5344CB8AC3E}">
        <p14:creationId xmlns:p14="http://schemas.microsoft.com/office/powerpoint/2010/main" val="3390482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4514-1C5E-4D48-B85F-1854BE2F75A3}"/>
              </a:ext>
            </a:extLst>
          </p:cNvPr>
          <p:cNvSpPr>
            <a:spLocks noGrp="1"/>
          </p:cNvSpPr>
          <p:nvPr>
            <p:ph type="title"/>
          </p:nvPr>
        </p:nvSpPr>
        <p:spPr>
          <a:xfrm>
            <a:off x="1066800" y="304800"/>
            <a:ext cx="10058400" cy="1143000"/>
          </a:xfrm>
          <a:prstGeom prst="rect">
            <a:avLst/>
          </a:prstGeom>
        </p:spPr>
        <p:txBody>
          <a:bodyPr anchor="b">
            <a:normAutofit/>
          </a:bodyPr>
          <a:lstStyle/>
          <a:p>
            <a:pPr algn="ctr"/>
            <a:r>
              <a:rPr lang="en-US" dirty="0"/>
              <a:t>PMF of Points – Guards vs Centers</a:t>
            </a:r>
          </a:p>
        </p:txBody>
      </p:sp>
      <p:pic>
        <p:nvPicPr>
          <p:cNvPr id="9218" name="Picture 2">
            <a:extLst>
              <a:ext uri="{FF2B5EF4-FFF2-40B4-BE49-F238E27FC236}">
                <a16:creationId xmlns:a16="http://schemas.microsoft.com/office/drawing/2014/main" id="{885B09E0-2430-4EB8-BB06-F187C7C55276}"/>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066800" y="2252850"/>
            <a:ext cx="4846638" cy="3190500"/>
          </a:xfrm>
          <a:prstGeom prst="rect">
            <a:avLst/>
          </a:prstGeom>
          <a:solidFill>
            <a:srgbClr val="FFFFFF"/>
          </a:solidFill>
        </p:spPr>
      </p:pic>
      <p:sp>
        <p:nvSpPr>
          <p:cNvPr id="71" name="Content Placeholder 3">
            <a:extLst>
              <a:ext uri="{FF2B5EF4-FFF2-40B4-BE49-F238E27FC236}">
                <a16:creationId xmlns:a16="http://schemas.microsoft.com/office/drawing/2014/main" id="{2CD8DF2F-8994-4D0F-859D-D7F4904C6D1A}"/>
              </a:ext>
            </a:extLst>
          </p:cNvPr>
          <p:cNvSpPr>
            <a:spLocks noGrp="1"/>
          </p:cNvSpPr>
          <p:nvPr>
            <p:ph sz="half" idx="2"/>
          </p:nvPr>
        </p:nvSpPr>
        <p:spPr>
          <a:xfrm>
            <a:off x="6278880" y="1676401"/>
            <a:ext cx="4846320" cy="4343400"/>
          </a:xfrm>
        </p:spPr>
        <p:txBody>
          <a:bodyPr>
            <a:normAutofit fontScale="92500" lnSpcReduction="10000"/>
          </a:bodyPr>
          <a:lstStyle/>
          <a:p>
            <a:r>
              <a:rPr lang="en-US" dirty="0"/>
              <a:t>Centers have a higher probability to average more points a game than guards do, however, there are less centers than guards.</a:t>
            </a:r>
          </a:p>
          <a:p>
            <a:r>
              <a:rPr lang="en-US" dirty="0"/>
              <a:t>This would suggest that centers might be harder to find, but if your team has an elite center, they can be unstoppable.</a:t>
            </a:r>
          </a:p>
          <a:p>
            <a:r>
              <a:rPr lang="en-US" dirty="0"/>
              <a:t>In recent years, there has been a shift towards guards being more capable of scoring, so I wonder if that trend would show their </a:t>
            </a:r>
            <a:r>
              <a:rPr lang="en-US" dirty="0" err="1"/>
              <a:t>pmf</a:t>
            </a:r>
            <a:r>
              <a:rPr lang="en-US" dirty="0"/>
              <a:t> to be higher in more recent history.</a:t>
            </a:r>
          </a:p>
        </p:txBody>
      </p:sp>
    </p:spTree>
    <p:extLst>
      <p:ext uri="{BB962C8B-B14F-4D97-AF65-F5344CB8AC3E}">
        <p14:creationId xmlns:p14="http://schemas.microsoft.com/office/powerpoint/2010/main" val="198074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8F85C-A545-4304-A95F-945CE9E83CD1}"/>
              </a:ext>
            </a:extLst>
          </p:cNvPr>
          <p:cNvSpPr>
            <a:spLocks noGrp="1"/>
          </p:cNvSpPr>
          <p:nvPr>
            <p:ph type="title"/>
          </p:nvPr>
        </p:nvSpPr>
        <p:spPr>
          <a:xfrm>
            <a:off x="1066800" y="304800"/>
            <a:ext cx="10058400" cy="1143000"/>
          </a:xfrm>
          <a:prstGeom prst="rect">
            <a:avLst/>
          </a:prstGeom>
        </p:spPr>
        <p:txBody>
          <a:bodyPr anchor="b">
            <a:normAutofit/>
          </a:bodyPr>
          <a:lstStyle/>
          <a:p>
            <a:pPr algn="ctr"/>
            <a:r>
              <a:rPr lang="en-US" dirty="0"/>
              <a:t>CDF of Points</a:t>
            </a:r>
          </a:p>
        </p:txBody>
      </p:sp>
      <p:pic>
        <p:nvPicPr>
          <p:cNvPr id="10242" name="Picture 2">
            <a:extLst>
              <a:ext uri="{FF2B5EF4-FFF2-40B4-BE49-F238E27FC236}">
                <a16:creationId xmlns:a16="http://schemas.microsoft.com/office/drawing/2014/main" id="{84BCBA20-BBC9-4F21-9CFA-1CC526A03B9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066800" y="2203257"/>
            <a:ext cx="4846638" cy="3289686"/>
          </a:xfrm>
          <a:prstGeom prst="rect">
            <a:avLst/>
          </a:prstGeom>
          <a:solidFill>
            <a:srgbClr val="FFFFFF"/>
          </a:solidFill>
        </p:spPr>
      </p:pic>
      <p:sp>
        <p:nvSpPr>
          <p:cNvPr id="71" name="Content Placeholder 3">
            <a:extLst>
              <a:ext uri="{FF2B5EF4-FFF2-40B4-BE49-F238E27FC236}">
                <a16:creationId xmlns:a16="http://schemas.microsoft.com/office/drawing/2014/main" id="{530A1E0B-6914-48B5-971B-996E2698F479}"/>
              </a:ext>
            </a:extLst>
          </p:cNvPr>
          <p:cNvSpPr>
            <a:spLocks noGrp="1"/>
          </p:cNvSpPr>
          <p:nvPr>
            <p:ph sz="half" idx="2"/>
          </p:nvPr>
        </p:nvSpPr>
        <p:spPr>
          <a:xfrm>
            <a:off x="6278880" y="1676401"/>
            <a:ext cx="4846320" cy="4343400"/>
          </a:xfrm>
        </p:spPr>
        <p:txBody>
          <a:bodyPr/>
          <a:lstStyle/>
          <a:p>
            <a:r>
              <a:rPr lang="en-US" dirty="0"/>
              <a:t>This shows the distribution of player's </a:t>
            </a:r>
            <a:r>
              <a:rPr lang="en-US" dirty="0" err="1"/>
              <a:t>points.The</a:t>
            </a:r>
            <a:r>
              <a:rPr lang="en-US" dirty="0"/>
              <a:t> points CDF shows a tremendous jump off the start. It appears that over 80% of the players have seasons where they scored less than 1000 points. Then the line starts to trail off, meaning there were fewer and fewer players that had high scoring seasons. </a:t>
            </a:r>
          </a:p>
        </p:txBody>
      </p:sp>
    </p:spTree>
    <p:extLst>
      <p:ext uri="{BB962C8B-B14F-4D97-AF65-F5344CB8AC3E}">
        <p14:creationId xmlns:p14="http://schemas.microsoft.com/office/powerpoint/2010/main" val="256011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D850-9EFF-4862-8233-7D3F8D96EBE7}"/>
              </a:ext>
            </a:extLst>
          </p:cNvPr>
          <p:cNvSpPr>
            <a:spLocks noGrp="1"/>
          </p:cNvSpPr>
          <p:nvPr>
            <p:ph type="title"/>
          </p:nvPr>
        </p:nvSpPr>
        <p:spPr/>
        <p:txBody>
          <a:bodyPr/>
          <a:lstStyle/>
          <a:p>
            <a:pPr algn="ctr"/>
            <a:r>
              <a:rPr lang="en-US" dirty="0"/>
              <a:t>Normal vs Lognormal Distribution</a:t>
            </a:r>
          </a:p>
        </p:txBody>
      </p:sp>
      <p:sp>
        <p:nvSpPr>
          <p:cNvPr id="3" name="Content Placeholder 2">
            <a:extLst>
              <a:ext uri="{FF2B5EF4-FFF2-40B4-BE49-F238E27FC236}">
                <a16:creationId xmlns:a16="http://schemas.microsoft.com/office/drawing/2014/main" id="{18860BFC-70F4-49E3-A884-756342ABF4B5}"/>
              </a:ext>
            </a:extLst>
          </p:cNvPr>
          <p:cNvSpPr>
            <a:spLocks noGrp="1"/>
          </p:cNvSpPr>
          <p:nvPr>
            <p:ph sz="half" idx="1"/>
          </p:nvPr>
        </p:nvSpPr>
        <p:spPr>
          <a:xfrm>
            <a:off x="883921" y="1552576"/>
            <a:ext cx="4846320" cy="4343400"/>
          </a:xfrm>
        </p:spPr>
        <p:txBody>
          <a:bodyPr/>
          <a:lstStyle/>
          <a:p>
            <a:r>
              <a:rPr lang="en-US" dirty="0"/>
              <a:t>At first, I tried using normal distribution, but it did not exactly fit.</a:t>
            </a:r>
          </a:p>
        </p:txBody>
      </p:sp>
      <p:sp>
        <p:nvSpPr>
          <p:cNvPr id="4" name="Content Placeholder 3">
            <a:extLst>
              <a:ext uri="{FF2B5EF4-FFF2-40B4-BE49-F238E27FC236}">
                <a16:creationId xmlns:a16="http://schemas.microsoft.com/office/drawing/2014/main" id="{64BE0DA1-F28C-4B48-AF3E-BF53910F0925}"/>
              </a:ext>
            </a:extLst>
          </p:cNvPr>
          <p:cNvSpPr>
            <a:spLocks noGrp="1"/>
          </p:cNvSpPr>
          <p:nvPr>
            <p:ph sz="half" idx="2"/>
          </p:nvPr>
        </p:nvSpPr>
        <p:spPr/>
        <p:txBody>
          <a:bodyPr/>
          <a:lstStyle/>
          <a:p>
            <a:r>
              <a:rPr lang="en-US" dirty="0"/>
              <a:t>Lognormal appeared to fit the model a little better, although not perfect by any means.</a:t>
            </a:r>
          </a:p>
        </p:txBody>
      </p:sp>
      <p:pic>
        <p:nvPicPr>
          <p:cNvPr id="11266" name="Picture 2">
            <a:extLst>
              <a:ext uri="{FF2B5EF4-FFF2-40B4-BE49-F238E27FC236}">
                <a16:creationId xmlns:a16="http://schemas.microsoft.com/office/drawing/2014/main" id="{684A3BC1-0CA0-4E22-B8F1-A444368A8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3676650" cy="2647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268" name="Picture 4">
            <a:extLst>
              <a:ext uri="{FF2B5EF4-FFF2-40B4-BE49-F238E27FC236}">
                <a16:creationId xmlns:a16="http://schemas.microsoft.com/office/drawing/2014/main" id="{F3A348A9-456E-4075-B5C3-9423BB4C59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836877"/>
            <a:ext cx="3676650" cy="2647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6369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24922-F442-448C-9776-2505B4626C16}"/>
              </a:ext>
            </a:extLst>
          </p:cNvPr>
          <p:cNvSpPr>
            <a:spLocks noGrp="1"/>
          </p:cNvSpPr>
          <p:nvPr>
            <p:ph type="title"/>
          </p:nvPr>
        </p:nvSpPr>
        <p:spPr/>
        <p:txBody>
          <a:bodyPr/>
          <a:lstStyle/>
          <a:p>
            <a:pPr algn="ctr"/>
            <a:r>
              <a:rPr lang="en-US" dirty="0"/>
              <a:t>Pareto Distribution Considered for Points</a:t>
            </a:r>
          </a:p>
        </p:txBody>
      </p:sp>
      <p:sp>
        <p:nvSpPr>
          <p:cNvPr id="3" name="Content Placeholder 2">
            <a:extLst>
              <a:ext uri="{FF2B5EF4-FFF2-40B4-BE49-F238E27FC236}">
                <a16:creationId xmlns:a16="http://schemas.microsoft.com/office/drawing/2014/main" id="{048E0BBC-299D-435B-95B8-06F48EA9C264}"/>
              </a:ext>
            </a:extLst>
          </p:cNvPr>
          <p:cNvSpPr>
            <a:spLocks noGrp="1"/>
          </p:cNvSpPr>
          <p:nvPr>
            <p:ph sz="half" idx="1"/>
          </p:nvPr>
        </p:nvSpPr>
        <p:spPr>
          <a:xfrm>
            <a:off x="1066800" y="1676401"/>
            <a:ext cx="9677400" cy="4343400"/>
          </a:xfrm>
        </p:spPr>
        <p:txBody>
          <a:bodyPr/>
          <a:lstStyle/>
          <a:p>
            <a:r>
              <a:rPr lang="en-US" dirty="0"/>
              <a:t>Pareto distribution is used for uneven, heavily skewed distributions, such as points.</a:t>
            </a:r>
          </a:p>
          <a:p>
            <a:r>
              <a:rPr lang="en-US" dirty="0"/>
              <a:t>The </a:t>
            </a:r>
            <a:r>
              <a:rPr lang="en-US" dirty="0" err="1"/>
              <a:t>xmin</a:t>
            </a:r>
            <a:r>
              <a:rPr lang="en-US" dirty="0"/>
              <a:t> has to be greater than 0, but someone could have 0 points. Either it can’t be used in this scenario, or I was doing it incorrectly.</a:t>
            </a:r>
          </a:p>
          <a:p>
            <a:r>
              <a:rPr lang="en-US" dirty="0"/>
              <a:t>Pareto might have been the way to ultimately go, but I could not figure it out.</a:t>
            </a:r>
          </a:p>
        </p:txBody>
      </p:sp>
    </p:spTree>
    <p:extLst>
      <p:ext uri="{BB962C8B-B14F-4D97-AF65-F5344CB8AC3E}">
        <p14:creationId xmlns:p14="http://schemas.microsoft.com/office/powerpoint/2010/main" val="297938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4510E-7D1E-45BE-A0A5-1449EDC67973}"/>
              </a:ext>
            </a:extLst>
          </p:cNvPr>
          <p:cNvSpPr>
            <a:spLocks noGrp="1"/>
          </p:cNvSpPr>
          <p:nvPr>
            <p:ph type="title"/>
          </p:nvPr>
        </p:nvSpPr>
        <p:spPr>
          <a:xfrm>
            <a:off x="609600" y="304800"/>
            <a:ext cx="11125200" cy="1143000"/>
          </a:xfrm>
          <a:prstGeom prst="rect">
            <a:avLst/>
          </a:prstGeom>
        </p:spPr>
        <p:txBody>
          <a:bodyPr anchor="b">
            <a:normAutofit/>
          </a:bodyPr>
          <a:lstStyle/>
          <a:p>
            <a:pPr algn="ctr"/>
            <a:r>
              <a:rPr lang="en-US" dirty="0"/>
              <a:t>Scatterplot of Average Points in a Decade from 1950-2017</a:t>
            </a:r>
          </a:p>
        </p:txBody>
      </p:sp>
      <p:pic>
        <p:nvPicPr>
          <p:cNvPr id="12290" name="Picture 2">
            <a:extLst>
              <a:ext uri="{FF2B5EF4-FFF2-40B4-BE49-F238E27FC236}">
                <a16:creationId xmlns:a16="http://schemas.microsoft.com/office/drawing/2014/main" id="{707136E0-34F7-4D4A-B271-4DD15D22630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066800" y="2270821"/>
            <a:ext cx="4846320" cy="3154560"/>
          </a:xfrm>
          <a:prstGeom prst="rect">
            <a:avLst/>
          </a:prstGeom>
          <a:solidFill>
            <a:srgbClr val="FFFFFF"/>
          </a:solidFill>
        </p:spPr>
      </p:pic>
      <p:sp>
        <p:nvSpPr>
          <p:cNvPr id="71" name="Content Placeholder 3">
            <a:extLst>
              <a:ext uri="{FF2B5EF4-FFF2-40B4-BE49-F238E27FC236}">
                <a16:creationId xmlns:a16="http://schemas.microsoft.com/office/drawing/2014/main" id="{EDEBA91D-43DF-4C3A-B639-565311D50ED5}"/>
              </a:ext>
            </a:extLst>
          </p:cNvPr>
          <p:cNvSpPr>
            <a:spLocks noGrp="1"/>
          </p:cNvSpPr>
          <p:nvPr>
            <p:ph sz="half" idx="2"/>
          </p:nvPr>
        </p:nvSpPr>
        <p:spPr>
          <a:xfrm>
            <a:off x="6278880" y="1676401"/>
            <a:ext cx="4846320" cy="4343400"/>
          </a:xfrm>
        </p:spPr>
        <p:txBody>
          <a:bodyPr>
            <a:normAutofit lnSpcReduction="10000"/>
          </a:bodyPr>
          <a:lstStyle/>
          <a:p>
            <a:r>
              <a:rPr lang="en-US" dirty="0"/>
              <a:t>Pearson's correlation is 0.9498, which is high and suggests a strong linear relationship.</a:t>
            </a:r>
          </a:p>
          <a:p>
            <a:r>
              <a:rPr lang="en-US" dirty="0"/>
              <a:t>Spearman's correlation is 1.0, which is high and suggests a strong linear relationship.</a:t>
            </a:r>
          </a:p>
          <a:p>
            <a:r>
              <a:rPr lang="en-US" dirty="0"/>
              <a:t>The covariance is 15975.78, which is high and suggests a strong relationship.</a:t>
            </a:r>
          </a:p>
          <a:p>
            <a:r>
              <a:rPr lang="en-US" dirty="0"/>
              <a:t>It appears true that more points are being scored as time goes on.</a:t>
            </a:r>
          </a:p>
        </p:txBody>
      </p:sp>
    </p:spTree>
    <p:extLst>
      <p:ext uri="{BB962C8B-B14F-4D97-AF65-F5344CB8AC3E}">
        <p14:creationId xmlns:p14="http://schemas.microsoft.com/office/powerpoint/2010/main" val="4236187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B7384-BF73-43A9-8AC9-3CE4607DAB06}"/>
              </a:ext>
            </a:extLst>
          </p:cNvPr>
          <p:cNvSpPr>
            <a:spLocks noGrp="1"/>
          </p:cNvSpPr>
          <p:nvPr>
            <p:ph type="title"/>
          </p:nvPr>
        </p:nvSpPr>
        <p:spPr>
          <a:xfrm>
            <a:off x="152400" y="304800"/>
            <a:ext cx="11734800" cy="1143000"/>
          </a:xfrm>
          <a:prstGeom prst="rect">
            <a:avLst/>
          </a:prstGeom>
        </p:spPr>
        <p:txBody>
          <a:bodyPr anchor="b">
            <a:normAutofit/>
          </a:bodyPr>
          <a:lstStyle/>
          <a:p>
            <a:pPr algn="ctr"/>
            <a:r>
              <a:rPr lang="en-US" dirty="0"/>
              <a:t>Scatterplot of Average Assists in a Decade from 1980-2017</a:t>
            </a:r>
          </a:p>
        </p:txBody>
      </p:sp>
      <p:pic>
        <p:nvPicPr>
          <p:cNvPr id="13314" name="Picture 2" descr="A screenshot of a cell phone&#10;&#10;Description automatically generated">
            <a:extLst>
              <a:ext uri="{FF2B5EF4-FFF2-40B4-BE49-F238E27FC236}">
                <a16:creationId xmlns:a16="http://schemas.microsoft.com/office/drawing/2014/main" id="{C23FC0D8-90B5-47FE-87B4-C4A34EC22707}"/>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066800" y="2283040"/>
            <a:ext cx="4846638" cy="3130120"/>
          </a:xfrm>
          <a:prstGeom prst="rect">
            <a:avLst/>
          </a:prstGeom>
          <a:solidFill>
            <a:srgbClr val="FFFFFF"/>
          </a:solidFill>
        </p:spPr>
      </p:pic>
      <p:sp>
        <p:nvSpPr>
          <p:cNvPr id="71" name="Content Placeholder 3">
            <a:extLst>
              <a:ext uri="{FF2B5EF4-FFF2-40B4-BE49-F238E27FC236}">
                <a16:creationId xmlns:a16="http://schemas.microsoft.com/office/drawing/2014/main" id="{6200BBB5-3C4E-4A92-A033-3ADC572DCC8C}"/>
              </a:ext>
            </a:extLst>
          </p:cNvPr>
          <p:cNvSpPr>
            <a:spLocks noGrp="1"/>
          </p:cNvSpPr>
          <p:nvPr>
            <p:ph sz="half" idx="2"/>
          </p:nvPr>
        </p:nvSpPr>
        <p:spPr>
          <a:xfrm>
            <a:off x="6278880" y="1676401"/>
            <a:ext cx="4846320" cy="4343400"/>
          </a:xfrm>
        </p:spPr>
        <p:txBody>
          <a:bodyPr>
            <a:normAutofit fontScale="92500" lnSpcReduction="20000"/>
          </a:bodyPr>
          <a:lstStyle/>
          <a:p>
            <a:r>
              <a:rPr lang="en-US" dirty="0"/>
              <a:t>Pearson's correlation is 0.263, which means there is not a strong correlation. </a:t>
            </a:r>
          </a:p>
          <a:p>
            <a:r>
              <a:rPr lang="en-US" dirty="0"/>
              <a:t>Spearman's correlation is 0.2, which means there is not a strong correlation.</a:t>
            </a:r>
          </a:p>
          <a:p>
            <a:r>
              <a:rPr lang="en-US" dirty="0"/>
              <a:t>The covariance is 18.91, which isn't too high, so there might not be a strong relationship.</a:t>
            </a:r>
          </a:p>
          <a:p>
            <a:r>
              <a:rPr lang="en-US" dirty="0"/>
              <a:t>The fact that assists aren't increasing as years go on, may lead to the theory that players are more selfish, especially with the slight dip over the last few decades. </a:t>
            </a:r>
            <a:r>
              <a:rPr lang="en-US" dirty="0" err="1"/>
              <a:t>Howerver</a:t>
            </a:r>
            <a:r>
              <a:rPr lang="en-US" dirty="0"/>
              <a:t>, it doesn't exactly prove this.</a:t>
            </a:r>
          </a:p>
        </p:txBody>
      </p:sp>
    </p:spTree>
    <p:extLst>
      <p:ext uri="{BB962C8B-B14F-4D97-AF65-F5344CB8AC3E}">
        <p14:creationId xmlns:p14="http://schemas.microsoft.com/office/powerpoint/2010/main" val="204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D372-9EDB-4387-8AF4-79AA87DA24DD}"/>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D31D71B7-62E4-43FB-B3BD-104A7C949527}"/>
              </a:ext>
            </a:extLst>
          </p:cNvPr>
          <p:cNvSpPr>
            <a:spLocks noGrp="1"/>
          </p:cNvSpPr>
          <p:nvPr>
            <p:ph idx="1"/>
          </p:nvPr>
        </p:nvSpPr>
        <p:spPr/>
        <p:txBody>
          <a:bodyPr>
            <a:normAutofit lnSpcReduction="10000"/>
          </a:bodyPr>
          <a:lstStyle/>
          <a:p>
            <a:r>
              <a:rPr lang="en-US" dirty="0"/>
              <a:t>My goal is to establish if there is any truth to the theories that the “no one plays team basketball” and “no one plays defense in the NBA”. Essentially, it boils down to “is the modern NBA more selfish than before?”</a:t>
            </a:r>
          </a:p>
          <a:p>
            <a:r>
              <a:rPr lang="en-US" dirty="0"/>
              <a:t>This can seem like a loaded question or difficult to answer, but I believe a few variables can help to identify the theories around “team basketball” and “playing defense”.</a:t>
            </a:r>
          </a:p>
          <a:p>
            <a:r>
              <a:rPr lang="en-US" dirty="0"/>
              <a:t>If points are increasing by year and assists are decreasing, it can be inferred that players are scoring more on their own and not passing.</a:t>
            </a:r>
          </a:p>
          <a:p>
            <a:r>
              <a:rPr lang="en-US" dirty="0"/>
              <a:t>If steals, turnovers, and blocks are decreasing, it can be inferred that defense isn’t being played as much as it used to.</a:t>
            </a:r>
          </a:p>
        </p:txBody>
      </p:sp>
    </p:spTree>
    <p:extLst>
      <p:ext uri="{BB962C8B-B14F-4D97-AF65-F5344CB8AC3E}">
        <p14:creationId xmlns:p14="http://schemas.microsoft.com/office/powerpoint/2010/main" val="341770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BA9C0-671C-4178-8C95-8905A7F1D25A}"/>
              </a:ext>
            </a:extLst>
          </p:cNvPr>
          <p:cNvSpPr>
            <a:spLocks noGrp="1"/>
          </p:cNvSpPr>
          <p:nvPr>
            <p:ph type="title"/>
          </p:nvPr>
        </p:nvSpPr>
        <p:spPr>
          <a:xfrm>
            <a:off x="1066800" y="304800"/>
            <a:ext cx="10058400" cy="1143000"/>
          </a:xfrm>
          <a:prstGeom prst="rect">
            <a:avLst/>
          </a:prstGeom>
        </p:spPr>
        <p:txBody>
          <a:bodyPr anchor="b">
            <a:normAutofit/>
          </a:bodyPr>
          <a:lstStyle/>
          <a:p>
            <a:r>
              <a:rPr lang="en-US" dirty="0"/>
              <a:t>Scatterplot of Steals + Blocks from 1990-2017</a:t>
            </a:r>
          </a:p>
        </p:txBody>
      </p:sp>
      <p:pic>
        <p:nvPicPr>
          <p:cNvPr id="14338" name="Picture 2">
            <a:extLst>
              <a:ext uri="{FF2B5EF4-FFF2-40B4-BE49-F238E27FC236}">
                <a16:creationId xmlns:a16="http://schemas.microsoft.com/office/drawing/2014/main" id="{6A56EE32-4795-4BE0-8774-8C0CEF19FBAE}"/>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066800" y="2254086"/>
            <a:ext cx="4846320" cy="3188030"/>
          </a:xfrm>
          <a:prstGeom prst="rect">
            <a:avLst/>
          </a:prstGeom>
          <a:solidFill>
            <a:srgbClr val="FFFFFF"/>
          </a:solidFill>
        </p:spPr>
      </p:pic>
      <p:sp>
        <p:nvSpPr>
          <p:cNvPr id="71" name="Content Placeholder 3">
            <a:extLst>
              <a:ext uri="{FF2B5EF4-FFF2-40B4-BE49-F238E27FC236}">
                <a16:creationId xmlns:a16="http://schemas.microsoft.com/office/drawing/2014/main" id="{93F10A8C-208A-4F8D-ADB9-3FBA96838D2E}"/>
              </a:ext>
            </a:extLst>
          </p:cNvPr>
          <p:cNvSpPr>
            <a:spLocks noGrp="1"/>
          </p:cNvSpPr>
          <p:nvPr>
            <p:ph sz="half" idx="2"/>
          </p:nvPr>
        </p:nvSpPr>
        <p:spPr>
          <a:xfrm>
            <a:off x="6278880" y="1676401"/>
            <a:ext cx="4846320" cy="4343400"/>
          </a:xfrm>
        </p:spPr>
        <p:txBody>
          <a:bodyPr>
            <a:normAutofit fontScale="92500" lnSpcReduction="10000"/>
          </a:bodyPr>
          <a:lstStyle/>
          <a:p>
            <a:r>
              <a:rPr lang="en-US" dirty="0"/>
              <a:t>Pearson's correlation is -0.10, which means there is not a strong correlation. </a:t>
            </a:r>
          </a:p>
          <a:p>
            <a:r>
              <a:rPr lang="en-US" dirty="0"/>
              <a:t>Spearman's correlation is -0.5, which means there is negative correlation of decent strength.</a:t>
            </a:r>
          </a:p>
          <a:p>
            <a:r>
              <a:rPr lang="en-US" dirty="0"/>
              <a:t>The covariance is -2.45, which isn't too high, so there might not be a strong relationship.</a:t>
            </a:r>
          </a:p>
          <a:p>
            <a:r>
              <a:rPr lang="en-US" dirty="0"/>
              <a:t>Stats show a declining trend line over the last 3 decades, which can at least rule out that more defense is being played than before.</a:t>
            </a:r>
          </a:p>
        </p:txBody>
      </p:sp>
    </p:spTree>
    <p:extLst>
      <p:ext uri="{BB962C8B-B14F-4D97-AF65-F5344CB8AC3E}">
        <p14:creationId xmlns:p14="http://schemas.microsoft.com/office/powerpoint/2010/main" val="149595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2E09-EF00-4466-B546-92F51BA55436}"/>
              </a:ext>
            </a:extLst>
          </p:cNvPr>
          <p:cNvSpPr>
            <a:spLocks noGrp="1"/>
          </p:cNvSpPr>
          <p:nvPr>
            <p:ph type="title"/>
          </p:nvPr>
        </p:nvSpPr>
        <p:spPr>
          <a:xfrm>
            <a:off x="1066800" y="304800"/>
            <a:ext cx="10058400" cy="1143000"/>
          </a:xfrm>
          <a:prstGeom prst="rect">
            <a:avLst/>
          </a:prstGeom>
        </p:spPr>
        <p:txBody>
          <a:bodyPr anchor="b">
            <a:normAutofit/>
          </a:bodyPr>
          <a:lstStyle/>
          <a:p>
            <a:pPr algn="ctr"/>
            <a:r>
              <a:rPr lang="en-US" dirty="0"/>
              <a:t>Scatterplot of Turnovers</a:t>
            </a:r>
          </a:p>
        </p:txBody>
      </p:sp>
      <p:pic>
        <p:nvPicPr>
          <p:cNvPr id="15362" name="Picture 2" descr="A close up of a mans face&#10;&#10;Description automatically generated">
            <a:extLst>
              <a:ext uri="{FF2B5EF4-FFF2-40B4-BE49-F238E27FC236}">
                <a16:creationId xmlns:a16="http://schemas.microsoft.com/office/drawing/2014/main" id="{C5710980-00CF-4C96-A6CE-7B564ABA85EF}"/>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066800" y="2254086"/>
            <a:ext cx="4846320" cy="3188030"/>
          </a:xfrm>
          <a:prstGeom prst="rect">
            <a:avLst/>
          </a:prstGeom>
          <a:solidFill>
            <a:srgbClr val="FFFFFF"/>
          </a:solidFill>
        </p:spPr>
      </p:pic>
      <p:sp>
        <p:nvSpPr>
          <p:cNvPr id="71" name="Content Placeholder 3">
            <a:extLst>
              <a:ext uri="{FF2B5EF4-FFF2-40B4-BE49-F238E27FC236}">
                <a16:creationId xmlns:a16="http://schemas.microsoft.com/office/drawing/2014/main" id="{620B180A-B9DF-4764-9F9F-3B88C7EF97D3}"/>
              </a:ext>
            </a:extLst>
          </p:cNvPr>
          <p:cNvSpPr>
            <a:spLocks noGrp="1"/>
          </p:cNvSpPr>
          <p:nvPr>
            <p:ph sz="half" idx="2"/>
          </p:nvPr>
        </p:nvSpPr>
        <p:spPr>
          <a:xfrm>
            <a:off x="6278880" y="1676401"/>
            <a:ext cx="4846320" cy="4343400"/>
          </a:xfrm>
        </p:spPr>
        <p:txBody>
          <a:bodyPr>
            <a:normAutofit fontScale="85000" lnSpcReduction="20000"/>
          </a:bodyPr>
          <a:lstStyle/>
          <a:p>
            <a:r>
              <a:rPr lang="en-US" dirty="0"/>
              <a:t>It does appear that there is a strong negative </a:t>
            </a:r>
            <a:r>
              <a:rPr lang="en-US" dirty="0" err="1"/>
              <a:t>Peasron's</a:t>
            </a:r>
            <a:r>
              <a:rPr lang="en-US" dirty="0"/>
              <a:t> correlation and Spearman's correlation, of -0.978 and -1.0, respectively. </a:t>
            </a:r>
          </a:p>
          <a:p>
            <a:r>
              <a:rPr lang="en-US" dirty="0"/>
              <a:t>The covariance is -34.91, which is decently negative.</a:t>
            </a:r>
          </a:p>
          <a:p>
            <a:r>
              <a:rPr lang="en-US" dirty="0"/>
              <a:t>If turnovers are going down in the last 30 years, it could mean one of two things, either players are taking better care of the ball, or teams aren't playing as much defense and therefore not forcing turnovers.</a:t>
            </a:r>
          </a:p>
          <a:p>
            <a:r>
              <a:rPr lang="en-US" dirty="0"/>
              <a:t>Combined with the slight decline in steals and blocks, this lends itself to the narrative that there is less defense played than in prior years.</a:t>
            </a:r>
          </a:p>
        </p:txBody>
      </p:sp>
    </p:spTree>
    <p:extLst>
      <p:ext uri="{BB962C8B-B14F-4D97-AF65-F5344CB8AC3E}">
        <p14:creationId xmlns:p14="http://schemas.microsoft.com/office/powerpoint/2010/main" val="80127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DE8C4-3113-470F-AA14-DA19E039FE8D}"/>
              </a:ext>
            </a:extLst>
          </p:cNvPr>
          <p:cNvSpPr>
            <a:spLocks noGrp="1"/>
          </p:cNvSpPr>
          <p:nvPr>
            <p:ph type="title"/>
          </p:nvPr>
        </p:nvSpPr>
        <p:spPr>
          <a:xfrm>
            <a:off x="1066800" y="304800"/>
            <a:ext cx="10058400" cy="1143000"/>
          </a:xfrm>
          <a:prstGeom prst="rect">
            <a:avLst/>
          </a:prstGeom>
        </p:spPr>
        <p:txBody>
          <a:bodyPr anchor="b">
            <a:normAutofit/>
          </a:bodyPr>
          <a:lstStyle/>
          <a:p>
            <a:r>
              <a:rPr lang="en-US" dirty="0"/>
              <a:t>Hypothesis Test – Is scoring up this decade?</a:t>
            </a:r>
          </a:p>
        </p:txBody>
      </p:sp>
      <p:pic>
        <p:nvPicPr>
          <p:cNvPr id="2050" name="Picture 2">
            <a:extLst>
              <a:ext uri="{FF2B5EF4-FFF2-40B4-BE49-F238E27FC236}">
                <a16:creationId xmlns:a16="http://schemas.microsoft.com/office/drawing/2014/main" id="{8C0CC3B9-3AF7-4607-9144-7E376E487C7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66800" y="2203366"/>
            <a:ext cx="4846320" cy="328947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630046D-A1E5-4E56-A929-1B09BA031EC9}"/>
              </a:ext>
            </a:extLst>
          </p:cNvPr>
          <p:cNvSpPr>
            <a:spLocks noGrp="1"/>
          </p:cNvSpPr>
          <p:nvPr>
            <p:ph sz="half" idx="2"/>
          </p:nvPr>
        </p:nvSpPr>
        <p:spPr>
          <a:xfrm>
            <a:off x="6278880" y="1676401"/>
            <a:ext cx="4846320" cy="4343400"/>
          </a:xfrm>
          <a:prstGeom prst="rect">
            <a:avLst/>
          </a:prstGeom>
        </p:spPr>
        <p:txBody>
          <a:bodyPr>
            <a:normAutofit/>
          </a:bodyPr>
          <a:lstStyle/>
          <a:p>
            <a:r>
              <a:rPr lang="en-US" dirty="0"/>
              <a:t>Is scoring up this decade?</a:t>
            </a:r>
          </a:p>
          <a:p>
            <a:r>
              <a:rPr lang="en-US" dirty="0"/>
              <a:t>Not sure my data was conducive for a hypothesis test, and the left graph is the best I could produce.</a:t>
            </a:r>
          </a:p>
          <a:p>
            <a:r>
              <a:rPr lang="en-US" dirty="0"/>
              <a:t>P-value = 0.0</a:t>
            </a:r>
          </a:p>
          <a:p>
            <a:r>
              <a:rPr lang="en-US" dirty="0"/>
              <a:t>Actual = 0.613</a:t>
            </a:r>
          </a:p>
          <a:p>
            <a:r>
              <a:rPr lang="en-US" dirty="0" err="1"/>
              <a:t>MaxTestStat</a:t>
            </a:r>
            <a:r>
              <a:rPr lang="en-US" dirty="0"/>
              <a:t> = 0.376</a:t>
            </a:r>
          </a:p>
          <a:p>
            <a:endParaRPr lang="en-US" dirty="0"/>
          </a:p>
        </p:txBody>
      </p:sp>
      <p:sp>
        <p:nvSpPr>
          <p:cNvPr id="5" name="TextBox 4">
            <a:extLst>
              <a:ext uri="{FF2B5EF4-FFF2-40B4-BE49-F238E27FC236}">
                <a16:creationId xmlns:a16="http://schemas.microsoft.com/office/drawing/2014/main" id="{7DE3B999-7E05-4AF6-BF2C-5CADC0ADC5F5}"/>
              </a:ext>
            </a:extLst>
          </p:cNvPr>
          <p:cNvSpPr txBox="1"/>
          <p:nvPr/>
        </p:nvSpPr>
        <p:spPr>
          <a:xfrm>
            <a:off x="990600" y="1600200"/>
            <a:ext cx="4724400" cy="830997"/>
          </a:xfrm>
          <a:prstGeom prst="rect">
            <a:avLst/>
          </a:prstGeom>
          <a:noFill/>
        </p:spPr>
        <p:txBody>
          <a:bodyPr wrap="square" rtlCol="0">
            <a:spAutoFit/>
          </a:bodyPr>
          <a:lstStyle/>
          <a:p>
            <a:pPr algn="ctr"/>
            <a:r>
              <a:rPr lang="en-US" sz="2400" dirty="0"/>
              <a:t>Is scoring up this decade?</a:t>
            </a:r>
          </a:p>
          <a:p>
            <a:endParaRPr lang="en-US" sz="2400" dirty="0"/>
          </a:p>
        </p:txBody>
      </p:sp>
      <p:sp>
        <p:nvSpPr>
          <p:cNvPr id="7" name="Rectangle 3">
            <a:extLst>
              <a:ext uri="{FF2B5EF4-FFF2-40B4-BE49-F238E27FC236}">
                <a16:creationId xmlns:a16="http://schemas.microsoft.com/office/drawing/2014/main" id="{50F42F65-B9C5-4156-A5B2-FA2C11D07E65}"/>
              </a:ext>
            </a:extLst>
          </p:cNvPr>
          <p:cNvSpPr>
            <a:spLocks noChangeArrowheads="1"/>
          </p:cNvSpPr>
          <p:nvPr/>
        </p:nvSpPr>
        <p:spPr bwMode="auto">
          <a:xfrm>
            <a:off x="2133600" y="5865913"/>
            <a:ext cx="289560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0.6125476885940486 0.3758995438442767</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564954A1-F616-4AE1-93D6-9D8DB10FAD53}"/>
              </a:ext>
            </a:extLst>
          </p:cNvPr>
          <p:cNvSpPr>
            <a:spLocks noChangeArrowheads="1"/>
          </p:cNvSpPr>
          <p:nvPr/>
        </p:nvSpPr>
        <p:spPr bwMode="auto">
          <a:xfrm>
            <a:off x="3352800" y="5605226"/>
            <a:ext cx="304800"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0.0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882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C2E0-3D60-43B1-8752-26B7F575ADD8}"/>
              </a:ext>
            </a:extLst>
          </p:cNvPr>
          <p:cNvSpPr>
            <a:spLocks noGrp="1"/>
          </p:cNvSpPr>
          <p:nvPr>
            <p:ph type="title"/>
          </p:nvPr>
        </p:nvSpPr>
        <p:spPr>
          <a:xfrm>
            <a:off x="1079557" y="21371"/>
            <a:ext cx="10058400" cy="1143000"/>
          </a:xfrm>
        </p:spPr>
        <p:txBody>
          <a:bodyPr/>
          <a:lstStyle/>
          <a:p>
            <a:pPr algn="ctr"/>
            <a:r>
              <a:rPr lang="en-US" dirty="0"/>
              <a:t>Regression Analysis</a:t>
            </a:r>
          </a:p>
        </p:txBody>
      </p:sp>
      <p:sp>
        <p:nvSpPr>
          <p:cNvPr id="16" name="Rectangle 2">
            <a:extLst>
              <a:ext uri="{FF2B5EF4-FFF2-40B4-BE49-F238E27FC236}">
                <a16:creationId xmlns:a16="http://schemas.microsoft.com/office/drawing/2014/main" id="{314A51E1-BB02-4E8C-A59C-09FB9C9C9959}"/>
              </a:ext>
            </a:extLst>
          </p:cNvPr>
          <p:cNvSpPr>
            <a:spLocks noChangeArrowheads="1"/>
          </p:cNvSpPr>
          <p:nvPr/>
        </p:nvSpPr>
        <p:spPr bwMode="auto">
          <a:xfrm>
            <a:off x="914400" y="-8694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0000"/>
                </a:solidFill>
                <a:effectLst/>
                <a:latin typeface="Arial" panose="020B0604020202020204" pitchFamily="34" charset="0"/>
              </a:rPr>
            </a:br>
            <a:endParaRPr kumimoji="0" lang="en-US" altLang="en-US" sz="1800" b="0" i="0" u="none" strike="noStrike" cap="none" normalizeH="0" baseline="0">
              <a:ln>
                <a:noFill/>
              </a:ln>
              <a:solidFill>
                <a:srgbClr val="FF0000"/>
              </a:solidFill>
              <a:effectLst/>
              <a:latin typeface="Arial" panose="020B0604020202020204" pitchFamily="34" charset="0"/>
            </a:endParaRPr>
          </a:p>
        </p:txBody>
      </p:sp>
      <p:sp>
        <p:nvSpPr>
          <p:cNvPr id="19" name="Content Placeholder 18">
            <a:extLst>
              <a:ext uri="{FF2B5EF4-FFF2-40B4-BE49-F238E27FC236}">
                <a16:creationId xmlns:a16="http://schemas.microsoft.com/office/drawing/2014/main" id="{21E1A185-0B52-4027-8EEA-C1E5A255E1DC}"/>
              </a:ext>
            </a:extLst>
          </p:cNvPr>
          <p:cNvSpPr>
            <a:spLocks noGrp="1"/>
          </p:cNvSpPr>
          <p:nvPr>
            <p:ph sz="half" idx="2"/>
          </p:nvPr>
        </p:nvSpPr>
        <p:spPr>
          <a:xfrm>
            <a:off x="6290938" y="1854790"/>
            <a:ext cx="4846320" cy="4343400"/>
          </a:xfrm>
        </p:spPr>
        <p:txBody>
          <a:bodyPr/>
          <a:lstStyle/>
          <a:p>
            <a:r>
              <a:rPr lang="en-US" dirty="0"/>
              <a:t>This was the highest R-squared value that I could produce.</a:t>
            </a:r>
          </a:p>
          <a:p>
            <a:r>
              <a:rPr lang="en-US" dirty="0"/>
              <a:t>I tried filtering from 1980-2017, but that only raised the value from 0.969 to 0.970.</a:t>
            </a:r>
          </a:p>
          <a:p>
            <a:r>
              <a:rPr lang="en-US" dirty="0"/>
              <a:t>It makes sense that free throws made, points per game, minutes played, and games played all had an impact on points scored, which is why I was able to produce a high R-squared value.</a:t>
            </a:r>
          </a:p>
        </p:txBody>
      </p:sp>
      <p:pic>
        <p:nvPicPr>
          <p:cNvPr id="22" name="Content Placeholder 21">
            <a:extLst>
              <a:ext uri="{FF2B5EF4-FFF2-40B4-BE49-F238E27FC236}">
                <a16:creationId xmlns:a16="http://schemas.microsoft.com/office/drawing/2014/main" id="{A5B7AF57-952B-4246-8AF8-93839C8C24DD}"/>
              </a:ext>
            </a:extLst>
          </p:cNvPr>
          <p:cNvPicPr>
            <a:picLocks noGrp="1" noChangeAspect="1"/>
          </p:cNvPicPr>
          <p:nvPr>
            <p:ph sz="half" idx="1"/>
          </p:nvPr>
        </p:nvPicPr>
        <p:blipFill>
          <a:blip r:embed="rId2"/>
          <a:stretch>
            <a:fillRect/>
          </a:stretch>
        </p:blipFill>
        <p:spPr>
          <a:xfrm>
            <a:off x="1295400" y="2438400"/>
            <a:ext cx="3432088" cy="3835863"/>
          </a:xfrm>
          <a:prstGeom prst="rect">
            <a:avLst/>
          </a:prstGeom>
        </p:spPr>
      </p:pic>
      <p:sp>
        <p:nvSpPr>
          <p:cNvPr id="23" name="TextBox 22">
            <a:extLst>
              <a:ext uri="{FF2B5EF4-FFF2-40B4-BE49-F238E27FC236}">
                <a16:creationId xmlns:a16="http://schemas.microsoft.com/office/drawing/2014/main" id="{FF9C8BA0-C9EC-47A5-9AB2-B23661DBBA26}"/>
              </a:ext>
            </a:extLst>
          </p:cNvPr>
          <p:cNvSpPr txBox="1"/>
          <p:nvPr/>
        </p:nvSpPr>
        <p:spPr>
          <a:xfrm>
            <a:off x="76200" y="1377745"/>
            <a:ext cx="8229600" cy="923330"/>
          </a:xfrm>
          <a:prstGeom prst="rect">
            <a:avLst/>
          </a:prstGeom>
          <a:noFill/>
        </p:spPr>
        <p:txBody>
          <a:bodyPr wrap="square" rtlCol="0">
            <a:spAutoFit/>
          </a:bodyPr>
          <a:lstStyle/>
          <a:p>
            <a:r>
              <a:rPr lang="en-US" dirty="0"/>
              <a:t>&gt; </a:t>
            </a:r>
            <a:r>
              <a:rPr lang="en-US" dirty="0" err="1"/>
              <a:t>year_model</a:t>
            </a:r>
            <a:r>
              <a:rPr lang="en-US" dirty="0"/>
              <a:t> = </a:t>
            </a:r>
            <a:r>
              <a:rPr lang="en-US" dirty="0" err="1"/>
              <a:t>smf.ols</a:t>
            </a:r>
            <a:r>
              <a:rPr lang="en-US" dirty="0"/>
              <a:t>('PTS ~ FT + PPG + MP + G’, data = </a:t>
            </a:r>
            <a:r>
              <a:rPr lang="en-US" dirty="0" err="1"/>
              <a:t>filtered_data</a:t>
            </a:r>
            <a:r>
              <a:rPr lang="en-US" dirty="0"/>
              <a:t>)</a:t>
            </a:r>
          </a:p>
          <a:p>
            <a:r>
              <a:rPr lang="en-US" dirty="0"/>
              <a:t>&gt; results = </a:t>
            </a:r>
            <a:r>
              <a:rPr lang="en-US" dirty="0" err="1"/>
              <a:t>year_model.fit</a:t>
            </a:r>
            <a:r>
              <a:rPr lang="en-US" dirty="0"/>
              <a:t>()</a:t>
            </a:r>
          </a:p>
          <a:p>
            <a:r>
              <a:rPr lang="en-US" dirty="0"/>
              <a:t>&gt; </a:t>
            </a:r>
            <a:r>
              <a:rPr lang="en-US" dirty="0" err="1"/>
              <a:t>results.summary</a:t>
            </a:r>
            <a:r>
              <a:rPr lang="en-US" dirty="0"/>
              <a:t>()</a:t>
            </a:r>
          </a:p>
        </p:txBody>
      </p:sp>
    </p:spTree>
    <p:extLst>
      <p:ext uri="{BB962C8B-B14F-4D97-AF65-F5344CB8AC3E}">
        <p14:creationId xmlns:p14="http://schemas.microsoft.com/office/powerpoint/2010/main" val="25569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328D-B6AC-471A-B4F7-CE261C2D4243}"/>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DD7FA6CD-0959-4109-BF43-61AA399A935B}"/>
              </a:ext>
            </a:extLst>
          </p:cNvPr>
          <p:cNvSpPr>
            <a:spLocks noGrp="1"/>
          </p:cNvSpPr>
          <p:nvPr>
            <p:ph sz="half" idx="1"/>
          </p:nvPr>
        </p:nvSpPr>
        <p:spPr/>
        <p:txBody>
          <a:bodyPr/>
          <a:lstStyle/>
          <a:p>
            <a:r>
              <a:rPr lang="en-US" dirty="0"/>
              <a:t>I thought the scatter plots were more telling than anything else throughout this project when trying to prove if NBA players are more selfish in the modern era. Points seem to be increasing, with steals, blocks, and turnovers all trending downwards. Having said that, it wasn’t a clear-cut answer, it just helps that narrative.</a:t>
            </a:r>
          </a:p>
        </p:txBody>
      </p:sp>
      <p:sp>
        <p:nvSpPr>
          <p:cNvPr id="4" name="Content Placeholder 3">
            <a:extLst>
              <a:ext uri="{FF2B5EF4-FFF2-40B4-BE49-F238E27FC236}">
                <a16:creationId xmlns:a16="http://schemas.microsoft.com/office/drawing/2014/main" id="{7EB71F8A-A1D4-42B8-BE3B-379B779C342C}"/>
              </a:ext>
            </a:extLst>
          </p:cNvPr>
          <p:cNvSpPr>
            <a:spLocks noGrp="1"/>
          </p:cNvSpPr>
          <p:nvPr>
            <p:ph sz="half" idx="2"/>
          </p:nvPr>
        </p:nvSpPr>
        <p:spPr/>
        <p:txBody>
          <a:bodyPr/>
          <a:lstStyle/>
          <a:p>
            <a:r>
              <a:rPr lang="en-US" dirty="0"/>
              <a:t>After going through this whole process, it seemed like my dataset was not the best for what we were trying to do. I think that is a major takeaway from this project for me. Even in the workplace, we might not have the perfect dataset that we need to manipulate to look at, and even then, it might not help to answer the questions we are looking for.</a:t>
            </a:r>
          </a:p>
        </p:txBody>
      </p:sp>
    </p:spTree>
    <p:extLst>
      <p:ext uri="{BB962C8B-B14F-4D97-AF65-F5344CB8AC3E}">
        <p14:creationId xmlns:p14="http://schemas.microsoft.com/office/powerpoint/2010/main" val="79092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F203-9CC3-4E7F-A192-7C2A62BD4F4B}"/>
              </a:ext>
            </a:extLst>
          </p:cNvPr>
          <p:cNvSpPr>
            <a:spLocks noGrp="1"/>
          </p:cNvSpPr>
          <p:nvPr>
            <p:ph type="title"/>
          </p:nvPr>
        </p:nvSpPr>
        <p:spPr/>
        <p:txBody>
          <a:bodyPr/>
          <a:lstStyle/>
          <a:p>
            <a:pPr algn="ctr"/>
            <a:r>
              <a:rPr lang="en-US" dirty="0"/>
              <a:t>Citations</a:t>
            </a:r>
          </a:p>
        </p:txBody>
      </p:sp>
      <p:sp>
        <p:nvSpPr>
          <p:cNvPr id="3" name="Content Placeholder 2">
            <a:extLst>
              <a:ext uri="{FF2B5EF4-FFF2-40B4-BE49-F238E27FC236}">
                <a16:creationId xmlns:a16="http://schemas.microsoft.com/office/drawing/2014/main" id="{FED71896-ACA7-4F0D-ACC9-C34D36DB5A3A}"/>
              </a:ext>
            </a:extLst>
          </p:cNvPr>
          <p:cNvSpPr>
            <a:spLocks noGrp="1"/>
          </p:cNvSpPr>
          <p:nvPr>
            <p:ph sz="half" idx="1"/>
          </p:nvPr>
        </p:nvSpPr>
        <p:spPr>
          <a:xfrm>
            <a:off x="1066800" y="1676401"/>
            <a:ext cx="10744200" cy="4343400"/>
          </a:xfrm>
        </p:spPr>
        <p:txBody>
          <a:bodyPr>
            <a:normAutofit/>
          </a:bodyPr>
          <a:lstStyle/>
          <a:p>
            <a:r>
              <a:rPr lang="en-US" dirty="0"/>
              <a:t>Data:</a:t>
            </a:r>
          </a:p>
          <a:p>
            <a:pPr lvl="1"/>
            <a:r>
              <a:rPr lang="en-US" dirty="0"/>
              <a:t>Goldstein, O. (2018, April 27). NBA Players stats since 1950. Retrieved from </a:t>
            </a:r>
            <a:r>
              <a:rPr lang="en-US" u="sng" dirty="0">
                <a:hlinkClick r:id="rId2"/>
              </a:rPr>
              <a:t>https://www.kaggle.com/drgilermo/nba-players-stats#Seasons_Stats.csv</a:t>
            </a:r>
            <a:endParaRPr lang="en-US" u="sng" dirty="0"/>
          </a:p>
          <a:p>
            <a:pPr lvl="1"/>
            <a:endParaRPr lang="en-US" dirty="0"/>
          </a:p>
          <a:p>
            <a:r>
              <a:rPr lang="en-US" dirty="0"/>
              <a:t>Other Sources:</a:t>
            </a:r>
          </a:p>
          <a:p>
            <a:pPr lvl="1"/>
            <a:r>
              <a:rPr lang="en-US" dirty="0"/>
              <a:t>Downey, A. (2015). Think Stats (2nd ed.). Sebastopol, CA: </a:t>
            </a:r>
            <a:r>
              <a:rPr lang="en-US" dirty="0" err="1"/>
              <a:t>OReilly</a:t>
            </a:r>
            <a:r>
              <a:rPr lang="en-US" dirty="0"/>
              <a:t> Media.</a:t>
            </a:r>
          </a:p>
          <a:p>
            <a:pPr lvl="1"/>
            <a:r>
              <a:rPr lang="en-US" dirty="0"/>
              <a:t>Sorensen, M. (2019, February 21). NBA rules have adapted over the years to make the game more fun for players, fans. Retrieved from </a:t>
            </a:r>
            <a:r>
              <a:rPr lang="en-US" dirty="0">
                <a:hlinkClick r:id="rId3"/>
              </a:rPr>
              <a:t>https://www.deseret.com/2019/2/21/20666425/nba-rules-have-adapted-over-the-years-to-make-the-game-more-fun-for-players-fans</a:t>
            </a:r>
            <a:endParaRPr lang="en-US" dirty="0"/>
          </a:p>
          <a:p>
            <a:endParaRPr lang="en-US" dirty="0"/>
          </a:p>
          <a:p>
            <a:endParaRPr lang="en-US" dirty="0"/>
          </a:p>
        </p:txBody>
      </p:sp>
    </p:spTree>
    <p:extLst>
      <p:ext uri="{BB962C8B-B14F-4D97-AF65-F5344CB8AC3E}">
        <p14:creationId xmlns:p14="http://schemas.microsoft.com/office/powerpoint/2010/main" val="3140266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49A8-4FD7-4646-8396-73B5BB564C3E}"/>
              </a:ext>
            </a:extLst>
          </p:cNvPr>
          <p:cNvSpPr>
            <a:spLocks noGrp="1"/>
          </p:cNvSpPr>
          <p:nvPr>
            <p:ph type="title"/>
          </p:nvPr>
        </p:nvSpPr>
        <p:spPr/>
        <p:txBody>
          <a:bodyPr/>
          <a:lstStyle/>
          <a:p>
            <a:r>
              <a:rPr lang="en-US" dirty="0"/>
              <a:t>Variables Identified to have an Impact</a:t>
            </a:r>
          </a:p>
        </p:txBody>
      </p:sp>
      <p:sp>
        <p:nvSpPr>
          <p:cNvPr id="3" name="Content Placeholder 2">
            <a:extLst>
              <a:ext uri="{FF2B5EF4-FFF2-40B4-BE49-F238E27FC236}">
                <a16:creationId xmlns:a16="http://schemas.microsoft.com/office/drawing/2014/main" id="{523EEA47-A2B4-4669-9B8A-D4BF2EB50A25}"/>
              </a:ext>
            </a:extLst>
          </p:cNvPr>
          <p:cNvSpPr>
            <a:spLocks noGrp="1"/>
          </p:cNvSpPr>
          <p:nvPr>
            <p:ph idx="1"/>
          </p:nvPr>
        </p:nvSpPr>
        <p:spPr/>
        <p:txBody>
          <a:bodyPr>
            <a:normAutofit fontScale="92500" lnSpcReduction="20000"/>
          </a:bodyPr>
          <a:lstStyle/>
          <a:p>
            <a:r>
              <a:rPr lang="en-US" dirty="0"/>
              <a:t>PTS – points scored, when a player shoots the ball into the hoop</a:t>
            </a:r>
          </a:p>
          <a:p>
            <a:r>
              <a:rPr lang="en-US" dirty="0"/>
              <a:t>AST – assists made, when one player passes the ball to another and their teammate scores</a:t>
            </a:r>
          </a:p>
          <a:p>
            <a:r>
              <a:rPr lang="en-US" dirty="0"/>
              <a:t>STL – steals recorded when a player takes the ball from an opponent</a:t>
            </a:r>
          </a:p>
          <a:p>
            <a:r>
              <a:rPr lang="en-US" dirty="0"/>
              <a:t>BLK – blocks of an opponent’s shot</a:t>
            </a:r>
          </a:p>
          <a:p>
            <a:r>
              <a:rPr lang="en-US" dirty="0"/>
              <a:t>TOV – turnovers when the player throws the ball out of bounds, commits an offensive foul or loses the ball to the opponent</a:t>
            </a:r>
          </a:p>
          <a:p>
            <a:r>
              <a:rPr lang="en-US" dirty="0"/>
              <a:t>PF – fouls committed on the opposing team’s players</a:t>
            </a:r>
          </a:p>
          <a:p>
            <a:r>
              <a:rPr lang="en-US" dirty="0"/>
              <a:t>FTA – free throws attempted</a:t>
            </a:r>
          </a:p>
          <a:p>
            <a:r>
              <a:rPr lang="en-US" dirty="0"/>
              <a:t>FT – free throws made</a:t>
            </a:r>
          </a:p>
        </p:txBody>
      </p:sp>
    </p:spTree>
    <p:extLst>
      <p:ext uri="{BB962C8B-B14F-4D97-AF65-F5344CB8AC3E}">
        <p14:creationId xmlns:p14="http://schemas.microsoft.com/office/powerpoint/2010/main" val="3164527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03941-AF76-4764-B710-4CB9063085DD}"/>
              </a:ext>
            </a:extLst>
          </p:cNvPr>
          <p:cNvSpPr>
            <a:spLocks noGrp="1"/>
          </p:cNvSpPr>
          <p:nvPr>
            <p:ph type="title"/>
          </p:nvPr>
        </p:nvSpPr>
        <p:spPr/>
        <p:txBody>
          <a:bodyPr/>
          <a:lstStyle/>
          <a:p>
            <a:pPr algn="ctr"/>
            <a:r>
              <a:rPr lang="en-US" dirty="0"/>
              <a:t>EDA Discoveries</a:t>
            </a:r>
          </a:p>
        </p:txBody>
      </p:sp>
      <p:sp>
        <p:nvSpPr>
          <p:cNvPr id="3" name="Content Placeholder 2">
            <a:extLst>
              <a:ext uri="{FF2B5EF4-FFF2-40B4-BE49-F238E27FC236}">
                <a16:creationId xmlns:a16="http://schemas.microsoft.com/office/drawing/2014/main" id="{1ED76930-F06E-40CC-B939-91626D1C0317}"/>
              </a:ext>
            </a:extLst>
          </p:cNvPr>
          <p:cNvSpPr>
            <a:spLocks noGrp="1"/>
          </p:cNvSpPr>
          <p:nvPr>
            <p:ph sz="half" idx="1"/>
          </p:nvPr>
        </p:nvSpPr>
        <p:spPr/>
        <p:txBody>
          <a:bodyPr>
            <a:normAutofit lnSpcReduction="10000"/>
          </a:bodyPr>
          <a:lstStyle/>
          <a:p>
            <a:pPr marL="0" indent="0" algn="ctr">
              <a:buNone/>
            </a:pPr>
            <a:r>
              <a:rPr lang="en-US" dirty="0"/>
              <a:t>ISSUES</a:t>
            </a:r>
          </a:p>
          <a:p>
            <a:r>
              <a:rPr lang="en-US" dirty="0"/>
              <a:t>Steals and blocks didn’t become official stats until 1974.</a:t>
            </a:r>
          </a:p>
          <a:p>
            <a:r>
              <a:rPr lang="en-US" dirty="0"/>
              <a:t>Turnovers weren’t an official stat until 1978.</a:t>
            </a:r>
          </a:p>
          <a:p>
            <a:r>
              <a:rPr lang="en-US" dirty="0"/>
              <a:t>There were 2 lockouts in NBA history where 82 games were not played in a season.</a:t>
            </a:r>
          </a:p>
          <a:p>
            <a:r>
              <a:rPr lang="en-US" dirty="0"/>
              <a:t>The dataset had duplicate records for a player if they played for multiple teams in the same year.</a:t>
            </a:r>
          </a:p>
          <a:p>
            <a:pPr marL="0" indent="0">
              <a:buNone/>
            </a:pPr>
            <a:endParaRPr lang="en-US" dirty="0"/>
          </a:p>
        </p:txBody>
      </p:sp>
      <p:sp>
        <p:nvSpPr>
          <p:cNvPr id="4" name="Content Placeholder 3">
            <a:extLst>
              <a:ext uri="{FF2B5EF4-FFF2-40B4-BE49-F238E27FC236}">
                <a16:creationId xmlns:a16="http://schemas.microsoft.com/office/drawing/2014/main" id="{E21A4C7F-B860-4C55-851C-0AEF4CF0883E}"/>
              </a:ext>
            </a:extLst>
          </p:cNvPr>
          <p:cNvSpPr>
            <a:spLocks noGrp="1"/>
          </p:cNvSpPr>
          <p:nvPr>
            <p:ph sz="half" idx="2"/>
          </p:nvPr>
        </p:nvSpPr>
        <p:spPr/>
        <p:txBody>
          <a:bodyPr>
            <a:normAutofit lnSpcReduction="10000"/>
          </a:bodyPr>
          <a:lstStyle/>
          <a:p>
            <a:pPr marL="0" indent="0" algn="ctr">
              <a:buNone/>
            </a:pPr>
            <a:r>
              <a:rPr lang="en-US" dirty="0"/>
              <a:t>SOLUTION</a:t>
            </a:r>
          </a:p>
          <a:p>
            <a:r>
              <a:rPr lang="en-US" dirty="0"/>
              <a:t>Created filters to account for these issues that had arisen.</a:t>
            </a:r>
          </a:p>
          <a:p>
            <a:r>
              <a:rPr lang="en-US" dirty="0"/>
              <a:t>All of these were taken into consideration ahead of time thanks to EDA.</a:t>
            </a:r>
          </a:p>
          <a:p>
            <a:endParaRPr lang="en-US" dirty="0"/>
          </a:p>
        </p:txBody>
      </p:sp>
    </p:spTree>
    <p:extLst>
      <p:ext uri="{BB962C8B-B14F-4D97-AF65-F5344CB8AC3E}">
        <p14:creationId xmlns:p14="http://schemas.microsoft.com/office/powerpoint/2010/main" val="312970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6C2F-2414-47AE-95A1-56A1C368B926}"/>
              </a:ext>
            </a:extLst>
          </p:cNvPr>
          <p:cNvSpPr>
            <a:spLocks noGrp="1"/>
          </p:cNvSpPr>
          <p:nvPr>
            <p:ph type="title"/>
          </p:nvPr>
        </p:nvSpPr>
        <p:spPr>
          <a:xfrm>
            <a:off x="1066800" y="304800"/>
            <a:ext cx="10058400" cy="1143000"/>
          </a:xfrm>
          <a:prstGeom prst="rect">
            <a:avLst/>
          </a:prstGeom>
        </p:spPr>
        <p:txBody>
          <a:bodyPr anchor="b">
            <a:normAutofit/>
          </a:bodyPr>
          <a:lstStyle/>
          <a:p>
            <a:pPr algn="ctr"/>
            <a:r>
              <a:rPr lang="en-US" dirty="0"/>
              <a:t>Points (PTS) Histogram</a:t>
            </a:r>
          </a:p>
        </p:txBody>
      </p:sp>
      <p:pic>
        <p:nvPicPr>
          <p:cNvPr id="1029" name="Picture 5">
            <a:extLst>
              <a:ext uri="{FF2B5EF4-FFF2-40B4-BE49-F238E27FC236}">
                <a16:creationId xmlns:a16="http://schemas.microsoft.com/office/drawing/2014/main" id="{C2E82FDC-A30A-4F6B-8463-542F617D9D71}"/>
              </a:ext>
            </a:extLst>
          </p:cNvPr>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tretch>
            <a:fillRect/>
          </a:stretch>
        </p:blipFill>
        <p:spPr bwMode="auto">
          <a:xfrm>
            <a:off x="1066800" y="2169061"/>
            <a:ext cx="4846320" cy="3358079"/>
          </a:xfrm>
          <a:prstGeom prst="rect">
            <a:avLst/>
          </a:prstGeom>
          <a:solidFill>
            <a:srgbClr val="FFFFFF"/>
          </a:solidFill>
        </p:spPr>
      </p:pic>
      <p:pic>
        <p:nvPicPr>
          <p:cNvPr id="11" name="Content Placeholder 10">
            <a:extLst>
              <a:ext uri="{FF2B5EF4-FFF2-40B4-BE49-F238E27FC236}">
                <a16:creationId xmlns:a16="http://schemas.microsoft.com/office/drawing/2014/main" id="{B4D7A3B3-9137-4829-A68E-6B9CFD7E4E68}"/>
              </a:ext>
            </a:extLst>
          </p:cNvPr>
          <p:cNvPicPr>
            <a:picLocks noGrp="1" noChangeAspect="1"/>
          </p:cNvPicPr>
          <p:nvPr>
            <p:ph sz="half" idx="2"/>
          </p:nvPr>
        </p:nvPicPr>
        <p:blipFill>
          <a:blip r:embed="rId5"/>
          <a:stretch>
            <a:fillRect/>
          </a:stretch>
        </p:blipFill>
        <p:spPr>
          <a:xfrm>
            <a:off x="6781800" y="3047999"/>
            <a:ext cx="4343400" cy="1549045"/>
          </a:xfrm>
          <a:prstGeom prst="rect">
            <a:avLst/>
          </a:prstGeom>
        </p:spPr>
      </p:pic>
    </p:spTree>
    <p:extLst>
      <p:ext uri="{BB962C8B-B14F-4D97-AF65-F5344CB8AC3E}">
        <p14:creationId xmlns:p14="http://schemas.microsoft.com/office/powerpoint/2010/main" val="97284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89E0-8796-4497-9FE0-F4C36CA4EAA5}"/>
              </a:ext>
            </a:extLst>
          </p:cNvPr>
          <p:cNvSpPr>
            <a:spLocks noGrp="1"/>
          </p:cNvSpPr>
          <p:nvPr>
            <p:ph type="title"/>
          </p:nvPr>
        </p:nvSpPr>
        <p:spPr>
          <a:xfrm>
            <a:off x="1066800" y="304800"/>
            <a:ext cx="10058400" cy="1143000"/>
          </a:xfrm>
          <a:prstGeom prst="rect">
            <a:avLst/>
          </a:prstGeom>
        </p:spPr>
        <p:txBody>
          <a:bodyPr anchor="b">
            <a:normAutofit/>
          </a:bodyPr>
          <a:lstStyle/>
          <a:p>
            <a:pPr algn="ctr"/>
            <a:r>
              <a:rPr lang="en-US" dirty="0"/>
              <a:t>Assists (AST) Histogram</a:t>
            </a:r>
          </a:p>
        </p:txBody>
      </p:sp>
      <p:pic>
        <p:nvPicPr>
          <p:cNvPr id="2050" name="Picture 2">
            <a:extLst>
              <a:ext uri="{FF2B5EF4-FFF2-40B4-BE49-F238E27FC236}">
                <a16:creationId xmlns:a16="http://schemas.microsoft.com/office/drawing/2014/main" id="{94E0A856-082A-4A1B-96B8-6F3E4F7D815D}"/>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066800" y="2224353"/>
            <a:ext cx="4846638" cy="3247493"/>
          </a:xfrm>
          <a:prstGeom prst="rect">
            <a:avLst/>
          </a:prstGeom>
          <a:solidFill>
            <a:srgbClr val="FFFFFF"/>
          </a:solidFill>
        </p:spPr>
      </p:pic>
      <p:pic>
        <p:nvPicPr>
          <p:cNvPr id="5" name="Content Placeholder 4">
            <a:extLst>
              <a:ext uri="{FF2B5EF4-FFF2-40B4-BE49-F238E27FC236}">
                <a16:creationId xmlns:a16="http://schemas.microsoft.com/office/drawing/2014/main" id="{2B125D7B-7A07-465B-AEC1-D1D1B24BA97D}"/>
              </a:ext>
            </a:extLst>
          </p:cNvPr>
          <p:cNvPicPr>
            <a:picLocks noGrp="1" noChangeAspect="1"/>
          </p:cNvPicPr>
          <p:nvPr>
            <p:ph sz="half" idx="2"/>
          </p:nvPr>
        </p:nvPicPr>
        <p:blipFill>
          <a:blip r:embed="rId4"/>
          <a:stretch>
            <a:fillRect/>
          </a:stretch>
        </p:blipFill>
        <p:spPr>
          <a:xfrm>
            <a:off x="6705600" y="2970645"/>
            <a:ext cx="4495800" cy="1587678"/>
          </a:xfrm>
          <a:prstGeom prst="rect">
            <a:avLst/>
          </a:prstGeom>
        </p:spPr>
      </p:pic>
    </p:spTree>
    <p:extLst>
      <p:ext uri="{BB962C8B-B14F-4D97-AF65-F5344CB8AC3E}">
        <p14:creationId xmlns:p14="http://schemas.microsoft.com/office/powerpoint/2010/main" val="296529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34275-41CF-43E1-8A76-7E53C47CAB8A}"/>
              </a:ext>
            </a:extLst>
          </p:cNvPr>
          <p:cNvSpPr>
            <a:spLocks noGrp="1"/>
          </p:cNvSpPr>
          <p:nvPr>
            <p:ph type="title"/>
          </p:nvPr>
        </p:nvSpPr>
        <p:spPr>
          <a:xfrm>
            <a:off x="1066800" y="304800"/>
            <a:ext cx="10058400" cy="1143000"/>
          </a:xfrm>
          <a:prstGeom prst="rect">
            <a:avLst/>
          </a:prstGeom>
        </p:spPr>
        <p:txBody>
          <a:bodyPr anchor="b">
            <a:normAutofit/>
          </a:bodyPr>
          <a:lstStyle/>
          <a:p>
            <a:pPr algn="ctr"/>
            <a:r>
              <a:rPr lang="en-US" dirty="0"/>
              <a:t>Steals (STL) Histogram</a:t>
            </a:r>
          </a:p>
        </p:txBody>
      </p:sp>
      <p:pic>
        <p:nvPicPr>
          <p:cNvPr id="3074" name="Picture 2">
            <a:extLst>
              <a:ext uri="{FF2B5EF4-FFF2-40B4-BE49-F238E27FC236}">
                <a16:creationId xmlns:a16="http://schemas.microsoft.com/office/drawing/2014/main" id="{C892DB50-2A5E-4176-BDED-5B1EDF10C5F4}"/>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066800" y="2194983"/>
            <a:ext cx="4846638" cy="3306233"/>
          </a:xfrm>
          <a:prstGeom prst="rect">
            <a:avLst/>
          </a:prstGeom>
          <a:solidFill>
            <a:srgbClr val="FFFFFF"/>
          </a:solidFill>
        </p:spPr>
      </p:pic>
      <p:pic>
        <p:nvPicPr>
          <p:cNvPr id="5" name="Content Placeholder 4">
            <a:extLst>
              <a:ext uri="{FF2B5EF4-FFF2-40B4-BE49-F238E27FC236}">
                <a16:creationId xmlns:a16="http://schemas.microsoft.com/office/drawing/2014/main" id="{EC260ECA-3B45-433B-AA98-036621D5E567}"/>
              </a:ext>
            </a:extLst>
          </p:cNvPr>
          <p:cNvPicPr>
            <a:picLocks noGrp="1" noChangeAspect="1"/>
          </p:cNvPicPr>
          <p:nvPr>
            <p:ph sz="half" idx="2"/>
          </p:nvPr>
        </p:nvPicPr>
        <p:blipFill>
          <a:blip r:embed="rId4"/>
          <a:stretch>
            <a:fillRect/>
          </a:stretch>
        </p:blipFill>
        <p:spPr>
          <a:xfrm>
            <a:off x="6781799" y="2971800"/>
            <a:ext cx="4560571" cy="1600200"/>
          </a:xfrm>
          <a:prstGeom prst="rect">
            <a:avLst/>
          </a:prstGeom>
        </p:spPr>
      </p:pic>
    </p:spTree>
    <p:extLst>
      <p:ext uri="{BB962C8B-B14F-4D97-AF65-F5344CB8AC3E}">
        <p14:creationId xmlns:p14="http://schemas.microsoft.com/office/powerpoint/2010/main" val="3482733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4792-2F32-476E-A4AE-FC33E35E5735}"/>
              </a:ext>
            </a:extLst>
          </p:cNvPr>
          <p:cNvSpPr>
            <a:spLocks noGrp="1"/>
          </p:cNvSpPr>
          <p:nvPr>
            <p:ph type="title"/>
          </p:nvPr>
        </p:nvSpPr>
        <p:spPr>
          <a:xfrm>
            <a:off x="1066800" y="304800"/>
            <a:ext cx="10058400" cy="1143000"/>
          </a:xfrm>
          <a:prstGeom prst="rect">
            <a:avLst/>
          </a:prstGeom>
        </p:spPr>
        <p:txBody>
          <a:bodyPr anchor="b">
            <a:normAutofit/>
          </a:bodyPr>
          <a:lstStyle/>
          <a:p>
            <a:pPr algn="ctr"/>
            <a:r>
              <a:rPr lang="en-US" dirty="0"/>
              <a:t>Blocks (BLK) Histogram</a:t>
            </a:r>
          </a:p>
        </p:txBody>
      </p:sp>
      <p:pic>
        <p:nvPicPr>
          <p:cNvPr id="4098" name="Picture 2">
            <a:extLst>
              <a:ext uri="{FF2B5EF4-FFF2-40B4-BE49-F238E27FC236}">
                <a16:creationId xmlns:a16="http://schemas.microsoft.com/office/drawing/2014/main" id="{834A3D53-D982-4183-9211-86928A4BBE26}"/>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066800" y="2194983"/>
            <a:ext cx="4846638" cy="3306233"/>
          </a:xfrm>
          <a:prstGeom prst="rect">
            <a:avLst/>
          </a:prstGeom>
          <a:solidFill>
            <a:srgbClr val="FFFFFF"/>
          </a:solidFill>
        </p:spPr>
      </p:pic>
      <p:pic>
        <p:nvPicPr>
          <p:cNvPr id="5" name="Content Placeholder 4">
            <a:extLst>
              <a:ext uri="{FF2B5EF4-FFF2-40B4-BE49-F238E27FC236}">
                <a16:creationId xmlns:a16="http://schemas.microsoft.com/office/drawing/2014/main" id="{6DD68F6F-171F-4737-9365-1C424C3213A7}"/>
              </a:ext>
            </a:extLst>
          </p:cNvPr>
          <p:cNvPicPr>
            <a:picLocks noGrp="1" noChangeAspect="1"/>
          </p:cNvPicPr>
          <p:nvPr>
            <p:ph sz="half" idx="2"/>
          </p:nvPr>
        </p:nvPicPr>
        <p:blipFill>
          <a:blip r:embed="rId4"/>
          <a:stretch>
            <a:fillRect/>
          </a:stretch>
        </p:blipFill>
        <p:spPr>
          <a:xfrm>
            <a:off x="6649477" y="2819400"/>
            <a:ext cx="4628123" cy="1590675"/>
          </a:xfrm>
          <a:prstGeom prst="rect">
            <a:avLst/>
          </a:prstGeom>
        </p:spPr>
      </p:pic>
    </p:spTree>
    <p:extLst>
      <p:ext uri="{BB962C8B-B14F-4D97-AF65-F5344CB8AC3E}">
        <p14:creationId xmlns:p14="http://schemas.microsoft.com/office/powerpoint/2010/main" val="255684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7795-A3FA-49CB-B9A7-ECF2178203E7}"/>
              </a:ext>
            </a:extLst>
          </p:cNvPr>
          <p:cNvSpPr>
            <a:spLocks noGrp="1"/>
          </p:cNvSpPr>
          <p:nvPr>
            <p:ph type="title"/>
          </p:nvPr>
        </p:nvSpPr>
        <p:spPr>
          <a:xfrm>
            <a:off x="1066800" y="304800"/>
            <a:ext cx="10058400" cy="1143000"/>
          </a:xfrm>
          <a:prstGeom prst="rect">
            <a:avLst/>
          </a:prstGeom>
        </p:spPr>
        <p:txBody>
          <a:bodyPr anchor="b">
            <a:normAutofit/>
          </a:bodyPr>
          <a:lstStyle/>
          <a:p>
            <a:pPr algn="ctr"/>
            <a:r>
              <a:rPr lang="en-US" dirty="0"/>
              <a:t>Turnovers (TOV) Histogram</a:t>
            </a:r>
          </a:p>
        </p:txBody>
      </p:sp>
      <p:pic>
        <p:nvPicPr>
          <p:cNvPr id="5122" name="Picture 2">
            <a:extLst>
              <a:ext uri="{FF2B5EF4-FFF2-40B4-BE49-F238E27FC236}">
                <a16:creationId xmlns:a16="http://schemas.microsoft.com/office/drawing/2014/main" id="{EEF26947-36DB-4BC6-9B2B-C2C528A1DDB9}"/>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066800" y="2194983"/>
            <a:ext cx="4846638" cy="3306233"/>
          </a:xfrm>
          <a:prstGeom prst="rect">
            <a:avLst/>
          </a:prstGeom>
          <a:solidFill>
            <a:srgbClr val="FFFFFF"/>
          </a:solidFill>
        </p:spPr>
      </p:pic>
      <p:pic>
        <p:nvPicPr>
          <p:cNvPr id="5" name="Content Placeholder 4">
            <a:extLst>
              <a:ext uri="{FF2B5EF4-FFF2-40B4-BE49-F238E27FC236}">
                <a16:creationId xmlns:a16="http://schemas.microsoft.com/office/drawing/2014/main" id="{DB57879F-522C-439F-B654-C52B66F8CE11}"/>
              </a:ext>
            </a:extLst>
          </p:cNvPr>
          <p:cNvPicPr>
            <a:picLocks noGrp="1" noChangeAspect="1"/>
          </p:cNvPicPr>
          <p:nvPr>
            <p:ph sz="half" idx="2"/>
          </p:nvPr>
        </p:nvPicPr>
        <p:blipFill>
          <a:blip r:embed="rId4"/>
          <a:stretch>
            <a:fillRect/>
          </a:stretch>
        </p:blipFill>
        <p:spPr>
          <a:xfrm>
            <a:off x="6731504" y="2971800"/>
            <a:ext cx="4430048" cy="1595437"/>
          </a:xfrm>
          <a:prstGeom prst="rect">
            <a:avLst/>
          </a:prstGeom>
        </p:spPr>
      </p:pic>
    </p:spTree>
    <p:extLst>
      <p:ext uri="{BB962C8B-B14F-4D97-AF65-F5344CB8AC3E}">
        <p14:creationId xmlns:p14="http://schemas.microsoft.com/office/powerpoint/2010/main" val="368383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CC5AF3F1-F1AD-46F5-B229-4E1329F06412}" vid="{B7E1BF64-2168-4738-AA42-CF7C9F7F9E9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themeOverride>
</file>

<file path=docProps/app.xml><?xml version="1.0" encoding="utf-8"?>
<Properties xmlns="http://schemas.openxmlformats.org/officeDocument/2006/extended-properties" xmlns:vt="http://schemas.openxmlformats.org/officeDocument/2006/docPropsVTypes">
  <TotalTime>38</TotalTime>
  <Words>1499</Words>
  <Application>Microsoft Office PowerPoint</Application>
  <PresentationFormat>Widescreen</PresentationFormat>
  <Paragraphs>97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Courier New</vt:lpstr>
      <vt:lpstr>Franklin Gothic Medium</vt:lpstr>
      <vt:lpstr>Impact</vt:lpstr>
      <vt:lpstr>Basketball 16x9</vt:lpstr>
      <vt:lpstr>Is the modern NBA more selfish today than ever before?</vt:lpstr>
      <vt:lpstr>Goal</vt:lpstr>
      <vt:lpstr>Variables Identified to have an Impact</vt:lpstr>
      <vt:lpstr>EDA Discoveries</vt:lpstr>
      <vt:lpstr>Points (PTS) Histogram</vt:lpstr>
      <vt:lpstr>Assists (AST) Histogram</vt:lpstr>
      <vt:lpstr>Steals (STL) Histogram</vt:lpstr>
      <vt:lpstr>Blocks (BLK) Histogram</vt:lpstr>
      <vt:lpstr>Turnovers (TOV) Histogram</vt:lpstr>
      <vt:lpstr>Personal Fouls (PF) Histogram</vt:lpstr>
      <vt:lpstr>Free Throws Attempted (FTA) Histogram</vt:lpstr>
      <vt:lpstr>Free Throws Made (FT) Histogram</vt:lpstr>
      <vt:lpstr>Histogram Recap</vt:lpstr>
      <vt:lpstr>PMF of Points – Guards vs Centers</vt:lpstr>
      <vt:lpstr>CDF of Points</vt:lpstr>
      <vt:lpstr>Normal vs Lognormal Distribution</vt:lpstr>
      <vt:lpstr>Pareto Distribution Considered for Points</vt:lpstr>
      <vt:lpstr>Scatterplot of Average Points in a Decade from 1950-2017</vt:lpstr>
      <vt:lpstr>Scatterplot of Average Assists in a Decade from 1980-2017</vt:lpstr>
      <vt:lpstr>Scatterplot of Steals + Blocks from 1990-2017</vt:lpstr>
      <vt:lpstr>Scatterplot of Turnovers</vt:lpstr>
      <vt:lpstr>Hypothesis Test – Is scoring up this decade?</vt:lpstr>
      <vt:lpstr>Regression Analysis</vt:lpstr>
      <vt:lpstr>Conclusion</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the modern NBA more selfish today than ever before?</dc:title>
  <dc:creator>Aaron Kuethe</dc:creator>
  <cp:lastModifiedBy>Aaron Kuethe</cp:lastModifiedBy>
  <cp:revision>2</cp:revision>
  <dcterms:created xsi:type="dcterms:W3CDTF">2020-02-29T17:49:59Z</dcterms:created>
  <dcterms:modified xsi:type="dcterms:W3CDTF">2020-02-29T18:28:19Z</dcterms:modified>
</cp:coreProperties>
</file>