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/>
    <p:restoredTop sz="94646"/>
  </p:normalViewPr>
  <p:slideViewPr>
    <p:cSldViewPr snapToGrid="0" snapToObjects="1">
      <p:cViewPr varScale="1">
        <p:scale>
          <a:sx n="79" d="100"/>
          <a:sy n="79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AF4F-B09D-9A42-929E-8BAA6A95D4F9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094A-B3BB-A141-8745-380E67A9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AF4F-B09D-9A42-929E-8BAA6A95D4F9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094A-B3BB-A141-8745-380E67A9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AF4F-B09D-9A42-929E-8BAA6A95D4F9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094A-B3BB-A141-8745-380E67A9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5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AF4F-B09D-9A42-929E-8BAA6A95D4F9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094A-B3BB-A141-8745-380E67A9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4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AF4F-B09D-9A42-929E-8BAA6A95D4F9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094A-B3BB-A141-8745-380E67A9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AF4F-B09D-9A42-929E-8BAA6A95D4F9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094A-B3BB-A141-8745-380E67A9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6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AF4F-B09D-9A42-929E-8BAA6A95D4F9}" type="datetimeFigureOut">
              <a:rPr lang="en-US" smtClean="0"/>
              <a:t>8/25/17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094A-B3BB-A141-8745-380E67A9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AF4F-B09D-9A42-929E-8BAA6A95D4F9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094A-B3BB-A141-8745-380E67A9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3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AF4F-B09D-9A42-929E-8BAA6A95D4F9}" type="datetimeFigureOut">
              <a:rPr lang="en-US" smtClean="0"/>
              <a:t>8/25/17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094A-B3BB-A141-8745-380E67A9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AF4F-B09D-9A42-929E-8BAA6A95D4F9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094A-B3BB-A141-8745-380E67A9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AF4F-B09D-9A42-929E-8BAA6A95D4F9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094A-B3BB-A141-8745-380E67A9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AF4F-B09D-9A42-929E-8BAA6A95D4F9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094A-B3BB-A141-8745-380E67A9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1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Heimdall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Inspec Results Viewer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78" y="2509838"/>
            <a:ext cx="109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Graphs</a:t>
            </a:r>
            <a:r>
              <a:rPr lang="en-US" b="1" dirty="0" smtClean="0"/>
              <a:t> Continued.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/>
          <a:lstStyle/>
          <a:p>
            <a:r>
              <a:rPr lang="en-US" sz="2400" dirty="0" smtClean="0"/>
              <a:t>Control Details Data Table </a:t>
            </a:r>
            <a:r>
              <a:rPr lang="en-US" sz="2400" dirty="0" smtClean="0"/>
              <a:t>Continued</a:t>
            </a:r>
            <a:r>
              <a:rPr lang="en-US" sz="2400" dirty="0" smtClean="0"/>
              <a:t>.</a:t>
            </a:r>
          </a:p>
          <a:p>
            <a:pPr lvl="1"/>
            <a:r>
              <a:rPr lang="en-US" sz="1600" dirty="0" smtClean="0"/>
              <a:t>Inspec Code tab shows the actual </a:t>
            </a:r>
            <a:r>
              <a:rPr lang="en-US" sz="1600" dirty="0"/>
              <a:t>I</a:t>
            </a:r>
            <a:r>
              <a:rPr lang="en-US" sz="1600" dirty="0" smtClean="0"/>
              <a:t>nSpec code for the control.</a:t>
            </a:r>
            <a:endParaRPr lang="en-US" sz="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900" y="0"/>
            <a:ext cx="5445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/>
          <a:lstStyle/>
          <a:p>
            <a:r>
              <a:rPr lang="en-US" sz="2400" dirty="0" smtClean="0"/>
              <a:t>Status Summary.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65936"/>
            <a:ext cx="10058400" cy="39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Graphs Continued.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/>
          <a:lstStyle/>
          <a:p>
            <a:r>
              <a:rPr lang="en-US" sz="2400" dirty="0" smtClean="0"/>
              <a:t>Pie Charts can be used to filter controls.</a:t>
            </a:r>
          </a:p>
          <a:p>
            <a:pPr lvl="1"/>
            <a:r>
              <a:rPr lang="en-US" sz="1600" dirty="0" smtClean="0"/>
              <a:t>View below is filtered to show only CAT I controls.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91740"/>
            <a:ext cx="10058400" cy="39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Graphs</a:t>
            </a:r>
            <a:r>
              <a:rPr lang="en-US" b="1" dirty="0" smtClean="0"/>
              <a:t> Continued.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/>
          <a:lstStyle/>
          <a:p>
            <a:r>
              <a:rPr lang="en-US" sz="2400" dirty="0" smtClean="0"/>
              <a:t>NIST Coverage </a:t>
            </a:r>
            <a:r>
              <a:rPr lang="en-US" sz="2400" dirty="0" err="1" smtClean="0"/>
              <a:t>Treemap</a:t>
            </a:r>
            <a:r>
              <a:rPr lang="en-US" sz="2400" dirty="0" smtClean="0"/>
              <a:t>.</a:t>
            </a:r>
          </a:p>
          <a:p>
            <a:pPr lvl="1"/>
            <a:r>
              <a:rPr lang="en-US" sz="1600" dirty="0" smtClean="0"/>
              <a:t>This visualization maps each control to their individual NIST family.</a:t>
            </a:r>
          </a:p>
          <a:p>
            <a:pPr lvl="1"/>
            <a:r>
              <a:rPr lang="en-US" sz="1600" dirty="0" smtClean="0"/>
              <a:t>Controls are populated with appropriate colors to show its status.</a:t>
            </a:r>
          </a:p>
          <a:p>
            <a:pPr lvl="1"/>
            <a:r>
              <a:rPr lang="en-US" sz="1600" dirty="0" smtClean="0"/>
              <a:t>Blank while cells indicate the NIST families not addressed by the profile.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01790"/>
            <a:ext cx="10058400" cy="33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Graphs</a:t>
            </a:r>
            <a:r>
              <a:rPr lang="en-US" b="1" dirty="0" smtClean="0"/>
              <a:t> Continued.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/>
          <a:lstStyle/>
          <a:p>
            <a:r>
              <a:rPr lang="en-US" sz="2400" dirty="0" smtClean="0"/>
              <a:t>NIST Coverage </a:t>
            </a:r>
            <a:r>
              <a:rPr lang="en-US" sz="2400" dirty="0" err="1" smtClean="0"/>
              <a:t>Treemap</a:t>
            </a:r>
            <a:r>
              <a:rPr lang="en-US" sz="2400" dirty="0" smtClean="0"/>
              <a:t> </a:t>
            </a:r>
            <a:r>
              <a:rPr lang="en-US" sz="2400" dirty="0" smtClean="0"/>
              <a:t>Continued</a:t>
            </a:r>
            <a:r>
              <a:rPr lang="en-US" sz="2400" dirty="0" smtClean="0"/>
              <a:t>.</a:t>
            </a:r>
          </a:p>
          <a:p>
            <a:pPr lvl="1"/>
            <a:r>
              <a:rPr lang="en-US" sz="1600" dirty="0" smtClean="0"/>
              <a:t>Each NIST family can be clicked to drill down to sub families.</a:t>
            </a:r>
          </a:p>
          <a:p>
            <a:pPr lvl="1"/>
            <a:r>
              <a:rPr lang="en-US" sz="1600" dirty="0" smtClean="0"/>
              <a:t>View below shows a drill down on NIST family Content Management(CM)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88972"/>
            <a:ext cx="10058400" cy="338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Graphs</a:t>
            </a:r>
            <a:r>
              <a:rPr lang="en-US" b="1" dirty="0" smtClean="0"/>
              <a:t> Continued.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/>
          <a:lstStyle/>
          <a:p>
            <a:r>
              <a:rPr lang="en-US" sz="2400" dirty="0" smtClean="0"/>
              <a:t>NIST Coverage </a:t>
            </a:r>
            <a:r>
              <a:rPr lang="en-US" sz="2400" dirty="0" err="1" smtClean="0"/>
              <a:t>Treemap</a:t>
            </a:r>
            <a:r>
              <a:rPr lang="en-US" sz="2400" dirty="0" smtClean="0"/>
              <a:t> </a:t>
            </a:r>
            <a:r>
              <a:rPr lang="en-US" sz="2400" dirty="0" smtClean="0"/>
              <a:t>Continued</a:t>
            </a:r>
            <a:r>
              <a:rPr lang="en-US" sz="2400" dirty="0" smtClean="0"/>
              <a:t>.</a:t>
            </a:r>
          </a:p>
          <a:p>
            <a:pPr lvl="1"/>
            <a:r>
              <a:rPr lang="en-US" sz="1600" dirty="0" smtClean="0"/>
              <a:t>Each sub family can be clicked to drill down to view associated controls.</a:t>
            </a:r>
          </a:p>
          <a:p>
            <a:pPr lvl="1"/>
            <a:r>
              <a:rPr lang="en-US" sz="1600" dirty="0" smtClean="0"/>
              <a:t>View below shows a drill down on NIST sub family CM-6.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01726"/>
            <a:ext cx="10058400" cy="33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Graphs</a:t>
            </a:r>
            <a:r>
              <a:rPr lang="en-US" b="1" dirty="0" smtClean="0"/>
              <a:t> Continued.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/>
          <a:lstStyle/>
          <a:p>
            <a:r>
              <a:rPr lang="en-US" sz="2400" dirty="0" smtClean="0"/>
              <a:t>Control Details Data Table.</a:t>
            </a:r>
          </a:p>
          <a:p>
            <a:pPr lvl="1"/>
            <a:r>
              <a:rPr lang="en-US" sz="1600" dirty="0" smtClean="0"/>
              <a:t>Detailed View of the Controls is populated in a </a:t>
            </a:r>
            <a:r>
              <a:rPr lang="en-US" sz="1600" dirty="0" err="1" smtClean="0"/>
              <a:t>DataTable</a:t>
            </a:r>
            <a:r>
              <a:rPr lang="en-US" sz="160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28139"/>
            <a:ext cx="10058400" cy="364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Graphs</a:t>
            </a:r>
            <a:r>
              <a:rPr lang="en-US" b="1" dirty="0" smtClean="0"/>
              <a:t> Continued.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/>
          <a:lstStyle/>
          <a:p>
            <a:r>
              <a:rPr lang="en-US" sz="2400" dirty="0" smtClean="0"/>
              <a:t>Control Details Data Table </a:t>
            </a:r>
            <a:r>
              <a:rPr lang="en-US" sz="2400" dirty="0" smtClean="0"/>
              <a:t>Continued</a:t>
            </a:r>
            <a:r>
              <a:rPr lang="en-US" sz="2400" dirty="0" smtClean="0"/>
              <a:t>.</a:t>
            </a:r>
          </a:p>
          <a:p>
            <a:pPr lvl="1"/>
            <a:r>
              <a:rPr lang="en-US" sz="1600" dirty="0" smtClean="0"/>
              <a:t>Each row can be click to see further details on the control.</a:t>
            </a:r>
          </a:p>
          <a:p>
            <a:pPr lvl="1"/>
            <a:r>
              <a:rPr lang="en-US" sz="1600" dirty="0" smtClean="0"/>
              <a:t>Finding Details tab shows statues of individual tests within a control.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18120"/>
            <a:ext cx="10058400" cy="235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Graphs</a:t>
            </a:r>
            <a:r>
              <a:rPr lang="en-US" b="1" dirty="0" smtClean="0"/>
              <a:t> Continued.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/>
          <a:lstStyle/>
          <a:p>
            <a:r>
              <a:rPr lang="en-US" sz="2400" dirty="0" smtClean="0"/>
              <a:t>Control Details Data Table </a:t>
            </a:r>
            <a:r>
              <a:rPr lang="en-US" sz="2400" dirty="0" smtClean="0"/>
              <a:t>Continued</a:t>
            </a:r>
            <a:r>
              <a:rPr lang="en-US" sz="2400" dirty="0" smtClean="0"/>
              <a:t>.</a:t>
            </a:r>
          </a:p>
          <a:p>
            <a:pPr lvl="1"/>
            <a:r>
              <a:rPr lang="en-US" sz="1600" dirty="0" smtClean="0"/>
              <a:t>Details Tab shows metadata for the control.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84699"/>
            <a:ext cx="10058400" cy="369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231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Heimdall</vt:lpstr>
      <vt:lpstr>Graphs</vt:lpstr>
      <vt:lpstr>Graphs Continued.</vt:lpstr>
      <vt:lpstr>Graphs Continued.</vt:lpstr>
      <vt:lpstr>Graphs Continued.</vt:lpstr>
      <vt:lpstr>Graphs Continued.</vt:lpstr>
      <vt:lpstr>Graphs Continued.</vt:lpstr>
      <vt:lpstr>Graphs Continued.</vt:lpstr>
      <vt:lpstr>Graphs Continued.</vt:lpstr>
      <vt:lpstr>Graphs Continued.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Heimdall</dc:title>
  <dc:creator>Rony Xavier</dc:creator>
  <cp:lastModifiedBy>Rony Xavier</cp:lastModifiedBy>
  <cp:revision>6</cp:revision>
  <dcterms:created xsi:type="dcterms:W3CDTF">2017-08-25T16:24:24Z</dcterms:created>
  <dcterms:modified xsi:type="dcterms:W3CDTF">2017-08-26T14:27:38Z</dcterms:modified>
</cp:coreProperties>
</file>