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62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C33F8-1C5F-3E09-E63B-A3FB61352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E262B9-205F-DC05-6123-0AAABBE1C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ED5CF1-6075-961E-1A24-EE062F1C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4BF-FAFA-4813-B009-44CE47C15413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C3921-7A6E-35B8-C939-1B62AD65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B2E60B-E9E8-3B59-DB7C-A6900A5F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E2E-B91B-4B01-AC73-59B5D80B4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4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1403C-F544-DCDC-2EF9-733F917B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49485B-013E-9B60-71BC-3FEE8A89A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CE762-1473-00D5-205E-EE1C387B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4BF-FAFA-4813-B009-44CE47C15413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0B3B5-1E5C-915A-CCAE-253A1D0F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D28E1-077A-6B69-6A1A-D83C3C7B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E2E-B91B-4B01-AC73-59B5D80B4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34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2FC611-34DD-E751-82B1-CEF440EB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FCE434-862C-C624-D63D-C1AB5D345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B4799-B4EC-141D-56DE-F1988DD3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4BF-FAFA-4813-B009-44CE47C15413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93943-58EC-DE56-BC20-C0D35BF3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9CBD3-5317-F373-5B0A-9111B3F2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E2E-B91B-4B01-AC73-59B5D80B4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63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C123E-8BF4-F7A2-0662-48293715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6BFE5-CDB5-1E87-2631-DAAB4DDDB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0EE3A6-A07C-0EB6-FA1B-5A187957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4BF-FAFA-4813-B009-44CE47C15413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459C3A-A922-3B2A-D77D-660AE7EFB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ED19C5-36AB-503C-8A75-1525F7E6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E2E-B91B-4B01-AC73-59B5D80B4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49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9319B-8FD9-7E45-83D0-520640F16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4D7C51-73BD-54CA-1BA7-80C61B176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8ADE4-B718-EF3E-6867-03EBEE74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4BF-FAFA-4813-B009-44CE47C15413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A2F15-94B0-5033-7735-17891294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B8F70-E698-8144-7B91-6922A87A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E2E-B91B-4B01-AC73-59B5D80B4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96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8DF9C-58EC-4F5B-962E-6C36E4FF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E563D-D7CA-1ED7-80E0-FFE4354C5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1917DB-4EA8-E594-04C4-E2071D113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49C071-B3BB-64FD-B881-DA041B637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4BF-FAFA-4813-B009-44CE47C15413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EBD6A2-3211-FFE1-4667-9365A08E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C79C59-3BB7-D062-B2DE-B026EFC8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E2E-B91B-4B01-AC73-59B5D80B4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98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63A3B-3841-2845-202D-F3A1531DA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429DF1-422E-6BE8-223A-459F9213F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10936B-C561-5E6B-5205-505ABE6A6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687E0C-9B5D-38B8-92B6-EAD0C89EA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874C6A-4FCB-1D19-2A7E-C099A704A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255FAB-9E91-F193-EBF3-0EB25270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4BF-FAFA-4813-B009-44CE47C15413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127A94-9640-C32C-D5B3-D8619AE0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022D95-1685-D8F7-D092-D605AEED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E2E-B91B-4B01-AC73-59B5D80B4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3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AE687-9C30-5DBE-3CA8-68366CC6B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7CD470-19A6-96C4-EE72-6449FC76B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4BF-FAFA-4813-B009-44CE47C15413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E8B1FA-A1E3-6EE8-7F9E-9B48DC74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915F53-1CA2-68E3-8075-903D2958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E2E-B91B-4B01-AC73-59B5D80B4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73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062654-6E62-2D62-9669-2A528587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4BF-FAFA-4813-B009-44CE47C15413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D8FD3B-92DA-6676-9DAC-18117A38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EF928C-2635-68F0-A680-CCD54FC2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E2E-B91B-4B01-AC73-59B5D80B4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56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00942-6533-4CD7-3D90-A103B54F3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1E7B8-3A7A-D729-6CBD-B5FCCDEDF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8D6CEA-D1DC-5ADC-2302-C0F648952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818512-D8B0-996B-A67C-B944FAFA2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4BF-FAFA-4813-B009-44CE47C15413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11BB8-D8FD-AC22-FF7F-B0717043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9E5033-67CC-5277-679B-BAF698AB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E2E-B91B-4B01-AC73-59B5D80B4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66227-A6DD-34F3-1AEB-E27E30D5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9F356B-C1C1-A54F-3406-27E6C1EB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C3EB99-6162-6881-C175-BCB9629EA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51703-CA6F-2965-1601-F39AC82A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4BF-FAFA-4813-B009-44CE47C15413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4B0EA7-C678-3A9F-DC14-A2ED2D23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52F2CC-759E-277E-A4FE-E56E6D5C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E2E-B91B-4B01-AC73-59B5D80B4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83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585AF4-2230-D505-B4A0-32128894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42998D-9C9E-4EDB-3277-B75C119DD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C2341E-774D-70E0-9271-454B86842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FB04BF-FAFA-4813-B009-44CE47C15413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06BF9-E935-8C6D-17B3-E63AEFA01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E79D25-24F2-85A2-CB55-6F30D6792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70BE2E-B91B-4B01-AC73-59B5D80B4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39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FB16B-F225-BC19-742C-CD591C80A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Modeling R2 score tables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0F748F-782F-8DCC-C9D9-218D91AF68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77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D1EF9B-A14E-60B4-211B-023A9C8D6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315852"/>
              </p:ext>
            </p:extLst>
          </p:nvPr>
        </p:nvGraphicFramePr>
        <p:xfrm>
          <a:off x="433909" y="1434548"/>
          <a:ext cx="11476581" cy="516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149">
                  <a:extLst>
                    <a:ext uri="{9D8B030D-6E8A-4147-A177-3AD203B41FA5}">
                      <a16:colId xmlns:a16="http://schemas.microsoft.com/office/drawing/2014/main" val="1166683707"/>
                    </a:ext>
                  </a:extLst>
                </a:gridCol>
                <a:gridCol w="3054308">
                  <a:extLst>
                    <a:ext uri="{9D8B030D-6E8A-4147-A177-3AD203B41FA5}">
                      <a16:colId xmlns:a16="http://schemas.microsoft.com/office/drawing/2014/main" val="2121488942"/>
                    </a:ext>
                  </a:extLst>
                </a:gridCol>
                <a:gridCol w="1753783">
                  <a:extLst>
                    <a:ext uri="{9D8B030D-6E8A-4147-A177-3AD203B41FA5}">
                      <a16:colId xmlns:a16="http://schemas.microsoft.com/office/drawing/2014/main" val="3675253519"/>
                    </a:ext>
                  </a:extLst>
                </a:gridCol>
                <a:gridCol w="1341750">
                  <a:extLst>
                    <a:ext uri="{9D8B030D-6E8A-4147-A177-3AD203B41FA5}">
                      <a16:colId xmlns:a16="http://schemas.microsoft.com/office/drawing/2014/main" val="1952306552"/>
                    </a:ext>
                  </a:extLst>
                </a:gridCol>
                <a:gridCol w="1471202">
                  <a:extLst>
                    <a:ext uri="{9D8B030D-6E8A-4147-A177-3AD203B41FA5}">
                      <a16:colId xmlns:a16="http://schemas.microsoft.com/office/drawing/2014/main" val="3301152956"/>
                    </a:ext>
                  </a:extLst>
                </a:gridCol>
                <a:gridCol w="1933389">
                  <a:extLst>
                    <a:ext uri="{9D8B030D-6E8A-4147-A177-3AD203B41FA5}">
                      <a16:colId xmlns:a16="http://schemas.microsoft.com/office/drawing/2014/main" val="2158507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Data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Model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Training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r</a:t>
                      </a:r>
                      <a:r>
                        <a:rPr lang="en-US" altLang="ko-KR" sz="1600" baseline="30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value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Hyper parameter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897291"/>
                  </a:ext>
                </a:extLst>
              </a:tr>
              <a:tr h="370840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P3HT_cleaned_1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Linear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168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-0.65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849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Ridge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-0.61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8462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Lasso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-0.17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0.5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14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Elasticnet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-0.05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L1 ratio = 0.5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8353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Decision tree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-0.65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887256"/>
                  </a:ext>
                </a:extLst>
              </a:tr>
              <a:tr h="371944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Random Forest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0.25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n_estimators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100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4461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Gradient boosting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0.27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100</a:t>
                      </a:r>
                    </a:p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Learning_rate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0.1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Max depth = 3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2316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Support vector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-2.30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Gamma = 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C =1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5162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Gaussian process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-0.35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Learning_scale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1.0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4540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Neural network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-2.80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Hidden layer size = 100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8498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TPOP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0.28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80532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21EE8569-23DB-5A9C-ACA7-EAEEF967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09" y="261068"/>
            <a:ext cx="10515600" cy="853357"/>
          </a:xfrm>
        </p:spPr>
        <p:txBody>
          <a:bodyPr/>
          <a:lstStyle/>
          <a:p>
            <a:r>
              <a:rPr lang="en-US" altLang="ko-KR" dirty="0"/>
              <a:t>JB_modeling_P3HT_1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89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D1EF9B-A14E-60B4-211B-023A9C8D6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4326"/>
              </p:ext>
            </p:extLst>
          </p:nvPr>
        </p:nvGraphicFramePr>
        <p:xfrm>
          <a:off x="433909" y="1434548"/>
          <a:ext cx="11476581" cy="516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149">
                  <a:extLst>
                    <a:ext uri="{9D8B030D-6E8A-4147-A177-3AD203B41FA5}">
                      <a16:colId xmlns:a16="http://schemas.microsoft.com/office/drawing/2014/main" val="1166683707"/>
                    </a:ext>
                  </a:extLst>
                </a:gridCol>
                <a:gridCol w="3054308">
                  <a:extLst>
                    <a:ext uri="{9D8B030D-6E8A-4147-A177-3AD203B41FA5}">
                      <a16:colId xmlns:a16="http://schemas.microsoft.com/office/drawing/2014/main" val="2121488942"/>
                    </a:ext>
                  </a:extLst>
                </a:gridCol>
                <a:gridCol w="1753783">
                  <a:extLst>
                    <a:ext uri="{9D8B030D-6E8A-4147-A177-3AD203B41FA5}">
                      <a16:colId xmlns:a16="http://schemas.microsoft.com/office/drawing/2014/main" val="3675253519"/>
                    </a:ext>
                  </a:extLst>
                </a:gridCol>
                <a:gridCol w="1341750">
                  <a:extLst>
                    <a:ext uri="{9D8B030D-6E8A-4147-A177-3AD203B41FA5}">
                      <a16:colId xmlns:a16="http://schemas.microsoft.com/office/drawing/2014/main" val="1952306552"/>
                    </a:ext>
                  </a:extLst>
                </a:gridCol>
                <a:gridCol w="1471202">
                  <a:extLst>
                    <a:ext uri="{9D8B030D-6E8A-4147-A177-3AD203B41FA5}">
                      <a16:colId xmlns:a16="http://schemas.microsoft.com/office/drawing/2014/main" val="3301152956"/>
                    </a:ext>
                  </a:extLst>
                </a:gridCol>
                <a:gridCol w="1933389">
                  <a:extLst>
                    <a:ext uri="{9D8B030D-6E8A-4147-A177-3AD203B41FA5}">
                      <a16:colId xmlns:a16="http://schemas.microsoft.com/office/drawing/2014/main" val="2158507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Data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Model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Training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r</a:t>
                      </a:r>
                      <a:r>
                        <a:rPr lang="en-US" altLang="ko-KR" sz="1600" baseline="30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value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Hyper parameter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897291"/>
                  </a:ext>
                </a:extLst>
              </a:tr>
              <a:tr h="370840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P3HT_cleaned_2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Linear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168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-1.02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849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Ridge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-0.94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8462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Lasso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-0.17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0.5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14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Elasticnet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-0.05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L1 ratio = 0.5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8353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Decision tree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-1.02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887256"/>
                  </a:ext>
                </a:extLst>
              </a:tr>
              <a:tr h="371944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Random Forest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0.34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n_estimators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100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4461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Gradient boosting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0.33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100</a:t>
                      </a:r>
                    </a:p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Learning_rate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0.1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Max depth = 3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2316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Support vector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-2.42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Gamma = 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C =1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5162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Gaussian process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Learning_scale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1.0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4540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Neural network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-3.67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Hidden layer size = 100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8498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TPOP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0.37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80532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21EE8569-23DB-5A9C-ACA7-EAEEF967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09" y="261068"/>
            <a:ext cx="10515600" cy="853357"/>
          </a:xfrm>
        </p:spPr>
        <p:txBody>
          <a:bodyPr/>
          <a:lstStyle/>
          <a:p>
            <a:r>
              <a:rPr lang="en-US" altLang="ko-KR" dirty="0"/>
              <a:t>JB_modeling_P3HT_2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58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D1EF9B-A14E-60B4-211B-023A9C8D6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194167"/>
              </p:ext>
            </p:extLst>
          </p:nvPr>
        </p:nvGraphicFramePr>
        <p:xfrm>
          <a:off x="433909" y="1434548"/>
          <a:ext cx="11476581" cy="516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149">
                  <a:extLst>
                    <a:ext uri="{9D8B030D-6E8A-4147-A177-3AD203B41FA5}">
                      <a16:colId xmlns:a16="http://schemas.microsoft.com/office/drawing/2014/main" val="1166683707"/>
                    </a:ext>
                  </a:extLst>
                </a:gridCol>
                <a:gridCol w="3054308">
                  <a:extLst>
                    <a:ext uri="{9D8B030D-6E8A-4147-A177-3AD203B41FA5}">
                      <a16:colId xmlns:a16="http://schemas.microsoft.com/office/drawing/2014/main" val="2121488942"/>
                    </a:ext>
                  </a:extLst>
                </a:gridCol>
                <a:gridCol w="1753783">
                  <a:extLst>
                    <a:ext uri="{9D8B030D-6E8A-4147-A177-3AD203B41FA5}">
                      <a16:colId xmlns:a16="http://schemas.microsoft.com/office/drawing/2014/main" val="3675253519"/>
                    </a:ext>
                  </a:extLst>
                </a:gridCol>
                <a:gridCol w="1341750">
                  <a:extLst>
                    <a:ext uri="{9D8B030D-6E8A-4147-A177-3AD203B41FA5}">
                      <a16:colId xmlns:a16="http://schemas.microsoft.com/office/drawing/2014/main" val="1952306552"/>
                    </a:ext>
                  </a:extLst>
                </a:gridCol>
                <a:gridCol w="1471202">
                  <a:extLst>
                    <a:ext uri="{9D8B030D-6E8A-4147-A177-3AD203B41FA5}">
                      <a16:colId xmlns:a16="http://schemas.microsoft.com/office/drawing/2014/main" val="3301152956"/>
                    </a:ext>
                  </a:extLst>
                </a:gridCol>
                <a:gridCol w="1933389">
                  <a:extLst>
                    <a:ext uri="{9D8B030D-6E8A-4147-A177-3AD203B41FA5}">
                      <a16:colId xmlns:a16="http://schemas.microsoft.com/office/drawing/2014/main" val="2158507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Data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Model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Training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r</a:t>
                      </a:r>
                      <a:r>
                        <a:rPr lang="en-US" altLang="ko-KR" sz="1600" baseline="30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value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Hyper parameter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897291"/>
                  </a:ext>
                </a:extLst>
              </a:tr>
              <a:tr h="370840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DPP_DTT_cleaned_1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Linear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-14.33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849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Ridge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-13.00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8462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Lasso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-5.60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0.5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14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Elasticnet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-7.90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L1 ratio = 0.5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8353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Decision tree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-14.33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887256"/>
                  </a:ext>
                </a:extLst>
              </a:tr>
              <a:tr h="371944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Random Forest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-12.84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n_estimators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100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4461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Gradient boosting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-12.26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100</a:t>
                      </a:r>
                    </a:p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Learning_rate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0.1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Max depth = 3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2316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Support vector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-1.00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Gamma = 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C =1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5162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Gaussian process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-15.32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Learning_scale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1.0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4540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Neural network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-13.49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Hidden layer size = 100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8498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TPOP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-12.75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80532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21EE8569-23DB-5A9C-ACA7-EAEEF967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09" y="261068"/>
            <a:ext cx="10515600" cy="853357"/>
          </a:xfrm>
        </p:spPr>
        <p:txBody>
          <a:bodyPr/>
          <a:lstStyle/>
          <a:p>
            <a:r>
              <a:rPr lang="en-US" altLang="ko-KR" dirty="0"/>
              <a:t>JB_modeling_DPP_DTT_1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42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D1EF9B-A14E-60B4-211B-023A9C8D6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895022"/>
              </p:ext>
            </p:extLst>
          </p:nvPr>
        </p:nvGraphicFramePr>
        <p:xfrm>
          <a:off x="433909" y="1434548"/>
          <a:ext cx="11476581" cy="516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149">
                  <a:extLst>
                    <a:ext uri="{9D8B030D-6E8A-4147-A177-3AD203B41FA5}">
                      <a16:colId xmlns:a16="http://schemas.microsoft.com/office/drawing/2014/main" val="1166683707"/>
                    </a:ext>
                  </a:extLst>
                </a:gridCol>
                <a:gridCol w="3054308">
                  <a:extLst>
                    <a:ext uri="{9D8B030D-6E8A-4147-A177-3AD203B41FA5}">
                      <a16:colId xmlns:a16="http://schemas.microsoft.com/office/drawing/2014/main" val="2121488942"/>
                    </a:ext>
                  </a:extLst>
                </a:gridCol>
                <a:gridCol w="1753783">
                  <a:extLst>
                    <a:ext uri="{9D8B030D-6E8A-4147-A177-3AD203B41FA5}">
                      <a16:colId xmlns:a16="http://schemas.microsoft.com/office/drawing/2014/main" val="3675253519"/>
                    </a:ext>
                  </a:extLst>
                </a:gridCol>
                <a:gridCol w="1341750">
                  <a:extLst>
                    <a:ext uri="{9D8B030D-6E8A-4147-A177-3AD203B41FA5}">
                      <a16:colId xmlns:a16="http://schemas.microsoft.com/office/drawing/2014/main" val="1952306552"/>
                    </a:ext>
                  </a:extLst>
                </a:gridCol>
                <a:gridCol w="1471202">
                  <a:extLst>
                    <a:ext uri="{9D8B030D-6E8A-4147-A177-3AD203B41FA5}">
                      <a16:colId xmlns:a16="http://schemas.microsoft.com/office/drawing/2014/main" val="3301152956"/>
                    </a:ext>
                  </a:extLst>
                </a:gridCol>
                <a:gridCol w="1933389">
                  <a:extLst>
                    <a:ext uri="{9D8B030D-6E8A-4147-A177-3AD203B41FA5}">
                      <a16:colId xmlns:a16="http://schemas.microsoft.com/office/drawing/2014/main" val="2158507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Data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Model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Training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r</a:t>
                      </a:r>
                      <a:r>
                        <a:rPr lang="en-US" altLang="ko-KR" sz="1600" baseline="30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value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Hyper parameter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897291"/>
                  </a:ext>
                </a:extLst>
              </a:tr>
              <a:tr h="370840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DPP_DTT_cleaned_2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Linear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-16.26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849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Ridge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-14.26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8462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Lasso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-5.60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0.5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14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Elasticnet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-7.90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L1 ratio = 0.5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8353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Decision tree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-16.26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887256"/>
                  </a:ext>
                </a:extLst>
              </a:tr>
              <a:tr h="371944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Random Forest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-12.95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n_estimators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100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4461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Gradient boosting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-12.25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100</a:t>
                      </a:r>
                    </a:p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Learning_rate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0.1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Max depth = 3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2316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Support vector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-1.01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Gamma = 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C =1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5162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Gaussian process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-14.09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Learning_scale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1.0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4540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Neural network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-12.84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Hidden layer size = 100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8498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TPOP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-5.08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80532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21EE8569-23DB-5A9C-ACA7-EAEEF967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09" y="261068"/>
            <a:ext cx="10515600" cy="853357"/>
          </a:xfrm>
        </p:spPr>
        <p:txBody>
          <a:bodyPr/>
          <a:lstStyle/>
          <a:p>
            <a:r>
              <a:rPr lang="en-US" altLang="ko-KR" dirty="0"/>
              <a:t>JB_modeling_DPP_DTT_2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676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D1EF9B-A14E-60B4-211B-023A9C8D6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482627"/>
              </p:ext>
            </p:extLst>
          </p:nvPr>
        </p:nvGraphicFramePr>
        <p:xfrm>
          <a:off x="433909" y="1236585"/>
          <a:ext cx="11476581" cy="524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149">
                  <a:extLst>
                    <a:ext uri="{9D8B030D-6E8A-4147-A177-3AD203B41FA5}">
                      <a16:colId xmlns:a16="http://schemas.microsoft.com/office/drawing/2014/main" val="1166683707"/>
                    </a:ext>
                  </a:extLst>
                </a:gridCol>
                <a:gridCol w="3158622">
                  <a:extLst>
                    <a:ext uri="{9D8B030D-6E8A-4147-A177-3AD203B41FA5}">
                      <a16:colId xmlns:a16="http://schemas.microsoft.com/office/drawing/2014/main" val="2121488942"/>
                    </a:ext>
                  </a:extLst>
                </a:gridCol>
                <a:gridCol w="1649469">
                  <a:extLst>
                    <a:ext uri="{9D8B030D-6E8A-4147-A177-3AD203B41FA5}">
                      <a16:colId xmlns:a16="http://schemas.microsoft.com/office/drawing/2014/main" val="3675253519"/>
                    </a:ext>
                  </a:extLst>
                </a:gridCol>
                <a:gridCol w="1341750">
                  <a:extLst>
                    <a:ext uri="{9D8B030D-6E8A-4147-A177-3AD203B41FA5}">
                      <a16:colId xmlns:a16="http://schemas.microsoft.com/office/drawing/2014/main" val="1952306552"/>
                    </a:ext>
                  </a:extLst>
                </a:gridCol>
                <a:gridCol w="1471202">
                  <a:extLst>
                    <a:ext uri="{9D8B030D-6E8A-4147-A177-3AD203B41FA5}">
                      <a16:colId xmlns:a16="http://schemas.microsoft.com/office/drawing/2014/main" val="3301152956"/>
                    </a:ext>
                  </a:extLst>
                </a:gridCol>
                <a:gridCol w="1933389">
                  <a:extLst>
                    <a:ext uri="{9D8B030D-6E8A-4147-A177-3AD203B41FA5}">
                      <a16:colId xmlns:a16="http://schemas.microsoft.com/office/drawing/2014/main" val="2158507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Data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Model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Training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r</a:t>
                      </a:r>
                      <a:r>
                        <a:rPr lang="en-US" altLang="ko-KR" sz="1600" baseline="30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value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Hyper parameter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897291"/>
                  </a:ext>
                </a:extLst>
              </a:tr>
              <a:tr h="370840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P3HT_cleaned_1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Linear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179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-0.83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849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Polynomial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-22.38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degree = 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8462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Ridge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-0.77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1.0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14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Lasso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-0.46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1.0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8353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Elasticnet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-0.43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L1 ratio = 0.1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887256"/>
                  </a:ext>
                </a:extLst>
              </a:tr>
              <a:tr h="371944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Decision tree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0.45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4461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Random Forest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0.43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n_estimators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350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2316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Gradient boosting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0.44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210</a:t>
                      </a:r>
                    </a:p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Learning_rate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0.6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Max depth =11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5162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Support vector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-1.65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Gamma = 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epsilon =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0.1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4540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K-nearest neighbors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Neighbors =14 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8498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Neural network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-0.50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Hidden layer size = 230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80532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21EE8569-23DB-5A9C-ACA7-EAEEF967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09" y="261068"/>
            <a:ext cx="10515600" cy="853357"/>
          </a:xfrm>
        </p:spPr>
        <p:txBody>
          <a:bodyPr/>
          <a:lstStyle/>
          <a:p>
            <a:r>
              <a:rPr lang="en-US" altLang="ko-KR" dirty="0"/>
              <a:t>MYL_modeling_P3HT_1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36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D1EF9B-A14E-60B4-211B-023A9C8D6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004265"/>
              </p:ext>
            </p:extLst>
          </p:nvPr>
        </p:nvGraphicFramePr>
        <p:xfrm>
          <a:off x="433909" y="1236585"/>
          <a:ext cx="11476581" cy="524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149">
                  <a:extLst>
                    <a:ext uri="{9D8B030D-6E8A-4147-A177-3AD203B41FA5}">
                      <a16:colId xmlns:a16="http://schemas.microsoft.com/office/drawing/2014/main" val="1166683707"/>
                    </a:ext>
                  </a:extLst>
                </a:gridCol>
                <a:gridCol w="3158622">
                  <a:extLst>
                    <a:ext uri="{9D8B030D-6E8A-4147-A177-3AD203B41FA5}">
                      <a16:colId xmlns:a16="http://schemas.microsoft.com/office/drawing/2014/main" val="2121488942"/>
                    </a:ext>
                  </a:extLst>
                </a:gridCol>
                <a:gridCol w="1649469">
                  <a:extLst>
                    <a:ext uri="{9D8B030D-6E8A-4147-A177-3AD203B41FA5}">
                      <a16:colId xmlns:a16="http://schemas.microsoft.com/office/drawing/2014/main" val="3675253519"/>
                    </a:ext>
                  </a:extLst>
                </a:gridCol>
                <a:gridCol w="1341750">
                  <a:extLst>
                    <a:ext uri="{9D8B030D-6E8A-4147-A177-3AD203B41FA5}">
                      <a16:colId xmlns:a16="http://schemas.microsoft.com/office/drawing/2014/main" val="1952306552"/>
                    </a:ext>
                  </a:extLst>
                </a:gridCol>
                <a:gridCol w="1471202">
                  <a:extLst>
                    <a:ext uri="{9D8B030D-6E8A-4147-A177-3AD203B41FA5}">
                      <a16:colId xmlns:a16="http://schemas.microsoft.com/office/drawing/2014/main" val="3301152956"/>
                    </a:ext>
                  </a:extLst>
                </a:gridCol>
                <a:gridCol w="1933389">
                  <a:extLst>
                    <a:ext uri="{9D8B030D-6E8A-4147-A177-3AD203B41FA5}">
                      <a16:colId xmlns:a16="http://schemas.microsoft.com/office/drawing/2014/main" val="2158507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Data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Model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Training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r</a:t>
                      </a:r>
                      <a:r>
                        <a:rPr lang="en-US" altLang="ko-KR" sz="1600" baseline="30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value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Hyper parameter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897291"/>
                  </a:ext>
                </a:extLst>
              </a:tr>
              <a:tr h="370840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P3HT_cleaned_2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Linear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179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-0.71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849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Polynomial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-28.26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degree = 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8462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Ridge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-0.59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1.0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14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Lasso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-0.46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1.0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8353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Elasticnet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-0.43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L1 ratio = 0.1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887256"/>
                  </a:ext>
                </a:extLst>
              </a:tr>
              <a:tr h="371944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Decision tree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0.46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4461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Random Forest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0.39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n_estimators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250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2316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Gradient boosting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0.47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210</a:t>
                      </a:r>
                    </a:p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Learning_rate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0.6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Max depth =6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5162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Support vector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-1.65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Gamma = 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epsilon =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0.1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4540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K-nearest neighbors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Neighbors =14 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8498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Neural network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-0.65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Hidden layer size = 420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80532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21EE8569-23DB-5A9C-ACA7-EAEEF967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09" y="261068"/>
            <a:ext cx="10515600" cy="853357"/>
          </a:xfrm>
        </p:spPr>
        <p:txBody>
          <a:bodyPr/>
          <a:lstStyle/>
          <a:p>
            <a:r>
              <a:rPr lang="en-US" altLang="ko-KR" dirty="0"/>
              <a:t>MYL_modeling_P3HT_2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212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D1EF9B-A14E-60B4-211B-023A9C8D6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170536"/>
              </p:ext>
            </p:extLst>
          </p:nvPr>
        </p:nvGraphicFramePr>
        <p:xfrm>
          <a:off x="433909" y="1236585"/>
          <a:ext cx="11476581" cy="524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149">
                  <a:extLst>
                    <a:ext uri="{9D8B030D-6E8A-4147-A177-3AD203B41FA5}">
                      <a16:colId xmlns:a16="http://schemas.microsoft.com/office/drawing/2014/main" val="1166683707"/>
                    </a:ext>
                  </a:extLst>
                </a:gridCol>
                <a:gridCol w="3158622">
                  <a:extLst>
                    <a:ext uri="{9D8B030D-6E8A-4147-A177-3AD203B41FA5}">
                      <a16:colId xmlns:a16="http://schemas.microsoft.com/office/drawing/2014/main" val="2121488942"/>
                    </a:ext>
                  </a:extLst>
                </a:gridCol>
                <a:gridCol w="1649469">
                  <a:extLst>
                    <a:ext uri="{9D8B030D-6E8A-4147-A177-3AD203B41FA5}">
                      <a16:colId xmlns:a16="http://schemas.microsoft.com/office/drawing/2014/main" val="3675253519"/>
                    </a:ext>
                  </a:extLst>
                </a:gridCol>
                <a:gridCol w="1341750">
                  <a:extLst>
                    <a:ext uri="{9D8B030D-6E8A-4147-A177-3AD203B41FA5}">
                      <a16:colId xmlns:a16="http://schemas.microsoft.com/office/drawing/2014/main" val="1952306552"/>
                    </a:ext>
                  </a:extLst>
                </a:gridCol>
                <a:gridCol w="1471202">
                  <a:extLst>
                    <a:ext uri="{9D8B030D-6E8A-4147-A177-3AD203B41FA5}">
                      <a16:colId xmlns:a16="http://schemas.microsoft.com/office/drawing/2014/main" val="3301152956"/>
                    </a:ext>
                  </a:extLst>
                </a:gridCol>
                <a:gridCol w="1933389">
                  <a:extLst>
                    <a:ext uri="{9D8B030D-6E8A-4147-A177-3AD203B41FA5}">
                      <a16:colId xmlns:a16="http://schemas.microsoft.com/office/drawing/2014/main" val="2158507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Data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Model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Training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r</a:t>
                      </a:r>
                      <a:r>
                        <a:rPr lang="en-US" altLang="ko-KR" sz="1600" baseline="30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value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Hyper parameter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897291"/>
                  </a:ext>
                </a:extLst>
              </a:tr>
              <a:tr h="370840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DPP_DTT_cleaned_1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Linear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0.36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849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Polynomial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0.18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degree = 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8462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Ridge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0.35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14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Lasso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8353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Elasticnet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0.24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L1 ratio = 0.1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887256"/>
                  </a:ext>
                </a:extLst>
              </a:tr>
              <a:tr h="371944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Decision tree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0.79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4461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Random Forest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0.75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n_estimators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150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2316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Gradient boosting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0.79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210</a:t>
                      </a:r>
                    </a:p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Learning_rate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0.6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Max depth =4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5162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Support vector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Gamma = 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epsilon =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4540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K-nearest neighbors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0.72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Neighbors = 3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8498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Neural network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0.77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Hidden layer size = 430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80532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21EE8569-23DB-5A9C-ACA7-EAEEF967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09" y="261068"/>
            <a:ext cx="10515600" cy="853357"/>
          </a:xfrm>
        </p:spPr>
        <p:txBody>
          <a:bodyPr/>
          <a:lstStyle/>
          <a:p>
            <a:r>
              <a:rPr lang="en-US" altLang="ko-KR" dirty="0"/>
              <a:t>MYL_modeling_DPP_DTT_1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8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D1EF9B-A14E-60B4-211B-023A9C8D6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952118"/>
              </p:ext>
            </p:extLst>
          </p:nvPr>
        </p:nvGraphicFramePr>
        <p:xfrm>
          <a:off x="433909" y="1236585"/>
          <a:ext cx="11476581" cy="524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149">
                  <a:extLst>
                    <a:ext uri="{9D8B030D-6E8A-4147-A177-3AD203B41FA5}">
                      <a16:colId xmlns:a16="http://schemas.microsoft.com/office/drawing/2014/main" val="1166683707"/>
                    </a:ext>
                  </a:extLst>
                </a:gridCol>
                <a:gridCol w="3158622">
                  <a:extLst>
                    <a:ext uri="{9D8B030D-6E8A-4147-A177-3AD203B41FA5}">
                      <a16:colId xmlns:a16="http://schemas.microsoft.com/office/drawing/2014/main" val="2121488942"/>
                    </a:ext>
                  </a:extLst>
                </a:gridCol>
                <a:gridCol w="1649469">
                  <a:extLst>
                    <a:ext uri="{9D8B030D-6E8A-4147-A177-3AD203B41FA5}">
                      <a16:colId xmlns:a16="http://schemas.microsoft.com/office/drawing/2014/main" val="3675253519"/>
                    </a:ext>
                  </a:extLst>
                </a:gridCol>
                <a:gridCol w="1341750">
                  <a:extLst>
                    <a:ext uri="{9D8B030D-6E8A-4147-A177-3AD203B41FA5}">
                      <a16:colId xmlns:a16="http://schemas.microsoft.com/office/drawing/2014/main" val="1952306552"/>
                    </a:ext>
                  </a:extLst>
                </a:gridCol>
                <a:gridCol w="1471202">
                  <a:extLst>
                    <a:ext uri="{9D8B030D-6E8A-4147-A177-3AD203B41FA5}">
                      <a16:colId xmlns:a16="http://schemas.microsoft.com/office/drawing/2014/main" val="3301152956"/>
                    </a:ext>
                  </a:extLst>
                </a:gridCol>
                <a:gridCol w="1933389">
                  <a:extLst>
                    <a:ext uri="{9D8B030D-6E8A-4147-A177-3AD203B41FA5}">
                      <a16:colId xmlns:a16="http://schemas.microsoft.com/office/drawing/2014/main" val="2158507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Data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Model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Training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r</a:t>
                      </a:r>
                      <a:r>
                        <a:rPr lang="en-US" altLang="ko-KR" sz="1600" baseline="30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value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Hyper parameter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897291"/>
                  </a:ext>
                </a:extLst>
              </a:tr>
              <a:tr h="370840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DPP_DTT_cleaned_2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Linear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31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0.37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849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Polynomial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0.18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degree = 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8462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Ridge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0.36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14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Lasso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8353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Elasticnet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0.24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L1 ratio = 0.1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887256"/>
                  </a:ext>
                </a:extLst>
              </a:tr>
              <a:tr h="371944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Decision tree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0.79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4461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Random Forest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0.75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n_estimators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150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2316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Gradient boosting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0.79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210</a:t>
                      </a:r>
                    </a:p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Learning_rate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0.6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Max depth =4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5162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Support vector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Gamma = 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epsilon =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4540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K-nearest neighbors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0.72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Neighbors = 3 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8498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Neural network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0.77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Hidden layer size = 530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80532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21EE8569-23DB-5A9C-ACA7-EAEEF967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09" y="261068"/>
            <a:ext cx="10515600" cy="853357"/>
          </a:xfrm>
        </p:spPr>
        <p:txBody>
          <a:bodyPr/>
          <a:lstStyle/>
          <a:p>
            <a:r>
              <a:rPr lang="en-US" altLang="ko-KR" dirty="0"/>
              <a:t>MYL_modeling_DPP_DTT_2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4840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978</Words>
  <Application>Microsoft Office PowerPoint</Application>
  <PresentationFormat>와이드스크린</PresentationFormat>
  <Paragraphs>357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Modeling R2 score tables</vt:lpstr>
      <vt:lpstr>JB_modeling_P3HT_1</vt:lpstr>
      <vt:lpstr>JB_modeling_P3HT_2</vt:lpstr>
      <vt:lpstr>JB_modeling_DPP_DTT_1</vt:lpstr>
      <vt:lpstr>JB_modeling_DPP_DTT_2</vt:lpstr>
      <vt:lpstr>MYL_modeling_P3HT_1</vt:lpstr>
      <vt:lpstr>MYL_modeling_P3HT_2</vt:lpstr>
      <vt:lpstr>MYL_modeling_DPP_DTT_1</vt:lpstr>
      <vt:lpstr>MYL_modeling_DPP_DTT_2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R2 score tables</dc:title>
  <dc:creator>Myeongyeon Lee</dc:creator>
  <cp:lastModifiedBy>Myeongyeon Lee</cp:lastModifiedBy>
  <cp:revision>2</cp:revision>
  <dcterms:created xsi:type="dcterms:W3CDTF">2024-03-31T22:15:37Z</dcterms:created>
  <dcterms:modified xsi:type="dcterms:W3CDTF">2024-04-01T17:30:42Z</dcterms:modified>
</cp:coreProperties>
</file>