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8" r:id="rId4"/>
    <p:sldId id="307" r:id="rId5"/>
    <p:sldId id="276" r:id="rId6"/>
    <p:sldId id="277" r:id="rId7"/>
    <p:sldId id="278" r:id="rId8"/>
    <p:sldId id="279" r:id="rId9"/>
    <p:sldId id="280" r:id="rId10"/>
    <p:sldId id="281" r:id="rId11"/>
    <p:sldId id="295" r:id="rId12"/>
    <p:sldId id="296" r:id="rId13"/>
    <p:sldId id="297" r:id="rId14"/>
    <p:sldId id="306" r:id="rId15"/>
    <p:sldId id="302" r:id="rId16"/>
    <p:sldId id="304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55A1-BA5F-4B83-AECF-A00A1A599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11EAB-37F3-4C84-979E-A59A1ED5A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F69D-0117-4200-AA15-A4F522AB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098-07CF-4FE1-A55F-05AFB46FC478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B6086-4F39-4667-A5A5-8D4FB09E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C73D-0A99-45D2-A915-A0D44C8B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10D-1B50-460E-80D2-7C4689196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30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D013-F31B-42BB-9D43-2F3EB02D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F1F8D-2BB6-4A65-91AC-5FD314AF9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D18C9-14CA-4C09-8E06-0D56E191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098-07CF-4FE1-A55F-05AFB46FC478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1B3B-39D7-4AA4-A9C5-4FF01A59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2EAB8-0EF7-4306-B18F-A9FE584F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10D-1B50-460E-80D2-7C4689196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02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12901-0BD1-41F8-A413-ADDB87F2B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C254A-6D00-46E6-9E3A-CBB4B8DB5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09CA-78C8-42F9-BB45-A32457F1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098-07CF-4FE1-A55F-05AFB46FC478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92B6-8365-4950-B717-182D2051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9B88A-9F7D-4740-875F-27901911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10D-1B50-460E-80D2-7C4689196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4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A55F-AC9C-4FB8-AB03-737962B6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857D-E73F-427C-9D95-3E7AFEF85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653B4-C6FB-4307-8828-E8BE20C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098-07CF-4FE1-A55F-05AFB46FC478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79F26-23B3-4719-B473-EB77710C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42F0-34A5-448C-AA74-81FBF194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10D-1B50-460E-80D2-7C4689196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5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C8B7-1B80-489F-9130-D09E2924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AD7BD-DC64-4C9D-A62D-A9D41092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5040-B972-407F-A080-30D60D4A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098-07CF-4FE1-A55F-05AFB46FC478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03D5C-BD28-4098-B3F3-91E774A9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5D02-91AD-4CAA-BBCA-518FDE8D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10D-1B50-460E-80D2-7C4689196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5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87D0-F503-4367-9314-21C6F8E2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4EA9-DBDA-48AA-BDC9-DB4CCEE27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6E893-1F84-4EDD-8687-5338FD4E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6890-5ECA-40FF-9AF4-387AE87F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098-07CF-4FE1-A55F-05AFB46FC478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CE317-1DC2-47FA-AD12-F994F702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1C6BC-19B1-4FBE-9C1B-B489042B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10D-1B50-460E-80D2-7C4689196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69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2C27-1E41-4C39-BC31-8D39AD58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30F46-18F5-42F7-9328-FA7C043D5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29ABA-069C-438F-90B1-DC8F116A3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C2D90-8674-48AA-8C2C-FE3705B22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5AFA3-2BFF-47E0-AEDF-58D070EED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5B459-D595-489C-958B-294192FF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098-07CF-4FE1-A55F-05AFB46FC478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78FB3-5126-4BD2-9AB9-4462BC89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3D0C4-EC5B-4872-96D1-C39BB552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10D-1B50-460E-80D2-7C4689196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15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F27E-8A79-4C96-B5BD-84A5FC0C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2B033-B084-4DBB-8250-0E218182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098-07CF-4FE1-A55F-05AFB46FC478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6C0FD-033C-48BF-8D2B-831312CA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69D95-DD2F-49DC-8B38-1D58BF8F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10D-1B50-460E-80D2-7C4689196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30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97559-7128-4CE9-9AD1-DE72A62E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098-07CF-4FE1-A55F-05AFB46FC478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B6FC5-2AB1-4D63-9EC8-A191E76C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5ED19-CCF9-4A93-BA57-3A81311D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10D-1B50-460E-80D2-7C4689196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17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9960-88C6-4C3D-A04D-2373B3DB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DEC1C-DB6F-4824-A0D2-6F6CC2D3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08183-5617-4E92-913B-BC18ADB4F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D53C1-BD48-433A-8077-A2136638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098-07CF-4FE1-A55F-05AFB46FC478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41C85-5CB5-4FBF-B985-E3AE33BF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D34BF-B720-459A-B645-018F1CBF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10D-1B50-460E-80D2-7C4689196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15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01FE-0EB4-498F-BE76-87452437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EFF00-FFFF-43B8-BB49-4E71B3C00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85BF9-A0F4-41A4-89EB-E31D69D8D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12CB8-82C5-4C60-9867-52730F12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098-07CF-4FE1-A55F-05AFB46FC478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485D0-D709-4A1F-A2D2-331E7EC8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6B7D5-17B5-43DC-86B2-9F7CE6C4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10D-1B50-460E-80D2-7C4689196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1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3E477-214A-4E32-B550-ED562CB7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BA9D8-2D5A-4360-9F05-108D0CF87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8708C-62BC-4F52-875E-E6B1C4DCD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CB098-07CF-4FE1-A55F-05AFB46FC478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70F4-6E14-4B0B-85FE-F6D30F701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D8976-95F4-4B83-9818-626732FB0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F10D-1B50-460E-80D2-7C4689196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41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fitting-and-overfitting-in-machine-learning-and-how-to-deal-with-it-6fe4a8a49db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hyperlink" Target="https://medium.com/@melodious/understanding-deep-neural-networks-from-first-principles-logistic-regression-bd2f01c9e26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jpeg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racle.com/databases/neural-network-machine-learning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www.youtube.com/channel/UCYO_jab_esuFRV4b17AJtA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nJyUyKN-XBQ&amp;list=PLkDaE6sCZn6Ec-XTbcX1uRg2_u4xOEky0&amp;index=14" TargetMode="External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BA54-F72B-4A5D-959D-A8F00D6BF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082"/>
            <a:ext cx="9144000" cy="85164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Deep Learning Workshop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56721-455B-42E7-B7F4-038FC1B2D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7096"/>
            <a:ext cx="9144000" cy="1655762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Instructor: Aaron Low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HELP University, Faculty of Computing and Digital Technology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6DDC7A-6B45-4F7B-9C36-F123115280BF}"/>
              </a:ext>
            </a:extLst>
          </p:cNvPr>
          <p:cNvSpPr txBox="1">
            <a:spLocks/>
          </p:cNvSpPr>
          <p:nvPr/>
        </p:nvSpPr>
        <p:spPr>
          <a:xfrm>
            <a:off x="2770094" y="1248943"/>
            <a:ext cx="6651812" cy="55581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</a:rPr>
              <a:t>Neural Networks and Friends</a:t>
            </a:r>
            <a:endParaRPr lang="en-GB" sz="3000" b="1" dirty="0">
              <a:solidFill>
                <a:schemeClr val="bg1"/>
              </a:solidFill>
            </a:endParaRPr>
          </a:p>
        </p:txBody>
      </p:sp>
      <p:pic>
        <p:nvPicPr>
          <p:cNvPr id="9" name="Picture 4" descr="Image result for 3 blue 1 brown neural network">
            <a:extLst>
              <a:ext uri="{FF2B5EF4-FFF2-40B4-BE49-F238E27FC236}">
                <a16:creationId xmlns:a16="http://schemas.microsoft.com/office/drawing/2014/main" id="{E66FDCDA-30BE-4B9F-A32B-9A753ACE6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97" y="2242345"/>
            <a:ext cx="3854405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61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6331A-194A-4449-90E3-D67A293A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78"/>
            <a:ext cx="10515600" cy="91682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Gradient Descent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D357F0-9C9C-4D28-9932-83776EF5C1B9}"/>
              </a:ext>
            </a:extLst>
          </p:cNvPr>
          <p:cNvSpPr/>
          <p:nvPr/>
        </p:nvSpPr>
        <p:spPr>
          <a:xfrm>
            <a:off x="276783" y="1142207"/>
            <a:ext cx="110019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Method to optimize our model</a:t>
            </a:r>
            <a:r>
              <a:rPr lang="en-GB" dirty="0"/>
              <a:t> and find our optimal weights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 want to find the weights, w that minimize our cost function, J(w)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Currently, there are many variants to improve standard gradient descent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6A8556-A9B1-4C7C-A917-A736BB801002}"/>
              </a:ext>
            </a:extLst>
          </p:cNvPr>
          <p:cNvCxnSpPr>
            <a:cxnSpLocks/>
          </p:cNvCxnSpPr>
          <p:nvPr/>
        </p:nvCxnSpPr>
        <p:spPr>
          <a:xfrm flipV="1">
            <a:off x="3765177" y="6248402"/>
            <a:ext cx="402515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15DCD1-0986-4611-9D4B-40BAD73CDF88}"/>
              </a:ext>
            </a:extLst>
          </p:cNvPr>
          <p:cNvCxnSpPr>
            <a:cxnSpLocks/>
          </p:cNvCxnSpPr>
          <p:nvPr/>
        </p:nvCxnSpPr>
        <p:spPr>
          <a:xfrm flipV="1">
            <a:off x="3765177" y="2698377"/>
            <a:ext cx="0" cy="3550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F74954F-A085-47F7-8930-EC6AF3C0658A}"/>
              </a:ext>
            </a:extLst>
          </p:cNvPr>
          <p:cNvSpPr/>
          <p:nvPr/>
        </p:nvSpPr>
        <p:spPr>
          <a:xfrm>
            <a:off x="4267201" y="3030071"/>
            <a:ext cx="2752164" cy="2877672"/>
          </a:xfrm>
          <a:custGeom>
            <a:avLst/>
            <a:gdLst>
              <a:gd name="connsiteX0" fmla="*/ 0 w 2752164"/>
              <a:gd name="connsiteY0" fmla="*/ 8965 h 2877672"/>
              <a:gd name="connsiteX1" fmla="*/ 1434352 w 2752164"/>
              <a:gd name="connsiteY1" fmla="*/ 2877671 h 2877672"/>
              <a:gd name="connsiteX2" fmla="*/ 2752164 w 2752164"/>
              <a:gd name="connsiteY2" fmla="*/ 0 h 287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2164" h="2877672">
                <a:moveTo>
                  <a:pt x="0" y="8965"/>
                </a:moveTo>
                <a:cubicBezTo>
                  <a:pt x="487829" y="1444065"/>
                  <a:pt x="975658" y="2879165"/>
                  <a:pt x="1434352" y="2877671"/>
                </a:cubicBezTo>
                <a:cubicBezTo>
                  <a:pt x="1893046" y="2876177"/>
                  <a:pt x="2322605" y="1438088"/>
                  <a:pt x="2752164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FAD3AB-1EE9-43EA-89C3-7E51F48D0B59}"/>
              </a:ext>
            </a:extLst>
          </p:cNvPr>
          <p:cNvCxnSpPr>
            <a:cxnSpLocks/>
          </p:cNvCxnSpPr>
          <p:nvPr/>
        </p:nvCxnSpPr>
        <p:spPr>
          <a:xfrm flipH="1">
            <a:off x="6499412" y="3724836"/>
            <a:ext cx="295836" cy="10174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2385A9-2E05-492C-A89F-8755221A0F80}"/>
              </a:ext>
            </a:extLst>
          </p:cNvPr>
          <p:cNvCxnSpPr>
            <a:cxnSpLocks/>
          </p:cNvCxnSpPr>
          <p:nvPr/>
        </p:nvCxnSpPr>
        <p:spPr>
          <a:xfrm flipH="1">
            <a:off x="6499412" y="4742330"/>
            <a:ext cx="2958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B834FE5-933B-40ED-A979-A05F2EEE618B}"/>
              </a:ext>
            </a:extLst>
          </p:cNvPr>
          <p:cNvCxnSpPr>
            <a:cxnSpLocks/>
          </p:cNvCxnSpPr>
          <p:nvPr/>
        </p:nvCxnSpPr>
        <p:spPr>
          <a:xfrm>
            <a:off x="6795248" y="3724835"/>
            <a:ext cx="0" cy="10174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5A5AC23-193C-4975-899A-55A5EF6D5220}"/>
              </a:ext>
            </a:extLst>
          </p:cNvPr>
          <p:cNvSpPr/>
          <p:nvPr/>
        </p:nvSpPr>
        <p:spPr>
          <a:xfrm>
            <a:off x="6582342" y="3533109"/>
            <a:ext cx="212906" cy="1917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E7C75E-5A40-4879-AFA4-B355DC744116}"/>
              </a:ext>
            </a:extLst>
          </p:cNvPr>
          <p:cNvCxnSpPr>
            <a:cxnSpLocks/>
          </p:cNvCxnSpPr>
          <p:nvPr/>
        </p:nvCxnSpPr>
        <p:spPr>
          <a:xfrm flipH="1">
            <a:off x="6399123" y="3800023"/>
            <a:ext cx="209547" cy="74175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D6C5A53-8644-4E12-8E09-064F391371F8}"/>
              </a:ext>
            </a:extLst>
          </p:cNvPr>
          <p:cNvSpPr txBox="1"/>
          <p:nvPr/>
        </p:nvSpPr>
        <p:spPr>
          <a:xfrm>
            <a:off x="3532094" y="2306959"/>
            <a:ext cx="62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J(w) 	 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8413E5-D6E5-44A1-8041-B93A0FC7B772}"/>
              </a:ext>
            </a:extLst>
          </p:cNvPr>
          <p:cNvSpPr txBox="1"/>
          <p:nvPr/>
        </p:nvSpPr>
        <p:spPr>
          <a:xfrm>
            <a:off x="7897908" y="6016940"/>
            <a:ext cx="62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	 </a:t>
            </a:r>
            <a:endParaRPr lang="en-GB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21D13D-8AC7-4D08-B566-7BA5CA05C2AC}"/>
              </a:ext>
            </a:extLst>
          </p:cNvPr>
          <p:cNvSpPr txBox="1"/>
          <p:nvPr/>
        </p:nvSpPr>
        <p:spPr>
          <a:xfrm>
            <a:off x="4773717" y="5844117"/>
            <a:ext cx="173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minimum	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11E91D9-DC10-4689-8AF7-6290E416CA54}"/>
                  </a:ext>
                </a:extLst>
              </p:cNvPr>
              <p:cNvSpPr/>
              <p:nvPr/>
            </p:nvSpPr>
            <p:spPr>
              <a:xfrm>
                <a:off x="6399123" y="3970637"/>
                <a:ext cx="17068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0" smtClean="0"/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3600" dirty="0"/>
                  <a:t>	</a:t>
                </a:r>
                <a:endParaRPr lang="en-GB" sz="36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11E91D9-DC10-4689-8AF7-6290E416CA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23" y="3970637"/>
                <a:ext cx="170682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0B17FC87-E55F-4020-A8E3-B6AE25A7D1FA}"/>
              </a:ext>
            </a:extLst>
          </p:cNvPr>
          <p:cNvSpPr txBox="1"/>
          <p:nvPr/>
        </p:nvSpPr>
        <p:spPr>
          <a:xfrm>
            <a:off x="5247211" y="3126184"/>
            <a:ext cx="208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weight, w	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4CF57D-6221-4485-B73F-7432B914073E}"/>
                  </a:ext>
                </a:extLst>
              </p:cNvPr>
              <p:cNvSpPr/>
              <p:nvPr/>
            </p:nvSpPr>
            <p:spPr>
              <a:xfrm>
                <a:off x="4486114" y="2249432"/>
                <a:ext cx="2583271" cy="619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/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4CF57D-6221-4485-B73F-7432B9140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114" y="2249432"/>
                <a:ext cx="2583271" cy="619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63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6331A-194A-4449-90E3-D67A293A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78"/>
            <a:ext cx="10515600" cy="91682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Evaluating your Model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D357F0-9C9C-4D28-9932-83776EF5C1B9}"/>
              </a:ext>
            </a:extLst>
          </p:cNvPr>
          <p:cNvSpPr/>
          <p:nvPr/>
        </p:nvSpPr>
        <p:spPr>
          <a:xfrm>
            <a:off x="351865" y="2397431"/>
            <a:ext cx="110019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Identify how well the model performs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Identify how well the model generalizes to unseen data samples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Quantitative analysis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Use performance metrics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Qualitative analysis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Useful for visual based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Image result for inspection image">
            <a:extLst>
              <a:ext uri="{FF2B5EF4-FFF2-40B4-BE49-F238E27FC236}">
                <a16:creationId xmlns:a16="http://schemas.microsoft.com/office/drawing/2014/main" id="{48770994-12CA-44B1-AA22-8F02B0ED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972" y="397271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1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6331A-194A-4449-90E3-D67A293A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78"/>
            <a:ext cx="10515600" cy="91682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Underfitting and Overfitting</a:t>
            </a:r>
            <a:endParaRPr lang="en-GB" sz="3000" dirty="0">
              <a:solidFill>
                <a:schemeClr val="bg1"/>
              </a:solidFill>
            </a:endParaRPr>
          </a:p>
        </p:txBody>
      </p:sp>
      <p:pic>
        <p:nvPicPr>
          <p:cNvPr id="14338" name="Picture 2" descr="Image result for overfitting underfitting">
            <a:extLst>
              <a:ext uri="{FF2B5EF4-FFF2-40B4-BE49-F238E27FC236}">
                <a16:creationId xmlns:a16="http://schemas.microsoft.com/office/drawing/2014/main" id="{53D1E7AF-8137-4438-A640-E84C618D9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t="2188" r="1799" b="28842"/>
          <a:stretch/>
        </p:blipFill>
        <p:spPr bwMode="auto">
          <a:xfrm>
            <a:off x="2495550" y="2371724"/>
            <a:ext cx="7172326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CF7097-1BAA-40B0-9054-FEC725F23915}"/>
              </a:ext>
            </a:extLst>
          </p:cNvPr>
          <p:cNvSpPr/>
          <p:nvPr/>
        </p:nvSpPr>
        <p:spPr>
          <a:xfrm>
            <a:off x="2933700" y="4467225"/>
            <a:ext cx="1329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Underfitting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76AA08-B629-4EEF-99BC-E54174F4111C}"/>
              </a:ext>
            </a:extLst>
          </p:cNvPr>
          <p:cNvSpPr/>
          <p:nvPr/>
        </p:nvSpPr>
        <p:spPr>
          <a:xfrm>
            <a:off x="7929156" y="4467225"/>
            <a:ext cx="1192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Overfitting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7306D6-F622-40B4-81B8-32CD79A28D38}"/>
              </a:ext>
            </a:extLst>
          </p:cNvPr>
          <p:cNvSpPr/>
          <p:nvPr/>
        </p:nvSpPr>
        <p:spPr>
          <a:xfrm>
            <a:off x="1585913" y="4836557"/>
            <a:ext cx="89915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Graphs from </a:t>
            </a:r>
            <a:r>
              <a:rPr lang="en-GB" sz="1200" dirty="0">
                <a:hlinkClick r:id="rId3"/>
              </a:rPr>
              <a:t>https://towardsdatascience.com/underfitting-and-overfitting-in-machine-learning-and-how-to-deal-with-it-6fe4a8a49dbf</a:t>
            </a:r>
            <a:endParaRPr lang="en-GB" sz="1200" dirty="0"/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4495CD-5BA9-4B5B-A694-A709B9C46FE1}"/>
              </a:ext>
            </a:extLst>
          </p:cNvPr>
          <p:cNvSpPr/>
          <p:nvPr/>
        </p:nvSpPr>
        <p:spPr>
          <a:xfrm>
            <a:off x="5607062" y="4467225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 fit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DF2304-CF1C-46D3-90F4-6ADA8488F0B2}"/>
              </a:ext>
            </a:extLst>
          </p:cNvPr>
          <p:cNvSpPr/>
          <p:nvPr/>
        </p:nvSpPr>
        <p:spPr>
          <a:xfrm>
            <a:off x="3077938" y="200239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High bias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3C7B4A-4C3E-454B-8F64-1205AD1698C9}"/>
              </a:ext>
            </a:extLst>
          </p:cNvPr>
          <p:cNvSpPr/>
          <p:nvPr/>
        </p:nvSpPr>
        <p:spPr>
          <a:xfrm>
            <a:off x="7797452" y="2002392"/>
            <a:ext cx="145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High variance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12B146-FA5B-4EB6-A62F-3B2EEE89B0AE}"/>
              </a:ext>
            </a:extLst>
          </p:cNvPr>
          <p:cNvSpPr/>
          <p:nvPr/>
        </p:nvSpPr>
        <p:spPr>
          <a:xfrm>
            <a:off x="476153" y="1146603"/>
            <a:ext cx="11001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Understanding the model’s ability to </a:t>
            </a:r>
            <a:r>
              <a:rPr lang="en-US" b="1" dirty="0"/>
              <a:t>generalize</a:t>
            </a:r>
            <a:r>
              <a:rPr lang="en-US" dirty="0"/>
              <a:t> to unseen data </a:t>
            </a:r>
          </a:p>
        </p:txBody>
      </p:sp>
    </p:spTree>
    <p:extLst>
      <p:ext uri="{BB962C8B-B14F-4D97-AF65-F5344CB8AC3E}">
        <p14:creationId xmlns:p14="http://schemas.microsoft.com/office/powerpoint/2010/main" val="245683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6331A-194A-4449-90E3-D67A293A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78"/>
            <a:ext cx="10515600" cy="91682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Underfitting and Overfitting</a:t>
            </a:r>
            <a:endParaRPr lang="en-GB" sz="30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6D9C83-8751-436F-8D7F-BD7ACBBB4F87}"/>
              </a:ext>
            </a:extLst>
          </p:cNvPr>
          <p:cNvCxnSpPr>
            <a:cxnSpLocks/>
          </p:cNvCxnSpPr>
          <p:nvPr/>
        </p:nvCxnSpPr>
        <p:spPr>
          <a:xfrm flipV="1">
            <a:off x="2784102" y="5486402"/>
            <a:ext cx="6178923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932410-8B8F-465E-8E22-D8833957A227}"/>
              </a:ext>
            </a:extLst>
          </p:cNvPr>
          <p:cNvCxnSpPr>
            <a:cxnSpLocks/>
          </p:cNvCxnSpPr>
          <p:nvPr/>
        </p:nvCxnSpPr>
        <p:spPr>
          <a:xfrm flipV="1">
            <a:off x="2784102" y="1936377"/>
            <a:ext cx="0" cy="3550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9B2A8A-899A-4CEE-8845-0005C9046FFE}"/>
              </a:ext>
            </a:extLst>
          </p:cNvPr>
          <p:cNvSpPr txBox="1"/>
          <p:nvPr/>
        </p:nvSpPr>
        <p:spPr>
          <a:xfrm>
            <a:off x="2293843" y="1536806"/>
            <a:ext cx="125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Cost, J(w) 	 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3A8DBB-05E7-431A-B669-87E6D67B730D}"/>
              </a:ext>
            </a:extLst>
          </p:cNvPr>
          <p:cNvSpPr/>
          <p:nvPr/>
        </p:nvSpPr>
        <p:spPr>
          <a:xfrm>
            <a:off x="8582953" y="5610225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Epoch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83B678-953F-4F9B-B535-0CA9EEA759B6}"/>
              </a:ext>
            </a:extLst>
          </p:cNvPr>
          <p:cNvSpPr/>
          <p:nvPr/>
        </p:nvSpPr>
        <p:spPr>
          <a:xfrm>
            <a:off x="7628814" y="4870494"/>
            <a:ext cx="1334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Training loss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ECCF5D-ABCE-45AF-9075-A9F72B250AAE}"/>
              </a:ext>
            </a:extLst>
          </p:cNvPr>
          <p:cNvSpPr/>
          <p:nvPr/>
        </p:nvSpPr>
        <p:spPr>
          <a:xfrm>
            <a:off x="2931461" y="2267059"/>
            <a:ext cx="5574355" cy="3095422"/>
          </a:xfrm>
          <a:custGeom>
            <a:avLst/>
            <a:gdLst>
              <a:gd name="connsiteX0" fmla="*/ 0 w 5276850"/>
              <a:gd name="connsiteY0" fmla="*/ 0 h 2054477"/>
              <a:gd name="connsiteX1" fmla="*/ 2266950 w 5276850"/>
              <a:gd name="connsiteY1" fmla="*/ 1847850 h 2054477"/>
              <a:gd name="connsiteX2" fmla="*/ 5276850 w 5276850"/>
              <a:gd name="connsiteY2" fmla="*/ 2000250 h 205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6850" h="2054477">
                <a:moveTo>
                  <a:pt x="0" y="0"/>
                </a:moveTo>
                <a:cubicBezTo>
                  <a:pt x="693737" y="757237"/>
                  <a:pt x="1387475" y="1514475"/>
                  <a:pt x="2266950" y="1847850"/>
                </a:cubicBezTo>
                <a:cubicBezTo>
                  <a:pt x="3146425" y="2181225"/>
                  <a:pt x="4783137" y="2014538"/>
                  <a:pt x="5276850" y="200025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F8FB4CF-D2B4-4A88-9E9F-59B53C54C0E3}"/>
              </a:ext>
            </a:extLst>
          </p:cNvPr>
          <p:cNvSpPr/>
          <p:nvPr/>
        </p:nvSpPr>
        <p:spPr>
          <a:xfrm>
            <a:off x="3133725" y="2152650"/>
            <a:ext cx="5400675" cy="1716253"/>
          </a:xfrm>
          <a:custGeom>
            <a:avLst/>
            <a:gdLst>
              <a:gd name="connsiteX0" fmla="*/ 0 w 5400675"/>
              <a:gd name="connsiteY0" fmla="*/ 0 h 1716253"/>
              <a:gd name="connsiteX1" fmla="*/ 2667000 w 5400675"/>
              <a:gd name="connsiteY1" fmla="*/ 1714500 h 1716253"/>
              <a:gd name="connsiteX2" fmla="*/ 5400675 w 5400675"/>
              <a:gd name="connsiteY2" fmla="*/ 257175 h 171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0675" h="1716253">
                <a:moveTo>
                  <a:pt x="0" y="0"/>
                </a:moveTo>
                <a:cubicBezTo>
                  <a:pt x="883444" y="835819"/>
                  <a:pt x="1766888" y="1671638"/>
                  <a:pt x="2667000" y="1714500"/>
                </a:cubicBezTo>
                <a:cubicBezTo>
                  <a:pt x="3567112" y="1757362"/>
                  <a:pt x="4483893" y="1007268"/>
                  <a:pt x="5400675" y="257175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06368A-607C-4D38-B5CC-2EB3ECEE5A5C}"/>
              </a:ext>
            </a:extLst>
          </p:cNvPr>
          <p:cNvSpPr/>
          <p:nvPr/>
        </p:nvSpPr>
        <p:spPr>
          <a:xfrm>
            <a:off x="8090100" y="2826110"/>
            <a:ext cx="153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Validation loss</a:t>
            </a:r>
            <a:endParaRPr lang="en-GB" dirty="0">
              <a:solidFill>
                <a:srgbClr val="C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1D60B5-513A-42B2-8640-6610525B397F}"/>
              </a:ext>
            </a:extLst>
          </p:cNvPr>
          <p:cNvCxnSpPr>
            <a:cxnSpLocks/>
          </p:cNvCxnSpPr>
          <p:nvPr/>
        </p:nvCxnSpPr>
        <p:spPr>
          <a:xfrm>
            <a:off x="5962649" y="1676400"/>
            <a:ext cx="0" cy="381000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D816DFD-812C-47BA-B786-D4D857470A89}"/>
              </a:ext>
            </a:extLst>
          </p:cNvPr>
          <p:cNvSpPr/>
          <p:nvPr/>
        </p:nvSpPr>
        <p:spPr>
          <a:xfrm>
            <a:off x="3835201" y="1835767"/>
            <a:ext cx="1329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Underfitting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14CE7B-B8FF-428F-85BE-51448FCA0E22}"/>
              </a:ext>
            </a:extLst>
          </p:cNvPr>
          <p:cNvSpPr/>
          <p:nvPr/>
        </p:nvSpPr>
        <p:spPr>
          <a:xfrm>
            <a:off x="7283064" y="1814927"/>
            <a:ext cx="1192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Overfitting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401FB9-0BEE-4535-B103-315934AEB317}"/>
              </a:ext>
            </a:extLst>
          </p:cNvPr>
          <p:cNvSpPr/>
          <p:nvPr/>
        </p:nvSpPr>
        <p:spPr>
          <a:xfrm>
            <a:off x="5494925" y="1155193"/>
            <a:ext cx="935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Optimal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1597D-BEE7-473D-9229-B31CEBBEC561}"/>
              </a:ext>
            </a:extLst>
          </p:cNvPr>
          <p:cNvSpPr/>
          <p:nvPr/>
        </p:nvSpPr>
        <p:spPr>
          <a:xfrm>
            <a:off x="838200" y="5949434"/>
            <a:ext cx="4177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do we deal with this? - </a:t>
            </a:r>
            <a:r>
              <a:rPr lang="en-US" b="1" dirty="0"/>
              <a:t>Regularization</a:t>
            </a:r>
            <a:endParaRPr lang="en-GB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DF44A4-C0ED-4B38-B374-6550CA6BB6B0}"/>
              </a:ext>
            </a:extLst>
          </p:cNvPr>
          <p:cNvCxnSpPr/>
          <p:nvPr/>
        </p:nvCxnSpPr>
        <p:spPr>
          <a:xfrm flipV="1">
            <a:off x="3048000" y="2702189"/>
            <a:ext cx="0" cy="2660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9BDBEC-2132-4D1E-9DF5-698F6F08CA57}"/>
              </a:ext>
            </a:extLst>
          </p:cNvPr>
          <p:cNvSpPr/>
          <p:nvPr/>
        </p:nvSpPr>
        <p:spPr>
          <a:xfrm>
            <a:off x="2036863" y="3868903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High bias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700276-7B0C-41B4-8713-78C2D8AC1902}"/>
              </a:ext>
            </a:extLst>
          </p:cNvPr>
          <p:cNvCxnSpPr>
            <a:cxnSpLocks/>
          </p:cNvCxnSpPr>
          <p:nvPr/>
        </p:nvCxnSpPr>
        <p:spPr>
          <a:xfrm flipV="1">
            <a:off x="7610885" y="3289142"/>
            <a:ext cx="0" cy="19506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D0B4C1-48E6-48FD-A45C-80727877D178}"/>
              </a:ext>
            </a:extLst>
          </p:cNvPr>
          <p:cNvSpPr/>
          <p:nvPr/>
        </p:nvSpPr>
        <p:spPr>
          <a:xfrm>
            <a:off x="7723270" y="3979552"/>
            <a:ext cx="145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High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45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6331A-194A-4449-90E3-D67A293A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78"/>
            <a:ext cx="10515600" cy="91682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Underfitting and Overfitting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D5FAD1-00B6-4381-AF8C-C0A08AF20B30}"/>
              </a:ext>
            </a:extLst>
          </p:cNvPr>
          <p:cNvSpPr/>
          <p:nvPr/>
        </p:nvSpPr>
        <p:spPr>
          <a:xfrm>
            <a:off x="422635" y="2145765"/>
            <a:ext cx="105156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We would like to reduce bias and variance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Reducing bias (Prevent underfitting)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Increase size of network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Train longer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Reducing variance (Prevent overfitting)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Add more training data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Regularization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1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6331A-194A-4449-90E3-D67A293A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78"/>
            <a:ext cx="10515600" cy="91682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Multi-class Classification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39" name="Title 3">
            <a:extLst>
              <a:ext uri="{FF2B5EF4-FFF2-40B4-BE49-F238E27FC236}">
                <a16:creationId xmlns:a16="http://schemas.microsoft.com/office/drawing/2014/main" id="{7258ABB1-CCAD-4C0F-80BD-19D5BFD97C2E}"/>
              </a:ext>
            </a:extLst>
          </p:cNvPr>
          <p:cNvSpPr txBox="1">
            <a:spLocks/>
          </p:cNvSpPr>
          <p:nvPr/>
        </p:nvSpPr>
        <p:spPr>
          <a:xfrm>
            <a:off x="838200" y="120278"/>
            <a:ext cx="10515600" cy="9168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Regularization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0048B2F-0D8D-4B3A-824D-918F2EE00192}"/>
              </a:ext>
            </a:extLst>
          </p:cNvPr>
          <p:cNvSpPr/>
          <p:nvPr/>
        </p:nvSpPr>
        <p:spPr>
          <a:xfrm>
            <a:off x="443753" y="1314840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5F174F-16BC-4C28-954D-4F6E0D57504B}"/>
                  </a:ext>
                </a:extLst>
              </p:cNvPr>
              <p:cNvSpPr/>
              <p:nvPr/>
            </p:nvSpPr>
            <p:spPr>
              <a:xfrm>
                <a:off x="583672" y="2124142"/>
                <a:ext cx="10515600" cy="3446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Process of adding or constraining information in order</a:t>
                </a:r>
                <a:r>
                  <a:rPr lang="en-US" b="1" dirty="0"/>
                  <a:t> to prevent overfitting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Types of regularization methods</a:t>
                </a:r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L1 regularization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1657350" lvl="3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L2 regularization</a:t>
                </a:r>
              </a:p>
              <a:p>
                <a:pPr marL="1714500" lvl="3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:r>
                  <a:rPr lang="en-US" dirty="0"/>
                  <a:t>Dropout layer</a:t>
                </a:r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:r>
                  <a:rPr lang="en-US" dirty="0"/>
                  <a:t>Early stopping</a:t>
                </a:r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:r>
                  <a:rPr lang="en-US" dirty="0"/>
                  <a:t>Data augmentation</a:t>
                </a:r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:r>
                  <a:rPr lang="en-US" dirty="0"/>
                  <a:t>Batch Normalization</a:t>
                </a:r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5F174F-16BC-4C28-954D-4F6E0D575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2" y="2124142"/>
                <a:ext cx="10515600" cy="3446585"/>
              </a:xfrm>
              <a:prstGeom prst="rect">
                <a:avLst/>
              </a:prstGeom>
              <a:blipFill>
                <a:blip r:embed="rId2"/>
                <a:stretch>
                  <a:fillRect t="-8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8EA7A80-4434-4F83-A093-0B5712985EE9}"/>
              </a:ext>
            </a:extLst>
          </p:cNvPr>
          <p:cNvSpPr/>
          <p:nvPr/>
        </p:nvSpPr>
        <p:spPr>
          <a:xfrm>
            <a:off x="2331790" y="2977818"/>
            <a:ext cx="4011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dirty="0"/>
              <a:t>add to cost function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C71385-DCAE-48DF-A0D9-692321D701EB}"/>
              </a:ext>
            </a:extLst>
          </p:cNvPr>
          <p:cNvCxnSpPr/>
          <p:nvPr/>
        </p:nvCxnSpPr>
        <p:spPr>
          <a:xfrm flipH="1">
            <a:off x="3438932" y="3178220"/>
            <a:ext cx="25101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E5C6D-B540-4263-937B-B7787B443696}"/>
              </a:ext>
            </a:extLst>
          </p:cNvPr>
          <p:cNvSpPr/>
          <p:nvPr/>
        </p:nvSpPr>
        <p:spPr>
          <a:xfrm>
            <a:off x="2331790" y="3564775"/>
            <a:ext cx="4011707" cy="64633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lvl="3"/>
            <a:r>
              <a:rPr lang="en-US" dirty="0"/>
              <a:t>add to cost function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6532AA-952D-4942-A97D-4E95DBC45804}"/>
              </a:ext>
            </a:extLst>
          </p:cNvPr>
          <p:cNvCxnSpPr/>
          <p:nvPr/>
        </p:nvCxnSpPr>
        <p:spPr>
          <a:xfrm flipH="1">
            <a:off x="3438932" y="3765177"/>
            <a:ext cx="25101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951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6331A-194A-4449-90E3-D67A293A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78"/>
            <a:ext cx="10515600" cy="91682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Multi-class Classification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39" name="Title 3">
            <a:extLst>
              <a:ext uri="{FF2B5EF4-FFF2-40B4-BE49-F238E27FC236}">
                <a16:creationId xmlns:a16="http://schemas.microsoft.com/office/drawing/2014/main" id="{7258ABB1-CCAD-4C0F-80BD-19D5BFD97C2E}"/>
              </a:ext>
            </a:extLst>
          </p:cNvPr>
          <p:cNvSpPr txBox="1">
            <a:spLocks/>
          </p:cNvSpPr>
          <p:nvPr/>
        </p:nvSpPr>
        <p:spPr>
          <a:xfrm>
            <a:off x="838200" y="120278"/>
            <a:ext cx="10515600" cy="9168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Vanishing/Exploding Gradients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0048B2F-0D8D-4B3A-824D-918F2EE00192}"/>
              </a:ext>
            </a:extLst>
          </p:cNvPr>
          <p:cNvSpPr/>
          <p:nvPr/>
        </p:nvSpPr>
        <p:spPr>
          <a:xfrm>
            <a:off x="443753" y="1314840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F174F-16BC-4C28-954D-4F6E0D57504B}"/>
              </a:ext>
            </a:extLst>
          </p:cNvPr>
          <p:cNvSpPr/>
          <p:nvPr/>
        </p:nvSpPr>
        <p:spPr>
          <a:xfrm>
            <a:off x="838200" y="1500863"/>
            <a:ext cx="1051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As neural network becomes deeper, gradient propagation can result in gradients becoming vanishing-</a:t>
            </a:r>
            <a:r>
              <a:rPr lang="en-US" b="1" dirty="0" err="1"/>
              <a:t>ly</a:t>
            </a:r>
            <a:r>
              <a:rPr lang="en-US" b="1" dirty="0"/>
              <a:t> small or exploding-</a:t>
            </a:r>
            <a:r>
              <a:rPr lang="en-US" b="1" dirty="0" err="1"/>
              <a:t>ly</a:t>
            </a:r>
            <a:r>
              <a:rPr lang="en-US" b="1" dirty="0"/>
              <a:t> large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How to deal with this?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Gradient Clipping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Weight Initialization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Weight Regularization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Change number of layers, batch size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851FCD7-FDDD-43C7-9332-132EC4B9ABC8}"/>
              </a:ext>
            </a:extLst>
          </p:cNvPr>
          <p:cNvGrpSpPr/>
          <p:nvPr/>
        </p:nvGrpSpPr>
        <p:grpSpPr>
          <a:xfrm>
            <a:off x="838200" y="4619831"/>
            <a:ext cx="6118412" cy="1977770"/>
            <a:chOff x="3437965" y="3120972"/>
            <a:chExt cx="6118412" cy="197777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D56C293-6E8F-45C6-A8EF-76CD5E0E6CF1}"/>
                </a:ext>
              </a:extLst>
            </p:cNvPr>
            <p:cNvSpPr/>
            <p:nvPr/>
          </p:nvSpPr>
          <p:spPr>
            <a:xfrm>
              <a:off x="4751294" y="3343835"/>
              <a:ext cx="349624" cy="3496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930775-FB77-4AF3-ABD4-787334F718E1}"/>
                </a:ext>
              </a:extLst>
            </p:cNvPr>
            <p:cNvSpPr/>
            <p:nvPr/>
          </p:nvSpPr>
          <p:spPr>
            <a:xfrm>
              <a:off x="4751294" y="3879810"/>
              <a:ext cx="349624" cy="3496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8E1A0C-785E-4EDD-B58D-0FF1AAE8F126}"/>
                </a:ext>
              </a:extLst>
            </p:cNvPr>
            <p:cNvSpPr/>
            <p:nvPr/>
          </p:nvSpPr>
          <p:spPr>
            <a:xfrm>
              <a:off x="5307106" y="3343835"/>
              <a:ext cx="349624" cy="3496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1AE588-898D-4C9B-AA7C-4FE3C6ADAC8E}"/>
                </a:ext>
              </a:extLst>
            </p:cNvPr>
            <p:cNvSpPr/>
            <p:nvPr/>
          </p:nvSpPr>
          <p:spPr>
            <a:xfrm>
              <a:off x="5307106" y="3879810"/>
              <a:ext cx="349624" cy="3496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7EFF134-A9CF-4815-BD6D-6D13CAA64297}"/>
                </a:ext>
              </a:extLst>
            </p:cNvPr>
            <p:cNvSpPr/>
            <p:nvPr/>
          </p:nvSpPr>
          <p:spPr>
            <a:xfrm>
              <a:off x="6884893" y="3343835"/>
              <a:ext cx="313765" cy="3496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55E957-E45F-4335-BE17-70B3373EBDA9}"/>
                </a:ext>
              </a:extLst>
            </p:cNvPr>
            <p:cNvSpPr/>
            <p:nvPr/>
          </p:nvSpPr>
          <p:spPr>
            <a:xfrm>
              <a:off x="6884893" y="3879810"/>
              <a:ext cx="313765" cy="3496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96D544-94CA-4D39-8F62-9C8AE70ED13F}"/>
                </a:ext>
              </a:extLst>
            </p:cNvPr>
            <p:cNvSpPr/>
            <p:nvPr/>
          </p:nvSpPr>
          <p:spPr>
            <a:xfrm>
              <a:off x="7440705" y="3343835"/>
              <a:ext cx="313765" cy="3496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36495F4-6BB4-4F3A-BE78-0FC3AB79831B}"/>
                </a:ext>
              </a:extLst>
            </p:cNvPr>
            <p:cNvSpPr/>
            <p:nvPr/>
          </p:nvSpPr>
          <p:spPr>
            <a:xfrm>
              <a:off x="7440705" y="3879810"/>
              <a:ext cx="313765" cy="3496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8DA4500-CCA5-4441-AAA1-1914D151AAB1}"/>
                </a:ext>
              </a:extLst>
            </p:cNvPr>
            <p:cNvSpPr/>
            <p:nvPr/>
          </p:nvSpPr>
          <p:spPr>
            <a:xfrm>
              <a:off x="5542429" y="3164214"/>
              <a:ext cx="110714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3600" b="1" dirty="0"/>
                <a:t>…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1257300" lvl="2" indent="-342900">
                <a:buFont typeface="Courier New" panose="02070309020205020404" pitchFamily="49" charset="0"/>
                <a:buChar char="o"/>
              </a:pPr>
              <a:endParaRPr lang="en-US" dirty="0"/>
            </a:p>
            <a:p>
              <a:pPr marL="1200150" lvl="2" indent="-285750">
                <a:buFont typeface="Courier New" panose="02070309020205020404" pitchFamily="49" charset="0"/>
                <a:buChar char="o"/>
              </a:pPr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6DC7E94-ABEA-4E9F-AA3B-72D5466EC7A1}"/>
                </a:ext>
              </a:extLst>
            </p:cNvPr>
            <p:cNvSpPr/>
            <p:nvPr/>
          </p:nvSpPr>
          <p:spPr>
            <a:xfrm>
              <a:off x="5542429" y="3621414"/>
              <a:ext cx="110714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3600" b="1" dirty="0"/>
                <a:t>…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1257300" lvl="2" indent="-342900">
                <a:buFont typeface="Courier New" panose="02070309020205020404" pitchFamily="49" charset="0"/>
                <a:buChar char="o"/>
              </a:pPr>
              <a:endParaRPr lang="en-US" dirty="0"/>
            </a:p>
            <a:p>
              <a:pPr marL="1200150" lvl="2" indent="-285750">
                <a:buFont typeface="Courier New" panose="02070309020205020404" pitchFamily="49" charset="0"/>
                <a:buChar char="o"/>
              </a:pP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D855C3A-74BB-40A8-841B-CEBB823C9DC7}"/>
                    </a:ext>
                  </a:extLst>
                </p:cNvPr>
                <p:cNvSpPr/>
                <p:nvPr/>
              </p:nvSpPr>
              <p:spPr>
                <a:xfrm>
                  <a:off x="3437965" y="3120972"/>
                  <a:ext cx="1107141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  <a:p>
                  <a:pPr marL="1257300" lvl="2" indent="-342900">
                    <a:buFont typeface="Courier New" panose="02070309020205020404" pitchFamily="49" charset="0"/>
                    <a:buChar char="o"/>
                  </a:pPr>
                  <a:endParaRPr lang="en-US" dirty="0"/>
                </a:p>
                <a:p>
                  <a:pPr marL="1200150" lvl="2" indent="-285750">
                    <a:buFont typeface="Courier New" panose="02070309020205020404" pitchFamily="49" charset="0"/>
                    <a:buChar char="o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D855C3A-74BB-40A8-841B-CEBB823C9D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965" y="3120972"/>
                  <a:ext cx="1107141" cy="1200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CF495AD-FA84-4B07-9C61-EB50789C30D7}"/>
                    </a:ext>
                  </a:extLst>
                </p:cNvPr>
                <p:cNvSpPr/>
                <p:nvPr/>
              </p:nvSpPr>
              <p:spPr>
                <a:xfrm>
                  <a:off x="3440207" y="3684153"/>
                  <a:ext cx="1107141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  <a:p>
                  <a:pPr marL="1257300" lvl="2" indent="-342900">
                    <a:buFont typeface="Courier New" panose="02070309020205020404" pitchFamily="49" charset="0"/>
                    <a:buChar char="o"/>
                  </a:pPr>
                  <a:endParaRPr lang="en-US" dirty="0"/>
                </a:p>
                <a:p>
                  <a:pPr marL="1200150" lvl="2" indent="-285750">
                    <a:buFont typeface="Courier New" panose="02070309020205020404" pitchFamily="49" charset="0"/>
                    <a:buChar char="o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CF495AD-FA84-4B07-9C61-EB50789C30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207" y="3684153"/>
                  <a:ext cx="1107141" cy="12003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556008-2BB3-484A-81E1-FF4381301EE3}"/>
                </a:ext>
              </a:extLst>
            </p:cNvPr>
            <p:cNvCxnSpPr>
              <a:endCxn id="2" idx="2"/>
            </p:cNvCxnSpPr>
            <p:nvPr/>
          </p:nvCxnSpPr>
          <p:spPr>
            <a:xfrm>
              <a:off x="4545106" y="3518647"/>
              <a:ext cx="2061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531E7E-1AD5-4E38-93F2-50EEF13FA8D6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4551829" y="4054622"/>
              <a:ext cx="1994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033FB08-B12E-4E7E-8A6C-60D2338BF69C}"/>
                </a:ext>
              </a:extLst>
            </p:cNvPr>
            <p:cNvCxnSpPr>
              <a:cxnSpLocks/>
              <a:stCxn id="2" idx="6"/>
              <a:endCxn id="17" idx="2"/>
            </p:cNvCxnSpPr>
            <p:nvPr/>
          </p:nvCxnSpPr>
          <p:spPr>
            <a:xfrm>
              <a:off x="5100918" y="3518647"/>
              <a:ext cx="2061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2A8BC04-7E03-43B5-8449-C6F437E8C394}"/>
                </a:ext>
              </a:extLst>
            </p:cNvPr>
            <p:cNvCxnSpPr>
              <a:cxnSpLocks/>
              <a:stCxn id="2" idx="6"/>
              <a:endCxn id="19" idx="2"/>
            </p:cNvCxnSpPr>
            <p:nvPr/>
          </p:nvCxnSpPr>
          <p:spPr>
            <a:xfrm>
              <a:off x="5100918" y="3518647"/>
              <a:ext cx="206188" cy="53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CED84E4-F4C5-4E12-86B0-8CD7E82293B5}"/>
                </a:ext>
              </a:extLst>
            </p:cNvPr>
            <p:cNvCxnSpPr>
              <a:cxnSpLocks/>
              <a:stCxn id="12" idx="6"/>
              <a:endCxn id="19" idx="2"/>
            </p:cNvCxnSpPr>
            <p:nvPr/>
          </p:nvCxnSpPr>
          <p:spPr>
            <a:xfrm>
              <a:off x="5100918" y="4054622"/>
              <a:ext cx="2061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B692D83-3086-4A99-B6BC-66829A1F8311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 flipV="1">
              <a:off x="5100918" y="3518647"/>
              <a:ext cx="206188" cy="53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A65B92F-AA79-431B-B40F-6181CDBE674C}"/>
                </a:ext>
              </a:extLst>
            </p:cNvPr>
            <p:cNvCxnSpPr>
              <a:cxnSpLocks/>
            </p:cNvCxnSpPr>
            <p:nvPr/>
          </p:nvCxnSpPr>
          <p:spPr>
            <a:xfrm>
              <a:off x="5652247" y="3518647"/>
              <a:ext cx="2061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5072CE3-6E7F-4901-BDB7-EE74D735474B}"/>
                </a:ext>
              </a:extLst>
            </p:cNvPr>
            <p:cNvCxnSpPr>
              <a:cxnSpLocks/>
            </p:cNvCxnSpPr>
            <p:nvPr/>
          </p:nvCxnSpPr>
          <p:spPr>
            <a:xfrm>
              <a:off x="5652247" y="4054622"/>
              <a:ext cx="2061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538E749-4ACB-4235-AC3B-B21D0CDD4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2247" y="3518647"/>
              <a:ext cx="206188" cy="545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4392D54-275F-4BA0-A1F1-043D480AE4B4}"/>
                </a:ext>
              </a:extLst>
            </p:cNvPr>
            <p:cNvCxnSpPr>
              <a:cxnSpLocks/>
            </p:cNvCxnSpPr>
            <p:nvPr/>
          </p:nvCxnSpPr>
          <p:spPr>
            <a:xfrm>
              <a:off x="5652248" y="3518647"/>
              <a:ext cx="206187" cy="54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843C1CE-B1E7-40AF-91C7-F7FD519EBB5B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6649570" y="3518647"/>
              <a:ext cx="235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001DB89-B46E-41D7-B5F7-6FAA941C3828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6649570" y="4054622"/>
              <a:ext cx="235323" cy="11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3C36E6A-001D-449C-80CB-C6A7A09DE855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6649570" y="3518647"/>
              <a:ext cx="235323" cy="526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16F26E3-2C2D-4852-8890-549F6CF16375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>
              <a:off x="6649570" y="3583475"/>
              <a:ext cx="235323" cy="471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CB6A710-A6D1-4A36-AD29-6EEEE1574CEE}"/>
                </a:ext>
              </a:extLst>
            </p:cNvPr>
            <p:cNvCxnSpPr>
              <a:cxnSpLocks/>
              <a:stCxn id="24" idx="6"/>
              <a:endCxn id="26" idx="2"/>
            </p:cNvCxnSpPr>
            <p:nvPr/>
          </p:nvCxnSpPr>
          <p:spPr>
            <a:xfrm>
              <a:off x="7198658" y="3518647"/>
              <a:ext cx="242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293AC8A-F92D-4F34-9AF3-D6DB380C98E2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>
              <a:off x="7198658" y="3518647"/>
              <a:ext cx="242047" cy="53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35B41E9-46B7-42F5-AE2E-E7D51576A214}"/>
                </a:ext>
              </a:extLst>
            </p:cNvPr>
            <p:cNvCxnSpPr>
              <a:cxnSpLocks/>
              <a:stCxn id="25" idx="6"/>
              <a:endCxn id="27" idx="2"/>
            </p:cNvCxnSpPr>
            <p:nvPr/>
          </p:nvCxnSpPr>
          <p:spPr>
            <a:xfrm>
              <a:off x="7198658" y="4054622"/>
              <a:ext cx="242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1F79412-9E30-4B39-A46E-BD5C89A565DE}"/>
                </a:ext>
              </a:extLst>
            </p:cNvPr>
            <p:cNvCxnSpPr>
              <a:cxnSpLocks/>
              <a:stCxn id="25" idx="6"/>
              <a:endCxn id="26" idx="2"/>
            </p:cNvCxnSpPr>
            <p:nvPr/>
          </p:nvCxnSpPr>
          <p:spPr>
            <a:xfrm flipV="1">
              <a:off x="7198658" y="3518647"/>
              <a:ext cx="242047" cy="53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FD068DC-556D-4E60-A0C5-82F386BC72DB}"/>
                </a:ext>
              </a:extLst>
            </p:cNvPr>
            <p:cNvCxnSpPr>
              <a:cxnSpLocks/>
              <a:stCxn id="26" idx="6"/>
              <a:endCxn id="93" idx="2"/>
            </p:cNvCxnSpPr>
            <p:nvPr/>
          </p:nvCxnSpPr>
          <p:spPr>
            <a:xfrm>
              <a:off x="7754470" y="3518647"/>
              <a:ext cx="519954" cy="27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B9B9C3B-118D-4965-BA6B-76D0CEFD704E}"/>
                </a:ext>
              </a:extLst>
            </p:cNvPr>
            <p:cNvSpPr/>
            <p:nvPr/>
          </p:nvSpPr>
          <p:spPr>
            <a:xfrm>
              <a:off x="8274424" y="3621414"/>
              <a:ext cx="349624" cy="3496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79AF0F1-156B-4B5E-8542-1C5A27281920}"/>
                </a:ext>
              </a:extLst>
            </p:cNvPr>
            <p:cNvCxnSpPr>
              <a:cxnSpLocks/>
              <a:stCxn id="27" idx="6"/>
              <a:endCxn id="93" idx="2"/>
            </p:cNvCxnSpPr>
            <p:nvPr/>
          </p:nvCxnSpPr>
          <p:spPr>
            <a:xfrm flipV="1">
              <a:off x="7754470" y="3796226"/>
              <a:ext cx="519954" cy="258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3597753-416F-4143-B384-16E812689361}"/>
                </a:ext>
              </a:extLst>
            </p:cNvPr>
            <p:cNvCxnSpPr>
              <a:cxnSpLocks/>
              <a:stCxn id="93" idx="6"/>
            </p:cNvCxnSpPr>
            <p:nvPr/>
          </p:nvCxnSpPr>
          <p:spPr>
            <a:xfrm flipV="1">
              <a:off x="8624048" y="3791287"/>
              <a:ext cx="295834" cy="4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73130CB-20AE-47EA-93CC-6542B2756E97}"/>
                    </a:ext>
                  </a:extLst>
                </p:cNvPr>
                <p:cNvSpPr/>
                <p:nvPr/>
              </p:nvSpPr>
              <p:spPr>
                <a:xfrm>
                  <a:off x="8449236" y="3370873"/>
                  <a:ext cx="1107141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600" dirty="0"/>
                </a:p>
                <a:p>
                  <a:pPr marL="1257300" lvl="2" indent="-342900">
                    <a:buFont typeface="Courier New" panose="02070309020205020404" pitchFamily="49" charset="0"/>
                    <a:buChar char="o"/>
                  </a:pPr>
                  <a:endParaRPr lang="en-US" dirty="0"/>
                </a:p>
                <a:p>
                  <a:pPr marL="1200150" lvl="2" indent="-285750">
                    <a:buFont typeface="Courier New" panose="02070309020205020404" pitchFamily="49" charset="0"/>
                    <a:buChar char="o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73130CB-20AE-47EA-93CC-6542B2756E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236" y="3370873"/>
                  <a:ext cx="1107141" cy="12003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74" name="Picture 2" descr="Image result for explosion">
            <a:extLst>
              <a:ext uri="{FF2B5EF4-FFF2-40B4-BE49-F238E27FC236}">
                <a16:creationId xmlns:a16="http://schemas.microsoft.com/office/drawing/2014/main" id="{BA623CF6-C76B-4689-BB26-101A93BDB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133" y="5256835"/>
            <a:ext cx="1291070" cy="10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ingularity">
            <a:extLst>
              <a:ext uri="{FF2B5EF4-FFF2-40B4-BE49-F238E27FC236}">
                <a16:creationId xmlns:a16="http://schemas.microsoft.com/office/drawing/2014/main" id="{BAC88440-78EE-4FE7-BE86-ABDE1888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112" y="3709442"/>
            <a:ext cx="1511112" cy="107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17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BA54-F72B-4A5D-959D-A8F00D6BF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8413"/>
            <a:ext cx="9144000" cy="132117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Questions?</a:t>
            </a:r>
            <a:endParaRPr lang="en-GB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8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6331A-194A-4449-90E3-D67A293A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91682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Logistic Regression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54CF36-3C10-46F6-A01D-91E7D7A9C7C6}"/>
              </a:ext>
            </a:extLst>
          </p:cNvPr>
          <p:cNvSpPr txBox="1"/>
          <p:nvPr/>
        </p:nvSpPr>
        <p:spPr>
          <a:xfrm>
            <a:off x="1250891" y="5037746"/>
            <a:ext cx="9690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Logistic Regression from </a:t>
            </a:r>
            <a:r>
              <a:rPr lang="en-GB" sz="1200" dirty="0">
                <a:hlinkClick r:id="rId2"/>
              </a:rPr>
              <a:t>https://medium.com/@melodious/understanding-deep-neural-networks-from-first-principles-logistic-regression-bd2f01c9e263</a:t>
            </a:r>
            <a:endParaRPr lang="en-GB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AA9401-B40A-4C5C-BB73-B22812A5F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95" y="1709531"/>
            <a:ext cx="4318358" cy="298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78F926-BE35-4C8C-B9E6-157EF56426A9}"/>
                  </a:ext>
                </a:extLst>
              </p:cNvPr>
              <p:cNvSpPr txBox="1"/>
              <p:nvPr/>
            </p:nvSpPr>
            <p:spPr>
              <a:xfrm>
                <a:off x="7363044" y="3125712"/>
                <a:ext cx="23815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78F926-BE35-4C8C-B9E6-157EF5642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044" y="3125712"/>
                <a:ext cx="238159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Image result for sigmoid function">
            <a:extLst>
              <a:ext uri="{FF2B5EF4-FFF2-40B4-BE49-F238E27FC236}">
                <a16:creationId xmlns:a16="http://schemas.microsoft.com/office/drawing/2014/main" id="{B5777D48-9F3D-4A58-8FEA-9DCBC3188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808" y="1806008"/>
            <a:ext cx="1949845" cy="108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D802FE-1E55-4668-933F-8671C8DFC0D7}"/>
                  </a:ext>
                </a:extLst>
              </p:cNvPr>
              <p:cNvSpPr txBox="1"/>
              <p:nvPr/>
            </p:nvSpPr>
            <p:spPr>
              <a:xfrm>
                <a:off x="4776871" y="1242661"/>
                <a:ext cx="3526346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D802FE-1E55-4668-933F-8671C8DFC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71" y="1242661"/>
                <a:ext cx="3526346" cy="617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7A1EDC-71E3-4B79-9717-360F5D6C5F3B}"/>
                  </a:ext>
                </a:extLst>
              </p:cNvPr>
              <p:cNvSpPr txBox="1"/>
              <p:nvPr/>
            </p:nvSpPr>
            <p:spPr>
              <a:xfrm>
                <a:off x="9514243" y="1430027"/>
                <a:ext cx="220374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x</a:t>
                </a:r>
                <a:r>
                  <a:rPr lang="en-US" i="1" dirty="0"/>
                  <a:t>: </a:t>
                </a:r>
                <a:r>
                  <a:rPr lang="en-US" dirty="0"/>
                  <a:t>input data</a:t>
                </a:r>
              </a:p>
              <a:p>
                <a:r>
                  <a:rPr lang="en-US" b="1" i="1" dirty="0"/>
                  <a:t>b</a:t>
                </a:r>
                <a:r>
                  <a:rPr lang="en-US" i="1" dirty="0"/>
                  <a:t>: </a:t>
                </a:r>
                <a:r>
                  <a:rPr lang="en-US" dirty="0"/>
                  <a:t>bias</a:t>
                </a:r>
              </a:p>
              <a:p>
                <a:r>
                  <a:rPr lang="en-US" b="1" i="1" dirty="0"/>
                  <a:t>w</a:t>
                </a:r>
                <a:r>
                  <a:rPr lang="en-US" i="1" dirty="0"/>
                  <a:t>: </a:t>
                </a:r>
                <a:r>
                  <a:rPr lang="en-US" dirty="0"/>
                  <a:t>weights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activation function</a:t>
                </a:r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7A1EDC-71E3-4B79-9717-360F5D6C5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243" y="1430027"/>
                <a:ext cx="2203745" cy="1200329"/>
              </a:xfrm>
              <a:prstGeom prst="rect">
                <a:avLst/>
              </a:prstGeom>
              <a:blipFill>
                <a:blip r:embed="rId7"/>
                <a:stretch>
                  <a:fillRect l="-2493" t="-3061" r="-2216" b="-7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D863F5-5D31-4FBD-9C47-36DFAAC5300B}"/>
                  </a:ext>
                </a:extLst>
              </p:cNvPr>
              <p:cNvSpPr txBox="1"/>
              <p:nvPr/>
            </p:nvSpPr>
            <p:spPr>
              <a:xfrm>
                <a:off x="4023534" y="4416793"/>
                <a:ext cx="3526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D863F5-5D31-4FBD-9C47-36DFAAC53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534" y="4416793"/>
                <a:ext cx="35263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84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6331A-194A-4449-90E3-D67A293A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91682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Neural Network</a:t>
            </a:r>
            <a:endParaRPr lang="en-GB" sz="3000" dirty="0">
              <a:solidFill>
                <a:schemeClr val="bg1"/>
              </a:solidFill>
            </a:endParaRPr>
          </a:p>
        </p:txBody>
      </p:sp>
      <p:pic>
        <p:nvPicPr>
          <p:cNvPr id="12306" name="Picture 18" descr="Image result for neural networks">
            <a:extLst>
              <a:ext uri="{FF2B5EF4-FFF2-40B4-BE49-F238E27FC236}">
                <a16:creationId xmlns:a16="http://schemas.microsoft.com/office/drawing/2014/main" id="{B0E65925-86B9-4466-B8FB-E67CC68A1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1524318"/>
            <a:ext cx="85820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854CF36-3C10-46F6-A01D-91E7D7A9C7C6}"/>
              </a:ext>
            </a:extLst>
          </p:cNvPr>
          <p:cNvSpPr txBox="1"/>
          <p:nvPr/>
        </p:nvSpPr>
        <p:spPr>
          <a:xfrm>
            <a:off x="2641944" y="5495926"/>
            <a:ext cx="690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Deep Neural Network from </a:t>
            </a:r>
            <a:r>
              <a:rPr lang="en-GB" sz="1200" dirty="0">
                <a:hlinkClick r:id="rId3"/>
              </a:rPr>
              <a:t>https://developer.oracle.com/databases/neural-network-machine-learning.html</a:t>
            </a:r>
            <a:endParaRPr lang="en-GB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655BB9-38CB-4A40-A2DE-19E18F9F8ADC}"/>
              </a:ext>
            </a:extLst>
          </p:cNvPr>
          <p:cNvSpPr/>
          <p:nvPr/>
        </p:nvSpPr>
        <p:spPr>
          <a:xfrm>
            <a:off x="5054599" y="1746595"/>
            <a:ext cx="208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Hidden Layer 2 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0FEE64-DF61-4F91-95D9-8ECD313F2F12}"/>
              </a:ext>
            </a:extLst>
          </p:cNvPr>
          <p:cNvSpPr/>
          <p:nvPr/>
        </p:nvSpPr>
        <p:spPr>
          <a:xfrm>
            <a:off x="3454400" y="1377263"/>
            <a:ext cx="208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Hidden Layer 1</a:t>
            </a:r>
            <a:endParaRPr lang="en-GB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2F2723-DF79-4AA3-ABC4-8B924D148457}"/>
              </a:ext>
            </a:extLst>
          </p:cNvPr>
          <p:cNvSpPr/>
          <p:nvPr/>
        </p:nvSpPr>
        <p:spPr>
          <a:xfrm>
            <a:off x="6610984" y="2131818"/>
            <a:ext cx="208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Hidden Layer 3</a:t>
            </a:r>
            <a:endParaRPr lang="en-GB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75D5B2-CBF1-4FBE-8FC4-E96BFAC178AF}"/>
              </a:ext>
            </a:extLst>
          </p:cNvPr>
          <p:cNvSpPr/>
          <p:nvPr/>
        </p:nvSpPr>
        <p:spPr>
          <a:xfrm>
            <a:off x="1801179" y="1746595"/>
            <a:ext cx="1742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Input Layer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6E6F71-FCB7-4532-8F62-87B76CCC343B}"/>
              </a:ext>
            </a:extLst>
          </p:cNvPr>
          <p:cNvSpPr/>
          <p:nvPr/>
        </p:nvSpPr>
        <p:spPr>
          <a:xfrm>
            <a:off x="8308020" y="2777832"/>
            <a:ext cx="208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Output Layer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3102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6331A-194A-4449-90E3-D67A293A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91682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Neural Network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54CF36-3C10-46F6-A01D-91E7D7A9C7C6}"/>
              </a:ext>
            </a:extLst>
          </p:cNvPr>
          <p:cNvSpPr txBox="1"/>
          <p:nvPr/>
        </p:nvSpPr>
        <p:spPr>
          <a:xfrm>
            <a:off x="2641944" y="5495926"/>
            <a:ext cx="5923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Neural Network GIF from </a:t>
            </a:r>
            <a:r>
              <a:rPr lang="en-GB" sz="1200" dirty="0">
                <a:hlinkClick r:id="rId2"/>
              </a:rPr>
              <a:t>https://www.youtube.com/channel/UCYO_jab_esuFRV4b17AJtAw</a:t>
            </a:r>
            <a:endParaRPr lang="en-GB" sz="12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8A22040-AF8C-49F9-BB57-EB0BC563913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9" y="2085975"/>
            <a:ext cx="47625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4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6331A-194A-4449-90E3-D67A293A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91682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Activation Functions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28FE53-3988-4FD7-B3D6-22F93EB53501}"/>
              </a:ext>
            </a:extLst>
          </p:cNvPr>
          <p:cNvSpPr/>
          <p:nvPr/>
        </p:nvSpPr>
        <p:spPr>
          <a:xfrm>
            <a:off x="1559859" y="2348750"/>
            <a:ext cx="555813" cy="555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endParaRPr lang="en-GB" baseline="-25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112E1-ED54-40F9-B6F7-E2416E9877ED}"/>
              </a:ext>
            </a:extLst>
          </p:cNvPr>
          <p:cNvSpPr/>
          <p:nvPr/>
        </p:nvSpPr>
        <p:spPr>
          <a:xfrm>
            <a:off x="1559859" y="3617256"/>
            <a:ext cx="555813" cy="555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  <a:endParaRPr lang="en-GB" baseline="-25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D71DED-64AC-4B9E-B039-54C85244750B}"/>
              </a:ext>
            </a:extLst>
          </p:cNvPr>
          <p:cNvSpPr/>
          <p:nvPr/>
        </p:nvSpPr>
        <p:spPr>
          <a:xfrm>
            <a:off x="1559858" y="4885762"/>
            <a:ext cx="555813" cy="555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  <a:endParaRPr lang="en-GB" baseline="-25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FE0570-C917-488B-958F-0830A9563ECD}"/>
              </a:ext>
            </a:extLst>
          </p:cNvPr>
          <p:cNvSpPr/>
          <p:nvPr/>
        </p:nvSpPr>
        <p:spPr>
          <a:xfrm>
            <a:off x="2958353" y="3617255"/>
            <a:ext cx="555813" cy="55581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en-GB" baseline="-25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063A73-5185-422B-A8DF-49B87A3F544F}"/>
              </a:ext>
            </a:extLst>
          </p:cNvPr>
          <p:cNvCxnSpPr>
            <a:cxnSpLocks/>
            <a:stCxn id="3" idx="6"/>
            <a:endCxn id="9" idx="1"/>
          </p:cNvCxnSpPr>
          <p:nvPr/>
        </p:nvCxnSpPr>
        <p:spPr>
          <a:xfrm>
            <a:off x="2115672" y="2626657"/>
            <a:ext cx="924078" cy="1071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CA3B9C-7020-4C8D-BFB8-57D8C901E70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115672" y="3895162"/>
            <a:ext cx="8426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E2D8FD-9791-4D98-92C9-B4746E60D105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2115671" y="4091671"/>
            <a:ext cx="924079" cy="10719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70755-E562-4CE1-8B7A-4F65040D9C53}"/>
              </a:ext>
            </a:extLst>
          </p:cNvPr>
          <p:cNvSpPr/>
          <p:nvPr/>
        </p:nvSpPr>
        <p:spPr>
          <a:xfrm>
            <a:off x="4177552" y="3657953"/>
            <a:ext cx="555813" cy="474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a(z)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0CC54D-67BF-4C60-BA43-89757FA0E2A3}"/>
              </a:ext>
            </a:extLst>
          </p:cNvPr>
          <p:cNvCxnSpPr>
            <a:cxnSpLocks/>
            <a:stCxn id="9" idx="6"/>
            <a:endCxn id="19" idx="1"/>
          </p:cNvCxnSpPr>
          <p:nvPr/>
        </p:nvCxnSpPr>
        <p:spPr>
          <a:xfrm flipV="1">
            <a:off x="3514166" y="3895161"/>
            <a:ext cx="6633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48E017-B39E-4AA1-BA2A-6FB1DB8284FD}"/>
                  </a:ext>
                </a:extLst>
              </p:cNvPr>
              <p:cNvSpPr/>
              <p:nvPr/>
            </p:nvSpPr>
            <p:spPr>
              <a:xfrm>
                <a:off x="5645993" y="1315986"/>
                <a:ext cx="2626659" cy="484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/>
                  <a:t>Sigmoid(z)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  <a:endParaRPr lang="en-GB" b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48E017-B39E-4AA1-BA2A-6FB1DB828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93" y="1315986"/>
                <a:ext cx="2626659" cy="484941"/>
              </a:xfrm>
              <a:prstGeom prst="rect">
                <a:avLst/>
              </a:prstGeom>
              <a:blipFill>
                <a:blip r:embed="rId2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Image result for sigmoid">
            <a:extLst>
              <a:ext uri="{FF2B5EF4-FFF2-40B4-BE49-F238E27FC236}">
                <a16:creationId xmlns:a16="http://schemas.microsoft.com/office/drawing/2014/main" id="{AB65FE3C-1865-4E74-B248-588D7A304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63" y="185589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tanh">
            <a:extLst>
              <a:ext uri="{FF2B5EF4-FFF2-40B4-BE49-F238E27FC236}">
                <a16:creationId xmlns:a16="http://schemas.microsoft.com/office/drawing/2014/main" id="{F0724D3A-A5FA-49D5-AAE0-E1C4F1E9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666" y="1913838"/>
            <a:ext cx="2219353" cy="143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B874C29-1D1D-4AD7-A2CF-D494832ABD70}"/>
                  </a:ext>
                </a:extLst>
              </p:cNvPr>
              <p:cNvSpPr/>
              <p:nvPr/>
            </p:nvSpPr>
            <p:spPr>
              <a:xfrm>
                <a:off x="8682316" y="1315985"/>
                <a:ext cx="2626659" cy="510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/>
                  <a:t>Tanh(z)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  <a:endParaRPr lang="en-GB" b="1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B874C29-1D1D-4AD7-A2CF-D494832AB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316" y="1315985"/>
                <a:ext cx="2626659" cy="51007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2" name="Picture 10" descr="Image result for relu graph">
            <a:extLst>
              <a:ext uri="{FF2B5EF4-FFF2-40B4-BE49-F238E27FC236}">
                <a16:creationId xmlns:a16="http://schemas.microsoft.com/office/drawing/2014/main" id="{0EFF3B93-7A2D-4838-B41C-16E28DA3E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019" y="4362549"/>
            <a:ext cx="2387633" cy="210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6EAF6C9-1296-4822-94EE-44BF84400406}"/>
              </a:ext>
            </a:extLst>
          </p:cNvPr>
          <p:cNvSpPr/>
          <p:nvPr/>
        </p:nvSpPr>
        <p:spPr>
          <a:xfrm>
            <a:off x="5765505" y="3871903"/>
            <a:ext cx="2626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/>
              <a:t>ReLU</a:t>
            </a:r>
            <a:r>
              <a:rPr lang="en-US" dirty="0"/>
              <a:t>(z) = max(0, z)</a:t>
            </a:r>
            <a:endParaRPr lang="en-GB" b="1" dirty="0"/>
          </a:p>
        </p:txBody>
      </p:sp>
      <p:pic>
        <p:nvPicPr>
          <p:cNvPr id="3084" name="Picture 12" descr="Image result for leaky relu graph">
            <a:extLst>
              <a:ext uri="{FF2B5EF4-FFF2-40B4-BE49-F238E27FC236}">
                <a16:creationId xmlns:a16="http://schemas.microsoft.com/office/drawing/2014/main" id="{8CA374B1-593C-41FB-8B68-DFA7258B7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411" y="4551857"/>
            <a:ext cx="2387634" cy="15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935E45B-4E86-48BD-B452-CEFB184619E0}"/>
              </a:ext>
            </a:extLst>
          </p:cNvPr>
          <p:cNvSpPr/>
          <p:nvPr/>
        </p:nvSpPr>
        <p:spPr>
          <a:xfrm>
            <a:off x="8114448" y="3871903"/>
            <a:ext cx="3503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/>
              <a:t>Leaky_ReLU</a:t>
            </a:r>
            <a:r>
              <a:rPr lang="en-US" dirty="0"/>
              <a:t>(z) = max(0.1z, z)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6891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6331A-194A-4449-90E3-D67A293A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91682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Why Activation Functions?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FEDE6-4B43-4C23-A427-50B62B4B12BD}"/>
              </a:ext>
            </a:extLst>
          </p:cNvPr>
          <p:cNvSpPr/>
          <p:nvPr/>
        </p:nvSpPr>
        <p:spPr>
          <a:xfrm>
            <a:off x="351865" y="1495281"/>
            <a:ext cx="10316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Specifically we want </a:t>
            </a:r>
            <a:r>
              <a:rPr lang="en-US" b="1" dirty="0"/>
              <a:t>non-linear </a:t>
            </a:r>
            <a:r>
              <a:rPr lang="en-US" dirty="0"/>
              <a:t>activation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allow our model to learn </a:t>
            </a:r>
            <a:r>
              <a:rPr lang="en-US" b="1" dirty="0"/>
              <a:t>non-linear</a:t>
            </a:r>
            <a:r>
              <a:rPr lang="en-US" dirty="0"/>
              <a:t> mappings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Most input-output mappings we would like to learn are </a:t>
            </a:r>
            <a:r>
              <a:rPr lang="en-GB" b="1" dirty="0"/>
              <a:t>non-linear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FCE181-FA92-40DA-8840-9B6B8752234C}"/>
              </a:ext>
            </a:extLst>
          </p:cNvPr>
          <p:cNvGrpSpPr/>
          <p:nvPr/>
        </p:nvGrpSpPr>
        <p:grpSpPr>
          <a:xfrm>
            <a:off x="3209925" y="2655281"/>
            <a:ext cx="5772150" cy="2966977"/>
            <a:chOff x="3209925" y="3059668"/>
            <a:chExt cx="5772150" cy="2966977"/>
          </a:xfrm>
        </p:grpSpPr>
        <p:pic>
          <p:nvPicPr>
            <p:cNvPr id="1026" name="Picture 2" descr="Image result for linear and nonlinear separation">
              <a:extLst>
                <a:ext uri="{FF2B5EF4-FFF2-40B4-BE49-F238E27FC236}">
                  <a16:creationId xmlns:a16="http://schemas.microsoft.com/office/drawing/2014/main" id="{5C798610-34E3-4D29-91F0-D3FF044C4D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96"/>
            <a:stretch/>
          </p:blipFill>
          <p:spPr bwMode="auto">
            <a:xfrm>
              <a:off x="3209925" y="3429000"/>
              <a:ext cx="5772150" cy="259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AFD6E3-7DDC-406C-BCDF-CAF2461DD793}"/>
                </a:ext>
              </a:extLst>
            </p:cNvPr>
            <p:cNvSpPr/>
            <p:nvPr/>
          </p:nvSpPr>
          <p:spPr>
            <a:xfrm>
              <a:off x="3209925" y="3059668"/>
              <a:ext cx="2590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dirty="0"/>
                <a:t>Linearly separable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9EDF9D-95F0-472E-99E9-E2157A2769FC}"/>
                </a:ext>
              </a:extLst>
            </p:cNvPr>
            <p:cNvSpPr/>
            <p:nvPr/>
          </p:nvSpPr>
          <p:spPr>
            <a:xfrm>
              <a:off x="6391275" y="3059668"/>
              <a:ext cx="2590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dirty="0"/>
                <a:t>Linearly </a:t>
              </a:r>
              <a:r>
                <a:rPr lang="en-US" dirty="0" err="1"/>
                <a:t>unseparable</a:t>
              </a:r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4AAEDC8-D083-450C-9F82-09B2E995ECE4}"/>
              </a:ext>
            </a:extLst>
          </p:cNvPr>
          <p:cNvSpPr/>
          <p:nvPr/>
        </p:nvSpPr>
        <p:spPr>
          <a:xfrm>
            <a:off x="351864" y="6211311"/>
            <a:ext cx="10316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* The activation function should also be </a:t>
            </a:r>
            <a:r>
              <a:rPr lang="en-US" b="1" dirty="0"/>
              <a:t>differentiable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1920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6331A-194A-4449-90E3-D67A293A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91682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How do we train the model?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FEDE6-4B43-4C23-A427-50B62B4B12BD}"/>
              </a:ext>
            </a:extLst>
          </p:cNvPr>
          <p:cNvSpPr/>
          <p:nvPr/>
        </p:nvSpPr>
        <p:spPr>
          <a:xfrm>
            <a:off x="504265" y="1934702"/>
            <a:ext cx="58373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1. Forward pass to obtain prediction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800100" lvl="1" indent="-342900">
              <a:buAutoNum type="arabicPeriod"/>
            </a:pPr>
            <a:endParaRPr lang="en-GB" dirty="0"/>
          </a:p>
          <a:p>
            <a:pPr marL="800100" lvl="1" indent="-342900">
              <a:buAutoNum type="arabicPeriod"/>
            </a:pPr>
            <a:endParaRPr lang="en-GB" dirty="0"/>
          </a:p>
          <a:p>
            <a:pPr lvl="1"/>
            <a:r>
              <a:rPr lang="en-GB" dirty="0"/>
              <a:t>2. Calculate error using cost function, J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3. Use backpropagation to calculate gradient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4. Update weights using an optimization algorithm (typically a variant of gradient descent)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1A69CAC-2A14-4116-8F22-4F3CD9C5BBDB}"/>
              </a:ext>
            </a:extLst>
          </p:cNvPr>
          <p:cNvGrpSpPr/>
          <p:nvPr/>
        </p:nvGrpSpPr>
        <p:grpSpPr>
          <a:xfrm>
            <a:off x="5346769" y="1714904"/>
            <a:ext cx="4988726" cy="808932"/>
            <a:chOff x="2178692" y="2620068"/>
            <a:chExt cx="4988726" cy="8089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E8FB79-3B16-43F3-AA03-5CA1CC125628}"/>
                </a:ext>
              </a:extLst>
            </p:cNvPr>
            <p:cNvSpPr/>
            <p:nvPr/>
          </p:nvSpPr>
          <p:spPr>
            <a:xfrm>
              <a:off x="4094425" y="2620068"/>
              <a:ext cx="994812" cy="8089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  <a:endParaRPr lang="en-GB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9B4D775-81D0-40E3-82B9-110098E96CF7}"/>
                </a:ext>
              </a:extLst>
            </p:cNvPr>
            <p:cNvCxnSpPr>
              <a:cxnSpLocks/>
              <a:stCxn id="29" idx="3"/>
              <a:endCxn id="10" idx="1"/>
            </p:cNvCxnSpPr>
            <p:nvPr/>
          </p:nvCxnSpPr>
          <p:spPr>
            <a:xfrm>
              <a:off x="3173504" y="3024533"/>
              <a:ext cx="92092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5BDDE7-BCF1-42FB-A759-87FD60CAEE69}"/>
                </a:ext>
              </a:extLst>
            </p:cNvPr>
            <p:cNvCxnSpPr>
              <a:cxnSpLocks/>
              <a:stCxn id="10" idx="3"/>
              <a:endCxn id="37" idx="1"/>
            </p:cNvCxnSpPr>
            <p:nvPr/>
          </p:nvCxnSpPr>
          <p:spPr>
            <a:xfrm flipV="1">
              <a:off x="5089237" y="3024533"/>
              <a:ext cx="9209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6C1A1E-CDE1-4D6F-A59C-29D0CC99FD40}"/>
                </a:ext>
              </a:extLst>
            </p:cNvPr>
            <p:cNvSpPr/>
            <p:nvPr/>
          </p:nvSpPr>
          <p:spPr>
            <a:xfrm>
              <a:off x="2178692" y="2701367"/>
              <a:ext cx="9948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3600" b="1" dirty="0"/>
                <a:t>x</a:t>
              </a:r>
              <a:endParaRPr lang="en-GB" sz="3600" b="1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286ED7D-49D5-44A4-8A1F-480BC4089276}"/>
                </a:ext>
              </a:extLst>
            </p:cNvPr>
            <p:cNvSpPr/>
            <p:nvPr/>
          </p:nvSpPr>
          <p:spPr>
            <a:xfrm>
              <a:off x="6010157" y="2701367"/>
              <a:ext cx="11572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cy-GB" sz="3600" dirty="0"/>
                <a:t>ŷ</a:t>
              </a:r>
              <a:endParaRPr lang="en-GB" sz="3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128407A-E0E9-410C-8AE8-C6EC753A921D}"/>
                  </a:ext>
                </a:extLst>
              </p:cNvPr>
              <p:cNvSpPr/>
              <p:nvPr/>
            </p:nvSpPr>
            <p:spPr>
              <a:xfrm>
                <a:off x="5795823" y="2802360"/>
                <a:ext cx="39281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GB" sz="36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128407A-E0E9-410C-8AE8-C6EC753A9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823" y="2802360"/>
                <a:ext cx="392817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431F3D34-1F99-479C-9580-7C41DC1DBCF6}"/>
              </a:ext>
            </a:extLst>
          </p:cNvPr>
          <p:cNvSpPr/>
          <p:nvPr/>
        </p:nvSpPr>
        <p:spPr>
          <a:xfrm>
            <a:off x="6969654" y="1078145"/>
            <a:ext cx="286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600" b="1" dirty="0"/>
              <a:t>w</a:t>
            </a:r>
            <a:r>
              <a:rPr lang="en-US" sz="3600" b="1" baseline="30000" dirty="0"/>
              <a:t>(1)</a:t>
            </a:r>
            <a:endParaRPr lang="en-GB" sz="3600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01C5B24-BF71-462B-BE4C-29C01305C3A5}"/>
                  </a:ext>
                </a:extLst>
              </p:cNvPr>
              <p:cNvSpPr/>
              <p:nvPr/>
            </p:nvSpPr>
            <p:spPr>
              <a:xfrm>
                <a:off x="6753689" y="3643342"/>
                <a:ext cx="1706820" cy="976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3600"/>
                          <m:t>∂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3600"/>
                          <m:t>∂</m:t>
                        </m:r>
                        <m:sSup>
                          <m:sSupPr>
                            <m:ctrlP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/>
                  <a:t>	</a:t>
                </a:r>
                <a:endParaRPr lang="en-GB" sz="36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01C5B24-BF71-462B-BE4C-29C01305C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689" y="3643342"/>
                <a:ext cx="1706820" cy="976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79D333-2C77-425B-888D-03E05F6EFAB1}"/>
                  </a:ext>
                </a:extLst>
              </p:cNvPr>
              <p:cNvSpPr/>
              <p:nvPr/>
            </p:nvSpPr>
            <p:spPr>
              <a:xfrm>
                <a:off x="5459852" y="4764941"/>
                <a:ext cx="5466766" cy="9809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3600"/>
                          <m:t>∂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3600"/>
                          <m:t>∂</m:t>
                        </m:r>
                        <m:sSup>
                          <m:sSupPr>
                            <m:ctrlP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/>
                  <a:t>	</a:t>
                </a:r>
                <a:endParaRPr lang="en-GB" sz="36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79D333-2C77-425B-888D-03E05F6EF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852" y="4764941"/>
                <a:ext cx="5466766" cy="980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36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6331A-194A-4449-90E3-D67A293A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91682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Types of Cost Function</a:t>
            </a:r>
            <a:endParaRPr lang="en-GB" sz="3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BD1F8C-390B-4414-8DDD-DBD522517713}"/>
                  </a:ext>
                </a:extLst>
              </p:cNvPr>
              <p:cNvSpPr/>
              <p:nvPr/>
            </p:nvSpPr>
            <p:spPr>
              <a:xfrm>
                <a:off x="351865" y="1495281"/>
                <a:ext cx="5672417" cy="4467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Mean Absolute Error / L1 Loss</a:t>
                </a:r>
              </a:p>
              <a:p>
                <a:pPr marL="1200150" lvl="2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Mean Squared Error / L2 Loss / Euclidean distance</a:t>
                </a:r>
              </a:p>
              <a:p>
                <a:pPr marL="1200150" lvl="2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ŷ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Binary cross-entropy Loss (C = 2)</a:t>
                </a:r>
              </a:p>
              <a:p>
                <a:pPr marL="1200150" lvl="2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ŷ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ŷ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Cross-entropy Loss</a:t>
                </a:r>
              </a:p>
              <a:p>
                <a:pPr marL="1200150" lvl="2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BD1F8C-390B-4414-8DDD-DBD522517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65" y="1495281"/>
                <a:ext cx="5672417" cy="4467762"/>
              </a:xfrm>
              <a:prstGeom prst="rect">
                <a:avLst/>
              </a:prstGeom>
              <a:blipFill>
                <a:blip r:embed="rId2"/>
                <a:stretch>
                  <a:fillRect r="-860" b="-132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F3334004-705F-49DA-BBE5-7FD762D52E8C}"/>
              </a:ext>
            </a:extLst>
          </p:cNvPr>
          <p:cNvSpPr/>
          <p:nvPr/>
        </p:nvSpPr>
        <p:spPr>
          <a:xfrm>
            <a:off x="6743701" y="2337963"/>
            <a:ext cx="341331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Typically used in regression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C6D45B-7FAD-4CD2-B252-F3A5866EAF9E}"/>
              </a:ext>
            </a:extLst>
          </p:cNvPr>
          <p:cNvSpPr/>
          <p:nvPr/>
        </p:nvSpPr>
        <p:spPr>
          <a:xfrm>
            <a:off x="6743701" y="4569549"/>
            <a:ext cx="341331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Typically used in classification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ADEF5F-07D9-4F2C-BCBD-C58FA8E2C79C}"/>
              </a:ext>
            </a:extLst>
          </p:cNvPr>
          <p:cNvCxnSpPr>
            <a:cxnSpLocks/>
          </p:cNvCxnSpPr>
          <p:nvPr/>
        </p:nvCxnSpPr>
        <p:spPr>
          <a:xfrm>
            <a:off x="838200" y="3746936"/>
            <a:ext cx="10009094" cy="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4F117-7CC0-4D09-A5C7-E3FF7F7A511D}"/>
              </a:ext>
            </a:extLst>
          </p:cNvPr>
          <p:cNvSpPr/>
          <p:nvPr/>
        </p:nvSpPr>
        <p:spPr>
          <a:xfrm>
            <a:off x="351865" y="6250428"/>
            <a:ext cx="11001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* There are many types of cost functions that are possible depending on what you want your model to learn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7464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6331A-194A-4449-90E3-D67A293A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78"/>
            <a:ext cx="10515600" cy="91682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Backpropagation</a:t>
            </a:r>
            <a:endParaRPr lang="en-GB" sz="3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7B1ADD-97D5-4759-A311-B9345194EB8F}"/>
                  </a:ext>
                </a:extLst>
              </p:cNvPr>
              <p:cNvSpPr txBox="1"/>
              <p:nvPr/>
            </p:nvSpPr>
            <p:spPr>
              <a:xfrm>
                <a:off x="2290481" y="2545977"/>
                <a:ext cx="852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7B1ADD-97D5-4759-A311-B9345194E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481" y="2545977"/>
                <a:ext cx="8523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933CC8-6E22-4BEB-B10A-322F7C43E5DF}"/>
                  </a:ext>
                </a:extLst>
              </p:cNvPr>
              <p:cNvSpPr txBox="1"/>
              <p:nvPr/>
            </p:nvSpPr>
            <p:spPr>
              <a:xfrm>
                <a:off x="2286217" y="3285120"/>
                <a:ext cx="797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933CC8-6E22-4BEB-B10A-322F7C43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217" y="3285120"/>
                <a:ext cx="7972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03D38C-CC9E-4113-B344-EB331BC28170}"/>
                  </a:ext>
                </a:extLst>
              </p:cNvPr>
              <p:cNvSpPr txBox="1"/>
              <p:nvPr/>
            </p:nvSpPr>
            <p:spPr>
              <a:xfrm>
                <a:off x="2290480" y="4003859"/>
                <a:ext cx="797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03D38C-CC9E-4113-B344-EB331BC28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480" y="4003859"/>
                <a:ext cx="7972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7385C4-DA74-4A08-BE58-58001C22999E}"/>
                  </a:ext>
                </a:extLst>
              </p:cNvPr>
              <p:cNvSpPr txBox="1"/>
              <p:nvPr/>
            </p:nvSpPr>
            <p:spPr>
              <a:xfrm>
                <a:off x="3920457" y="3634527"/>
                <a:ext cx="915956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7385C4-DA74-4A08-BE58-58001C229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57" y="3634527"/>
                <a:ext cx="9159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90533D-2B28-4702-AF9C-8650DD6EEB16}"/>
                  </a:ext>
                </a:extLst>
              </p:cNvPr>
              <p:cNvSpPr txBox="1"/>
              <p:nvPr/>
            </p:nvSpPr>
            <p:spPr>
              <a:xfrm>
                <a:off x="5777751" y="3274918"/>
                <a:ext cx="1219180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90533D-2B28-4702-AF9C-8650DD6EE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751" y="3274918"/>
                <a:ext cx="12191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3D2975-5858-4546-AEFE-50FCD9AAABA3}"/>
                  </a:ext>
                </a:extLst>
              </p:cNvPr>
              <p:cNvSpPr txBox="1"/>
              <p:nvPr/>
            </p:nvSpPr>
            <p:spPr>
              <a:xfrm>
                <a:off x="7938269" y="3274918"/>
                <a:ext cx="891591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3D2975-5858-4546-AEFE-50FCD9AAA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269" y="3274918"/>
                <a:ext cx="891591" cy="36933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C71D9C-88CE-45BE-8B5E-837035CD2D77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3142830" y="2730643"/>
            <a:ext cx="2634921" cy="728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DD9F46-0DF3-4A83-9EEC-15665FB7D54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83487" y="3469786"/>
            <a:ext cx="836970" cy="3494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A0577B-F1B9-4A1F-8199-674CA13DAB5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087750" y="3819193"/>
            <a:ext cx="832707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39CE07-AD53-4B22-AA64-8762B19133F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836413" y="3459584"/>
            <a:ext cx="941338" cy="359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12044B-7502-4766-B56A-46F1D51A0543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6996931" y="3459584"/>
            <a:ext cx="9413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D357F0-9C9C-4D28-9932-83776EF5C1B9}"/>
              </a:ext>
            </a:extLst>
          </p:cNvPr>
          <p:cNvSpPr/>
          <p:nvPr/>
        </p:nvSpPr>
        <p:spPr>
          <a:xfrm>
            <a:off x="276783" y="1142207"/>
            <a:ext cx="110019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to calculate error gradient with respect to the model weights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 using chain rule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AB3EF1-65FC-495B-846A-AE5E51BF3F29}"/>
              </a:ext>
            </a:extLst>
          </p:cNvPr>
          <p:cNvSpPr txBox="1"/>
          <p:nvPr/>
        </p:nvSpPr>
        <p:spPr>
          <a:xfrm>
            <a:off x="3332240" y="5074441"/>
            <a:ext cx="489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Computation graph as shown in by </a:t>
            </a:r>
            <a:r>
              <a:rPr lang="en-US" sz="1200" dirty="0">
                <a:hlinkClick r:id="rId8"/>
              </a:rPr>
              <a:t>Andrew Ng in his deeplearning.ai course</a:t>
            </a:r>
            <a:endParaRPr lang="en-GB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D08A2F-95D5-48B7-B5F2-621F3CFF4A1E}"/>
              </a:ext>
            </a:extLst>
          </p:cNvPr>
          <p:cNvCxnSpPr/>
          <p:nvPr/>
        </p:nvCxnSpPr>
        <p:spPr>
          <a:xfrm>
            <a:off x="2286217" y="2388267"/>
            <a:ext cx="67412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7C197D5-347A-4162-8A68-BA66FAF51C8F}"/>
              </a:ext>
            </a:extLst>
          </p:cNvPr>
          <p:cNvSpPr/>
          <p:nvPr/>
        </p:nvSpPr>
        <p:spPr>
          <a:xfrm>
            <a:off x="3920457" y="1947136"/>
            <a:ext cx="2637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Forward propagation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82619A-86FB-46DE-A25B-901B27B0F914}"/>
              </a:ext>
            </a:extLst>
          </p:cNvPr>
          <p:cNvCxnSpPr>
            <a:cxnSpLocks/>
          </p:cNvCxnSpPr>
          <p:nvPr/>
        </p:nvCxnSpPr>
        <p:spPr>
          <a:xfrm flipH="1">
            <a:off x="2286217" y="4627565"/>
            <a:ext cx="674124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B0C27F-84DA-4C5D-B4E9-84726A5A9993}"/>
              </a:ext>
            </a:extLst>
          </p:cNvPr>
          <p:cNvSpPr/>
          <p:nvPr/>
        </p:nvSpPr>
        <p:spPr>
          <a:xfrm>
            <a:off x="3988401" y="4627564"/>
            <a:ext cx="3075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Backward propagation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8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694</Words>
  <Application>Microsoft Office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Deep Learning Workshop</vt:lpstr>
      <vt:lpstr>Logistic Regression</vt:lpstr>
      <vt:lpstr>Neural Network</vt:lpstr>
      <vt:lpstr>Neural Network</vt:lpstr>
      <vt:lpstr>Activation Functions</vt:lpstr>
      <vt:lpstr>Why Activation Functions?</vt:lpstr>
      <vt:lpstr>How do we train the model?</vt:lpstr>
      <vt:lpstr>Types of Cost Function</vt:lpstr>
      <vt:lpstr>Backpropagation</vt:lpstr>
      <vt:lpstr>Gradient Descent</vt:lpstr>
      <vt:lpstr>Evaluating your Model</vt:lpstr>
      <vt:lpstr>Underfitting and Overfitting</vt:lpstr>
      <vt:lpstr>Underfitting and Overfitting</vt:lpstr>
      <vt:lpstr>Underfitting and Overfitting</vt:lpstr>
      <vt:lpstr>Multi-class Classification</vt:lpstr>
      <vt:lpstr>Multi-class Classification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Workshop</dc:title>
  <dc:creator>aaron</dc:creator>
  <cp:lastModifiedBy>aaron</cp:lastModifiedBy>
  <cp:revision>11</cp:revision>
  <dcterms:created xsi:type="dcterms:W3CDTF">2020-01-28T13:23:56Z</dcterms:created>
  <dcterms:modified xsi:type="dcterms:W3CDTF">2020-02-10T10:56:18Z</dcterms:modified>
</cp:coreProperties>
</file>