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8" r:id="rId3"/>
    <p:sldId id="269" r:id="rId4"/>
    <p:sldId id="270" r:id="rId5"/>
    <p:sldId id="271" r:id="rId6"/>
    <p:sldId id="272" r:id="rId7"/>
    <p:sldId id="273" r:id="rId8"/>
    <p:sldId id="256" r:id="rId9"/>
    <p:sldId id="262" r:id="rId10"/>
    <p:sldId id="258" r:id="rId11"/>
    <p:sldId id="261" r:id="rId12"/>
    <p:sldId id="265" r:id="rId13"/>
    <p:sldId id="266" r:id="rId14"/>
    <p:sldId id="267" r:id="rId15"/>
    <p:sldId id="264" r:id="rId16"/>
    <p:sldId id="263" r:id="rId17"/>
    <p:sldId id="260"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1" d="100"/>
          <a:sy n="81" d="100"/>
        </p:scale>
        <p:origin x="-258" y="6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1308C3-B667-40CB-94F9-766BF554B8F0}"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59ECD-3BF2-4BB9-B8A3-5E3605BB19B9}" type="slidenum">
              <a:rPr lang="en-US" smtClean="0"/>
              <a:t>‹#›</a:t>
            </a:fld>
            <a:endParaRPr lang="en-US"/>
          </a:p>
        </p:txBody>
      </p:sp>
    </p:spTree>
    <p:extLst>
      <p:ext uri="{BB962C8B-B14F-4D97-AF65-F5344CB8AC3E}">
        <p14:creationId xmlns:p14="http://schemas.microsoft.com/office/powerpoint/2010/main" val="3659053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1308C3-B667-40CB-94F9-766BF554B8F0}"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59ECD-3BF2-4BB9-B8A3-5E3605BB19B9}" type="slidenum">
              <a:rPr lang="en-US" smtClean="0"/>
              <a:t>‹#›</a:t>
            </a:fld>
            <a:endParaRPr lang="en-US"/>
          </a:p>
        </p:txBody>
      </p:sp>
    </p:spTree>
    <p:extLst>
      <p:ext uri="{BB962C8B-B14F-4D97-AF65-F5344CB8AC3E}">
        <p14:creationId xmlns:p14="http://schemas.microsoft.com/office/powerpoint/2010/main" val="258706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1308C3-B667-40CB-94F9-766BF554B8F0}"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59ECD-3BF2-4BB9-B8A3-5E3605BB19B9}" type="slidenum">
              <a:rPr lang="en-US" smtClean="0"/>
              <a:t>‹#›</a:t>
            </a:fld>
            <a:endParaRPr lang="en-US"/>
          </a:p>
        </p:txBody>
      </p:sp>
    </p:spTree>
    <p:extLst>
      <p:ext uri="{BB962C8B-B14F-4D97-AF65-F5344CB8AC3E}">
        <p14:creationId xmlns:p14="http://schemas.microsoft.com/office/powerpoint/2010/main" val="222248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1308C3-B667-40CB-94F9-766BF554B8F0}"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59ECD-3BF2-4BB9-B8A3-5E3605BB19B9}" type="slidenum">
              <a:rPr lang="en-US" smtClean="0"/>
              <a:t>‹#›</a:t>
            </a:fld>
            <a:endParaRPr lang="en-US"/>
          </a:p>
        </p:txBody>
      </p:sp>
    </p:spTree>
    <p:extLst>
      <p:ext uri="{BB962C8B-B14F-4D97-AF65-F5344CB8AC3E}">
        <p14:creationId xmlns:p14="http://schemas.microsoft.com/office/powerpoint/2010/main" val="225905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1308C3-B667-40CB-94F9-766BF554B8F0}"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59ECD-3BF2-4BB9-B8A3-5E3605BB19B9}" type="slidenum">
              <a:rPr lang="en-US" smtClean="0"/>
              <a:t>‹#›</a:t>
            </a:fld>
            <a:endParaRPr lang="en-US"/>
          </a:p>
        </p:txBody>
      </p:sp>
    </p:spTree>
    <p:extLst>
      <p:ext uri="{BB962C8B-B14F-4D97-AF65-F5344CB8AC3E}">
        <p14:creationId xmlns:p14="http://schemas.microsoft.com/office/powerpoint/2010/main" val="265382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1308C3-B667-40CB-94F9-766BF554B8F0}"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59ECD-3BF2-4BB9-B8A3-5E3605BB19B9}" type="slidenum">
              <a:rPr lang="en-US" smtClean="0"/>
              <a:t>‹#›</a:t>
            </a:fld>
            <a:endParaRPr lang="en-US"/>
          </a:p>
        </p:txBody>
      </p:sp>
    </p:spTree>
    <p:extLst>
      <p:ext uri="{BB962C8B-B14F-4D97-AF65-F5344CB8AC3E}">
        <p14:creationId xmlns:p14="http://schemas.microsoft.com/office/powerpoint/2010/main" val="157726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1308C3-B667-40CB-94F9-766BF554B8F0}" type="datetimeFigureOut">
              <a:rPr lang="en-US" smtClean="0"/>
              <a:t>3/22/2017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59ECD-3BF2-4BB9-B8A3-5E3605BB19B9}" type="slidenum">
              <a:rPr lang="en-US" smtClean="0"/>
              <a:t>‹#›</a:t>
            </a:fld>
            <a:endParaRPr lang="en-US"/>
          </a:p>
        </p:txBody>
      </p:sp>
    </p:spTree>
    <p:extLst>
      <p:ext uri="{BB962C8B-B14F-4D97-AF65-F5344CB8AC3E}">
        <p14:creationId xmlns:p14="http://schemas.microsoft.com/office/powerpoint/2010/main" val="375134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1308C3-B667-40CB-94F9-766BF554B8F0}" type="datetimeFigureOut">
              <a:rPr lang="en-US" smtClean="0"/>
              <a:t>3/22/2017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59ECD-3BF2-4BB9-B8A3-5E3605BB19B9}" type="slidenum">
              <a:rPr lang="en-US" smtClean="0"/>
              <a:t>‹#›</a:t>
            </a:fld>
            <a:endParaRPr lang="en-US"/>
          </a:p>
        </p:txBody>
      </p:sp>
    </p:spTree>
    <p:extLst>
      <p:ext uri="{BB962C8B-B14F-4D97-AF65-F5344CB8AC3E}">
        <p14:creationId xmlns:p14="http://schemas.microsoft.com/office/powerpoint/2010/main" val="356460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308C3-B667-40CB-94F9-766BF554B8F0}" type="datetimeFigureOut">
              <a:rPr lang="en-US" smtClean="0"/>
              <a:t>3/22/2017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59ECD-3BF2-4BB9-B8A3-5E3605BB19B9}" type="slidenum">
              <a:rPr lang="en-US" smtClean="0"/>
              <a:t>‹#›</a:t>
            </a:fld>
            <a:endParaRPr lang="en-US"/>
          </a:p>
        </p:txBody>
      </p:sp>
    </p:spTree>
    <p:extLst>
      <p:ext uri="{BB962C8B-B14F-4D97-AF65-F5344CB8AC3E}">
        <p14:creationId xmlns:p14="http://schemas.microsoft.com/office/powerpoint/2010/main" val="60591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1308C3-B667-40CB-94F9-766BF554B8F0}"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59ECD-3BF2-4BB9-B8A3-5E3605BB19B9}" type="slidenum">
              <a:rPr lang="en-US" smtClean="0"/>
              <a:t>‹#›</a:t>
            </a:fld>
            <a:endParaRPr lang="en-US"/>
          </a:p>
        </p:txBody>
      </p:sp>
    </p:spTree>
    <p:extLst>
      <p:ext uri="{BB962C8B-B14F-4D97-AF65-F5344CB8AC3E}">
        <p14:creationId xmlns:p14="http://schemas.microsoft.com/office/powerpoint/2010/main" val="52761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1308C3-B667-40CB-94F9-766BF554B8F0}"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59ECD-3BF2-4BB9-B8A3-5E3605BB19B9}" type="slidenum">
              <a:rPr lang="en-US" smtClean="0"/>
              <a:t>‹#›</a:t>
            </a:fld>
            <a:endParaRPr lang="en-US"/>
          </a:p>
        </p:txBody>
      </p:sp>
    </p:spTree>
    <p:extLst>
      <p:ext uri="{BB962C8B-B14F-4D97-AF65-F5344CB8AC3E}">
        <p14:creationId xmlns:p14="http://schemas.microsoft.com/office/powerpoint/2010/main" val="17572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308C3-B667-40CB-94F9-766BF554B8F0}" type="datetimeFigureOut">
              <a:rPr lang="en-US" smtClean="0"/>
              <a:t>3/22/2017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59ECD-3BF2-4BB9-B8A3-5E3605BB19B9}" type="slidenum">
              <a:rPr lang="en-US" smtClean="0"/>
              <a:t>‹#›</a:t>
            </a:fld>
            <a:endParaRPr lang="en-US"/>
          </a:p>
        </p:txBody>
      </p:sp>
    </p:spTree>
    <p:extLst>
      <p:ext uri="{BB962C8B-B14F-4D97-AF65-F5344CB8AC3E}">
        <p14:creationId xmlns:p14="http://schemas.microsoft.com/office/powerpoint/2010/main" val="915763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mazon.com/Dictionary-Corporate-Bullshit-Lexicon-Enraging/dp/0767920740" TargetMode="External"/><Relationship Id="rId2" Type="http://schemas.openxmlformats.org/officeDocument/2006/relationships/hyperlink" Target="http://ngenworks.com/culture/250-buzzwords-we-love-to-hat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idx="1"/>
          </p:nvPr>
        </p:nvSpPr>
        <p:spPr>
          <a:xfrm>
            <a:off x="838200" y="1825625"/>
            <a:ext cx="5753793" cy="4351338"/>
          </a:xfrm>
        </p:spPr>
        <p:txBody>
          <a:bodyPr>
            <a:normAutofit fontScale="92500" lnSpcReduction="20000"/>
          </a:bodyPr>
          <a:lstStyle/>
          <a:p>
            <a:r>
              <a:rPr lang="en-US" sz="1600" dirty="0" smtClean="0"/>
              <a:t>Economic geography (</a:t>
            </a:r>
            <a:r>
              <a:rPr lang="en-US" sz="1600" dirty="0" err="1" smtClean="0"/>
              <a:t>Speir</a:t>
            </a:r>
            <a:r>
              <a:rPr lang="en-US" sz="1600" dirty="0" smtClean="0"/>
              <a:t> 2013, Black and Henderson 2003)</a:t>
            </a:r>
          </a:p>
          <a:p>
            <a:pPr lvl="1"/>
            <a:r>
              <a:rPr lang="en-US" sz="1500" dirty="0" err="1" smtClean="0"/>
              <a:t>Commerical</a:t>
            </a:r>
            <a:r>
              <a:rPr lang="en-US" sz="1500" dirty="0" smtClean="0"/>
              <a:t> fishing activity tends to cluster due </a:t>
            </a:r>
            <a:endParaRPr lang="en-US" sz="1500" dirty="0"/>
          </a:p>
          <a:p>
            <a:pPr marL="1428750" lvl="2" indent="-514350">
              <a:buFont typeface="+mj-lt"/>
              <a:buAutoNum type="romanLcPeriod"/>
            </a:pPr>
            <a:r>
              <a:rPr lang="en-US" sz="1500" dirty="0" smtClean="0"/>
              <a:t>locational (mostly exogenous) advantage like availability of wild fish stocks and  </a:t>
            </a:r>
          </a:p>
          <a:p>
            <a:pPr marL="1428750" lvl="2" indent="-514350">
              <a:buFont typeface="+mj-lt"/>
              <a:buAutoNum type="romanLcPeriod"/>
            </a:pPr>
            <a:r>
              <a:rPr lang="en-US" sz="1500" dirty="0" smtClean="0"/>
              <a:t>Returns to scale in things like provision of fishing related infrastructure</a:t>
            </a:r>
          </a:p>
          <a:p>
            <a:pPr lvl="1"/>
            <a:r>
              <a:rPr lang="en-US" sz="1500" dirty="0" smtClean="0"/>
              <a:t>When conditions (ecological, economic, regulatory) disadvantage certain communities those communities can:</a:t>
            </a:r>
          </a:p>
          <a:p>
            <a:pPr marL="1314450" lvl="2" indent="-400050">
              <a:buFont typeface="+mj-lt"/>
              <a:buAutoNum type="romanLcPeriod"/>
            </a:pPr>
            <a:r>
              <a:rPr lang="en-US" sz="1500" dirty="0" smtClean="0"/>
              <a:t>Look for ways traditional industries can remain competitive</a:t>
            </a:r>
          </a:p>
          <a:p>
            <a:pPr marL="1257300" lvl="2" indent="-342900">
              <a:buFont typeface="+mj-lt"/>
              <a:buAutoNum type="romanLcPeriod"/>
            </a:pPr>
            <a:r>
              <a:rPr lang="en-US" sz="1500" dirty="0" smtClean="0"/>
              <a:t>Look for new industries better suited to current local comparative advantage or new ways to leverage locational advantage</a:t>
            </a:r>
          </a:p>
          <a:p>
            <a:r>
              <a:rPr lang="en-US" sz="1600" dirty="0" smtClean="0"/>
              <a:t>Public Finance</a:t>
            </a:r>
          </a:p>
          <a:p>
            <a:pPr lvl="1"/>
            <a:r>
              <a:rPr lang="en-US" sz="1500" dirty="0" smtClean="0"/>
              <a:t>If local public funds are used to subsidize the fishing industry it’s usually a good idea to try an evaluate those expenditures relative to some credible </a:t>
            </a:r>
            <a:r>
              <a:rPr lang="en-US" sz="1500" dirty="0" err="1" smtClean="0"/>
              <a:t>counterfactural</a:t>
            </a:r>
            <a:r>
              <a:rPr lang="en-US" sz="1500" dirty="0"/>
              <a:t> </a:t>
            </a:r>
            <a:r>
              <a:rPr lang="en-US" sz="1500" dirty="0" smtClean="0"/>
              <a:t>investment.</a:t>
            </a:r>
          </a:p>
          <a:p>
            <a:r>
              <a:rPr lang="en-US" sz="1600" dirty="0" smtClean="0"/>
              <a:t>What can other CA port communities learn?</a:t>
            </a:r>
          </a:p>
          <a:p>
            <a:pPr lvl="1"/>
            <a:r>
              <a:rPr lang="en-US" sz="1500" dirty="0" smtClean="0"/>
              <a:t>Since communities all along CA’s coastline are talking about forming CQFs, it would be nice to know if there are lessons from MBCQF/MBFT that might apply state or region-wide.</a:t>
            </a:r>
          </a:p>
          <a:p>
            <a:endParaRPr lang="en-US" sz="1600" dirty="0" smtClean="0"/>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920" y="155212"/>
            <a:ext cx="5440466" cy="5350541"/>
          </a:xfrm>
          <a:prstGeom prst="rect">
            <a:avLst/>
          </a:prstGeom>
        </p:spPr>
      </p:pic>
    </p:spTree>
    <p:extLst>
      <p:ext uri="{BB962C8B-B14F-4D97-AF65-F5344CB8AC3E}">
        <p14:creationId xmlns:p14="http://schemas.microsoft.com/office/powerpoint/2010/main" val="2401944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839788" y="233363"/>
            <a:ext cx="5157787" cy="823912"/>
          </a:xfrm>
        </p:spPr>
        <p:txBody>
          <a:bodyPr/>
          <a:lstStyle/>
          <a:p>
            <a:r>
              <a:rPr lang="en-US" dirty="0" smtClean="0"/>
              <a:t>Opportunity Cost</a:t>
            </a:r>
            <a:endParaRPr lang="en-US" dirty="0"/>
          </a:p>
        </p:txBody>
      </p:sp>
      <mc:AlternateContent xmlns:mc="http://schemas.openxmlformats.org/markup-compatibility/2006" xmlns:a14="http://schemas.microsoft.com/office/drawing/2010/main">
        <mc:Choice Requires="a14">
          <p:sp>
            <p:nvSpPr>
              <p:cNvPr id="13" name="Content Placeholder 12"/>
              <p:cNvSpPr>
                <a:spLocks noGrp="1"/>
              </p:cNvSpPr>
              <p:nvPr>
                <p:ph sz="half" idx="2"/>
              </p:nvPr>
            </p:nvSpPr>
            <p:spPr>
              <a:xfrm>
                <a:off x="839788" y="1419225"/>
                <a:ext cx="5157787" cy="4991100"/>
              </a:xfrm>
              <a:ln>
                <a:solidFill>
                  <a:schemeClr val="bg1"/>
                </a:solidFill>
              </a:ln>
            </p:spPr>
            <p:txBody>
              <a:bodyPr>
                <a:normAutofit/>
              </a:bodyPr>
              <a:lstStyle/>
              <a:p>
                <a:r>
                  <a:rPr lang="en-US" sz="1600" dirty="0" smtClean="0"/>
                  <a:t>Suppose we traded-in the portfolio for cash and invested in an asset with similar risk profile (corporate high yield bonds).</a:t>
                </a:r>
              </a:p>
              <a:p>
                <a:pPr marL="0" indent="0">
                  <a:buNone/>
                </a:pPr>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400" i="1" dirty="0" smtClean="0"/>
              </a:p>
              <a:p>
                <a14:m>
                  <m:oMath xmlns:m="http://schemas.openxmlformats.org/officeDocument/2006/math">
                    <m:limLow>
                      <m:limLowPr>
                        <m:ctrlPr>
                          <a:rPr lang="en-US" sz="1400" i="1">
                            <a:latin typeface="Cambria Math"/>
                          </a:rPr>
                        </m:ctrlPr>
                      </m:limLowPr>
                      <m:e>
                        <m:groupChr>
                          <m:groupChrPr>
                            <m:chr m:val="⏟"/>
                            <m:ctrlPr>
                              <a:rPr lang="en-US" sz="1400" i="1">
                                <a:latin typeface="Cambria Math"/>
                              </a:rPr>
                            </m:ctrlPr>
                          </m:groupChrPr>
                          <m:e>
                            <m:r>
                              <a:rPr lang="en-US" sz="1400" i="1">
                                <a:latin typeface="Cambria Math" panose="02040503050406030204" pitchFamily="18" charset="0"/>
                              </a:rPr>
                              <m:t>$149,225</m:t>
                            </m:r>
                          </m:e>
                        </m:groupChr>
                      </m:e>
                      <m:lim>
                        <m:r>
                          <a:rPr lang="en-US" sz="1400" i="1">
                            <a:latin typeface="Cambria Math" panose="02040503050406030204" pitchFamily="18" charset="0"/>
                          </a:rPr>
                          <m:t>𝐴</m:t>
                        </m:r>
                        <m:r>
                          <a:rPr lang="en-US" sz="1400" b="0" i="1" smtClean="0">
                            <a:latin typeface="Cambria Math" panose="02040503050406030204" pitchFamily="18" charset="0"/>
                          </a:rPr>
                          <m:t>𝑙𝑡𝑒𝑟𝑛𝑎𝑡𝑖𝑣𝑒</m:t>
                        </m:r>
                        <m:r>
                          <a:rPr lang="en-US" sz="1400" b="0" i="1" smtClean="0">
                            <a:latin typeface="Cambria Math" panose="02040503050406030204" pitchFamily="18" charset="0"/>
                          </a:rPr>
                          <m:t> </m:t>
                        </m:r>
                        <m:r>
                          <a:rPr lang="en-US" sz="1400" b="0" i="1" smtClean="0">
                            <a:latin typeface="Cambria Math" panose="02040503050406030204" pitchFamily="18" charset="0"/>
                          </a:rPr>
                          <m:t>𝑅𝑒𝑣</m:t>
                        </m:r>
                      </m:lim>
                    </m:limLow>
                    <m:r>
                      <a:rPr lang="en-US" sz="1400" i="1">
                        <a:latin typeface="Cambria Math" panose="02040503050406030204" pitchFamily="18" charset="0"/>
                      </a:rPr>
                      <m:t>−</m:t>
                    </m:r>
                    <m:limLow>
                      <m:limLowPr>
                        <m:ctrlPr>
                          <a:rPr lang="en-US" sz="1400" i="1">
                            <a:latin typeface="Cambria Math"/>
                          </a:rPr>
                        </m:ctrlPr>
                      </m:limLowPr>
                      <m:e>
                        <m:groupChr>
                          <m:groupChrPr>
                            <m:chr m:val="⏟"/>
                            <m:ctrlPr>
                              <a:rPr lang="en-US" sz="1400" i="1">
                                <a:latin typeface="Cambria Math"/>
                              </a:rPr>
                            </m:ctrlPr>
                          </m:groupChrPr>
                          <m:e>
                            <m:r>
                              <a:rPr lang="en-US" sz="1400" i="1">
                                <a:latin typeface="Cambria Math" panose="02040503050406030204" pitchFamily="18" charset="0"/>
                              </a:rPr>
                              <m:t>$112,352</m:t>
                            </m:r>
                          </m:e>
                        </m:groupChr>
                      </m:e>
                      <m:lim>
                        <m:r>
                          <a:rPr lang="en-US" sz="1400" i="1">
                            <a:latin typeface="Cambria Math" panose="02040503050406030204" pitchFamily="18" charset="0"/>
                          </a:rPr>
                          <m:t>𝐴𝑣𝑒𝑟𝑎𝑔𝑒</m:t>
                        </m:r>
                        <m:r>
                          <a:rPr lang="en-US" sz="1400" i="1">
                            <a:latin typeface="Cambria Math" panose="02040503050406030204" pitchFamily="18" charset="0"/>
                          </a:rPr>
                          <m:t> </m:t>
                        </m:r>
                        <m:r>
                          <a:rPr lang="en-US" sz="1400" i="1">
                            <a:latin typeface="Cambria Math" panose="02040503050406030204" pitchFamily="18" charset="0"/>
                          </a:rPr>
                          <m:t>𝐴𝑛𝑛𝑢𝑎𝑙</m:t>
                        </m:r>
                        <m:r>
                          <a:rPr lang="en-US" sz="1400" i="1">
                            <a:latin typeface="Cambria Math" panose="02040503050406030204" pitchFamily="18" charset="0"/>
                          </a:rPr>
                          <m:t> </m:t>
                        </m:r>
                        <m:r>
                          <a:rPr lang="en-US" sz="1400" i="1">
                            <a:latin typeface="Cambria Math" panose="02040503050406030204" pitchFamily="18" charset="0"/>
                          </a:rPr>
                          <m:t>𝑅𝑒𝑣</m:t>
                        </m:r>
                      </m:lim>
                    </m:limLow>
                    <m:r>
                      <a:rPr lang="en-US" sz="1400" i="1">
                        <a:latin typeface="Cambria Math" panose="02040503050406030204" pitchFamily="18" charset="0"/>
                      </a:rPr>
                      <m:t>=</m:t>
                    </m:r>
                    <m:limLow>
                      <m:limLowPr>
                        <m:ctrlPr>
                          <a:rPr lang="en-US" sz="1400" i="1">
                            <a:latin typeface="Cambria Math"/>
                          </a:rPr>
                        </m:ctrlPr>
                      </m:limLowPr>
                      <m:e>
                        <m:groupChr>
                          <m:groupChrPr>
                            <m:chr m:val="⏟"/>
                            <m:ctrlPr>
                              <a:rPr lang="en-US" sz="1400" i="1">
                                <a:latin typeface="Cambria Math"/>
                              </a:rPr>
                            </m:ctrlPr>
                          </m:groupChrPr>
                          <m:e>
                            <m:r>
                              <a:rPr lang="en-US" sz="1400" i="1">
                                <a:latin typeface="Cambria Math" panose="02040503050406030204" pitchFamily="18" charset="0"/>
                              </a:rPr>
                              <m:t>$36,873</m:t>
                            </m:r>
                          </m:e>
                        </m:groupChr>
                      </m:e>
                      <m:lim>
                        <m:r>
                          <a:rPr lang="en-US" sz="1400" i="1">
                            <a:latin typeface="Cambria Math" panose="02040503050406030204" pitchFamily="18" charset="0"/>
                          </a:rPr>
                          <m:t>𝐴𝑛𝑛𝑢𝑎𝑙</m:t>
                        </m:r>
                        <m:r>
                          <a:rPr lang="en-US" sz="1400" i="1">
                            <a:latin typeface="Cambria Math" panose="02040503050406030204" pitchFamily="18" charset="0"/>
                          </a:rPr>
                          <m:t> </m:t>
                        </m:r>
                        <m:r>
                          <a:rPr lang="en-US" sz="1400" i="1">
                            <a:latin typeface="Cambria Math" panose="02040503050406030204" pitchFamily="18" charset="0"/>
                          </a:rPr>
                          <m:t>𝑂𝑝𝑝𝑜𝑟𝑡𝑢𝑛𝑖𝑡𝑦</m:t>
                        </m:r>
                        <m:r>
                          <a:rPr lang="en-US" sz="1400" i="1">
                            <a:latin typeface="Cambria Math" panose="02040503050406030204" pitchFamily="18" charset="0"/>
                          </a:rPr>
                          <m:t> </m:t>
                        </m:r>
                        <m:r>
                          <a:rPr lang="en-US" sz="1400" i="1">
                            <a:latin typeface="Cambria Math" panose="02040503050406030204" pitchFamily="18" charset="0"/>
                          </a:rPr>
                          <m:t>𝐶𝑜𝑠𝑡</m:t>
                        </m:r>
                      </m:lim>
                    </m:limLow>
                  </m:oMath>
                </a14:m>
                <a:endParaRPr lang="en-US" sz="1400" dirty="0" smtClean="0"/>
              </a:p>
              <a:p>
                <a:pPr marL="0" indent="0">
                  <a:buNone/>
                </a:pPr>
                <a:endParaRPr lang="en-US" sz="1400" dirty="0" smtClean="0"/>
              </a:p>
              <a:p>
                <a:pPr lvl="1"/>
                <a:r>
                  <a:rPr lang="en-US" sz="1300" i="1" dirty="0"/>
                  <a:t>Average annual rev </a:t>
                </a:r>
                <a:r>
                  <a:rPr lang="en-US" sz="1300" dirty="0"/>
                  <a:t>is MBFT average gross revenue (2014, 2015) from QP leases</a:t>
                </a:r>
              </a:p>
              <a:p>
                <a:pPr lvl="1"/>
                <a:r>
                  <a:rPr lang="en-US" sz="1300" i="1" dirty="0"/>
                  <a:t>Alterative rev </a:t>
                </a:r>
                <a:r>
                  <a:rPr lang="en-US" sz="1300" dirty="0"/>
                  <a:t>is </a:t>
                </a:r>
                <a14:m>
                  <m:oMath xmlns:m="http://schemas.openxmlformats.org/officeDocument/2006/math">
                    <m:limLow>
                      <m:limLowPr>
                        <m:ctrlPr>
                          <a:rPr lang="en-US" sz="1300" i="1">
                            <a:latin typeface="Cambria Math"/>
                          </a:rPr>
                        </m:ctrlPr>
                      </m:limLowPr>
                      <m:e>
                        <m:groupChr>
                          <m:groupChrPr>
                            <m:chr m:val="⏟"/>
                            <m:ctrlPr>
                              <a:rPr lang="en-US" sz="1300" i="1">
                                <a:latin typeface="Cambria Math"/>
                              </a:rPr>
                            </m:ctrlPr>
                          </m:groupChrPr>
                          <m:e>
                            <m:r>
                              <a:rPr lang="en-US" sz="1300" i="1">
                                <a:latin typeface="Cambria Math" panose="02040503050406030204" pitchFamily="18" charset="0"/>
                              </a:rPr>
                              <m:t>$1,989,679</m:t>
                            </m:r>
                          </m:e>
                        </m:groupChr>
                      </m:e>
                      <m:lim>
                        <m:r>
                          <a:rPr lang="en-US" sz="1300" i="1">
                            <a:latin typeface="Cambria Math" panose="02040503050406030204" pitchFamily="18" charset="0"/>
                          </a:rPr>
                          <m:t>𝑄𝑆</m:t>
                        </m:r>
                        <m:r>
                          <a:rPr lang="en-US" sz="1300" i="1">
                            <a:latin typeface="Cambria Math" panose="02040503050406030204" pitchFamily="18" charset="0"/>
                          </a:rPr>
                          <m:t> </m:t>
                        </m:r>
                        <m:r>
                          <a:rPr lang="en-US" sz="1300" i="1">
                            <a:latin typeface="Cambria Math" panose="02040503050406030204" pitchFamily="18" charset="0"/>
                          </a:rPr>
                          <m:t>𝑣𝑎𝑙𝑢𝑒</m:t>
                        </m:r>
                      </m:lim>
                    </m:limLow>
                    <m:r>
                      <a:rPr lang="en-US" sz="1300" i="1">
                        <a:latin typeface="Cambria Math" panose="02040503050406030204" pitchFamily="18" charset="0"/>
                      </a:rPr>
                      <m:t>∗</m:t>
                    </m:r>
                    <m:limLow>
                      <m:limLowPr>
                        <m:ctrlPr>
                          <a:rPr lang="en-US" sz="1300" i="1">
                            <a:latin typeface="Cambria Math"/>
                          </a:rPr>
                        </m:ctrlPr>
                      </m:limLowPr>
                      <m:e>
                        <m:groupChr>
                          <m:groupChrPr>
                            <m:chr m:val="⏟"/>
                            <m:ctrlPr>
                              <a:rPr lang="en-US" sz="1300" i="1">
                                <a:latin typeface="Cambria Math"/>
                              </a:rPr>
                            </m:ctrlPr>
                          </m:groupChrPr>
                          <m:e>
                            <m:r>
                              <a:rPr lang="en-US" sz="1300" i="1">
                                <a:latin typeface="Cambria Math" panose="02040503050406030204" pitchFamily="18" charset="0"/>
                              </a:rPr>
                              <m:t>0.075</m:t>
                            </m:r>
                          </m:e>
                        </m:groupChr>
                      </m:e>
                      <m:lim>
                        <m:r>
                          <a:rPr lang="en-US" sz="1300" i="1">
                            <a:latin typeface="Cambria Math" panose="02040503050406030204" pitchFamily="18" charset="0"/>
                          </a:rPr>
                          <m:t>𝑎𝑛𝑛𝑢𝑎𝑙</m:t>
                        </m:r>
                        <m:r>
                          <a:rPr lang="en-US" sz="1300" i="1">
                            <a:latin typeface="Cambria Math" panose="02040503050406030204" pitchFamily="18" charset="0"/>
                          </a:rPr>
                          <m:t> </m:t>
                        </m:r>
                        <m:r>
                          <a:rPr lang="en-US" sz="1300" i="1">
                            <a:latin typeface="Cambria Math" panose="02040503050406030204" pitchFamily="18" charset="0"/>
                          </a:rPr>
                          <m:t>𝑦𝑖𝑒𝑙𝑑</m:t>
                        </m:r>
                        <m:r>
                          <a:rPr lang="en-US" sz="1300" i="1">
                            <a:latin typeface="Cambria Math" panose="02040503050406030204" pitchFamily="18" charset="0"/>
                          </a:rPr>
                          <m:t> </m:t>
                        </m:r>
                        <m:r>
                          <a:rPr lang="en-US" sz="1300" i="1">
                            <a:latin typeface="Cambria Math" panose="02040503050406030204" pitchFamily="18" charset="0"/>
                          </a:rPr>
                          <m:t>𝐵𝐴𝐴</m:t>
                        </m:r>
                        <m:r>
                          <a:rPr lang="en-US" sz="1300" i="1">
                            <a:latin typeface="Cambria Math" panose="02040503050406030204" pitchFamily="18" charset="0"/>
                          </a:rPr>
                          <m:t> </m:t>
                        </m:r>
                        <m:r>
                          <a:rPr lang="en-US" sz="1300" i="1">
                            <a:latin typeface="Cambria Math" panose="02040503050406030204" pitchFamily="18" charset="0"/>
                          </a:rPr>
                          <m:t>𝑏𝑜𝑛𝑑</m:t>
                        </m:r>
                      </m:lim>
                    </m:limLow>
                  </m:oMath>
                </a14:m>
                <a:r>
                  <a:rPr lang="en-US" sz="1300" i="1" dirty="0"/>
                  <a:t> </a:t>
                </a:r>
              </a:p>
              <a:p>
                <a:pPr lvl="1"/>
                <a:endParaRPr lang="en-US" sz="1000" dirty="0"/>
              </a:p>
            </p:txBody>
          </p:sp>
        </mc:Choice>
        <mc:Fallback xmlns="">
          <p:sp>
            <p:nvSpPr>
              <p:cNvPr id="13" name="Content Placeholder 12"/>
              <p:cNvSpPr>
                <a:spLocks noGrp="1" noRot="1" noChangeAspect="1" noMove="1" noResize="1" noEditPoints="1" noAdjustHandles="1" noChangeArrowheads="1" noChangeShapeType="1" noTextEdit="1"/>
              </p:cNvSpPr>
              <p:nvPr>
                <p:ph sz="half" idx="2"/>
              </p:nvPr>
            </p:nvSpPr>
            <p:spPr>
              <a:xfrm>
                <a:off x="839788" y="1419225"/>
                <a:ext cx="5157787" cy="4991100"/>
              </a:xfrm>
              <a:blipFill>
                <a:blip r:embed="rId2"/>
                <a:stretch>
                  <a:fillRect l="-354" t="-731" r="-118"/>
                </a:stretch>
              </a:blipFill>
              <a:ln>
                <a:solidFill>
                  <a:schemeClr val="bg1"/>
                </a:solidFill>
              </a:ln>
            </p:spPr>
            <p:txBody>
              <a:bodyPr/>
              <a:lstStyle/>
              <a:p>
                <a:r>
                  <a:rPr lang="en-US">
                    <a:noFill/>
                  </a:rPr>
                  <a:t> </a:t>
                </a:r>
              </a:p>
            </p:txBody>
          </p:sp>
        </mc:Fallback>
      </mc:AlternateContent>
      <p:sp>
        <p:nvSpPr>
          <p:cNvPr id="8" name="Text Placeholder 7"/>
          <p:cNvSpPr>
            <a:spLocks noGrp="1"/>
          </p:cNvSpPr>
          <p:nvPr>
            <p:ph type="body" sz="quarter" idx="3"/>
          </p:nvPr>
        </p:nvSpPr>
        <p:spPr>
          <a:xfrm>
            <a:off x="6172200" y="233363"/>
            <a:ext cx="5183188" cy="823912"/>
          </a:xfrm>
        </p:spPr>
        <p:txBody>
          <a:bodyPr/>
          <a:lstStyle/>
          <a:p>
            <a:r>
              <a:rPr lang="en-US" dirty="0" smtClean="0"/>
              <a:t>‘Community’ Premium </a:t>
            </a:r>
            <a:endParaRPr lang="en-US" dirty="0"/>
          </a:p>
        </p:txBody>
      </p:sp>
      <mc:AlternateContent xmlns:mc="http://schemas.openxmlformats.org/markup-compatibility/2006" xmlns:a14="http://schemas.microsoft.com/office/drawing/2010/main">
        <mc:Choice Requires="a14">
          <p:sp>
            <p:nvSpPr>
              <p:cNvPr id="25" name="Content Placeholder 24"/>
              <p:cNvSpPr>
                <a:spLocks noGrp="1"/>
              </p:cNvSpPr>
              <p:nvPr>
                <p:ph sz="quarter" idx="4"/>
              </p:nvPr>
            </p:nvSpPr>
            <p:spPr>
              <a:xfrm>
                <a:off x="6172200" y="1419224"/>
                <a:ext cx="5183188" cy="4991099"/>
              </a:xfrm>
              <a:ln>
                <a:solidFill>
                  <a:schemeClr val="bg1"/>
                </a:solidFill>
              </a:ln>
            </p:spPr>
            <p:txBody>
              <a:bodyPr>
                <a:normAutofit/>
              </a:bodyPr>
              <a:lstStyle/>
              <a:p>
                <a:r>
                  <a:rPr lang="en-US" sz="1400" dirty="0" smtClean="0"/>
                  <a:t>Observed: </a:t>
                </a:r>
                <a14:m>
                  <m:oMath xmlns:m="http://schemas.openxmlformats.org/officeDocument/2006/math">
                    <m:f>
                      <m:fPr>
                        <m:ctrlPr>
                          <a:rPr lang="en-US" sz="1400" i="1" smtClean="0">
                            <a:latin typeface="Cambria Math"/>
                          </a:rPr>
                        </m:ctrlPr>
                      </m:fPr>
                      <m:num>
                        <m:r>
                          <a:rPr lang="en-US" sz="1400" b="0" i="1" smtClean="0">
                            <a:latin typeface="Cambria Math" panose="02040503050406030204" pitchFamily="18" charset="0"/>
                          </a:rPr>
                          <m:t>𝑀𝐵𝐶𝑄𝐹</m:t>
                        </m:r>
                        <m:r>
                          <a:rPr lang="en-US" sz="1400" b="0" i="1" smtClean="0">
                            <a:latin typeface="Cambria Math" panose="02040503050406030204" pitchFamily="18" charset="0"/>
                          </a:rPr>
                          <m:t> </m:t>
                        </m:r>
                        <m:r>
                          <a:rPr lang="en-US" sz="1400" b="0" i="1" smtClean="0">
                            <a:latin typeface="Cambria Math" panose="02040503050406030204" pitchFamily="18" charset="0"/>
                          </a:rPr>
                          <m:t>𝑇𝑜𝑡𝑎𝑙</m:t>
                        </m:r>
                        <m:r>
                          <a:rPr lang="en-US" sz="1400" b="0" i="1" smtClean="0">
                            <a:latin typeface="Cambria Math" panose="02040503050406030204" pitchFamily="18" charset="0"/>
                          </a:rPr>
                          <m:t> </m:t>
                        </m:r>
                        <m:r>
                          <a:rPr lang="en-US" sz="1400" b="0" i="1" smtClean="0">
                            <a:latin typeface="Cambria Math" panose="02040503050406030204" pitchFamily="18" charset="0"/>
                          </a:rPr>
                          <m:t>𝐿𝑒𝑎𝑠𝑒</m:t>
                        </m:r>
                        <m:r>
                          <a:rPr lang="en-US" sz="1400" b="0" i="1" smtClean="0">
                            <a:latin typeface="Cambria Math" panose="02040503050406030204" pitchFamily="18" charset="0"/>
                          </a:rPr>
                          <m:t> </m:t>
                        </m:r>
                        <m:r>
                          <a:rPr lang="en-US" sz="1400" b="0" i="1" smtClean="0">
                            <a:latin typeface="Cambria Math" panose="02040503050406030204" pitchFamily="18" charset="0"/>
                          </a:rPr>
                          <m:t>𝑅𝑒𝑣</m:t>
                        </m:r>
                      </m:num>
                      <m:den>
                        <m:r>
                          <a:rPr lang="en-US" sz="1400" b="0" i="1" smtClean="0">
                            <a:latin typeface="Cambria Math" panose="02040503050406030204" pitchFamily="18" charset="0"/>
                          </a:rPr>
                          <m:t>𝑀𝐵𝐶𝑄𝐹</m:t>
                        </m:r>
                        <m:r>
                          <a:rPr lang="en-US" sz="1400" b="0" i="1" smtClean="0">
                            <a:latin typeface="Cambria Math" panose="02040503050406030204" pitchFamily="18" charset="0"/>
                          </a:rPr>
                          <m:t> </m:t>
                        </m:r>
                        <m:r>
                          <a:rPr lang="en-US" sz="1400" b="0" i="1" smtClean="0">
                            <a:latin typeface="Cambria Math" panose="02040503050406030204" pitchFamily="18" charset="0"/>
                          </a:rPr>
                          <m:t>𝑇𝑜𝑡𝑎𝑙</m:t>
                        </m:r>
                        <m:r>
                          <a:rPr lang="en-US" sz="1400" b="0" i="1" smtClean="0">
                            <a:latin typeface="Cambria Math" panose="02040503050406030204" pitchFamily="18" charset="0"/>
                          </a:rPr>
                          <m:t> </m:t>
                        </m:r>
                        <m:r>
                          <a:rPr lang="en-US" sz="1400" b="0" i="1" smtClean="0">
                            <a:latin typeface="Cambria Math" panose="02040503050406030204" pitchFamily="18" charset="0"/>
                          </a:rPr>
                          <m:t>𝑄𝑃</m:t>
                        </m:r>
                        <m:r>
                          <a:rPr lang="en-US" sz="1400" b="0" i="1" smtClean="0">
                            <a:latin typeface="Cambria Math" panose="02040503050406030204" pitchFamily="18" charset="0"/>
                          </a:rPr>
                          <m:t> </m:t>
                        </m:r>
                        <m:r>
                          <a:rPr lang="en-US" sz="1400" b="0" i="1" smtClean="0">
                            <a:latin typeface="Cambria Math" panose="02040503050406030204" pitchFamily="18" charset="0"/>
                          </a:rPr>
                          <m:t>𝐿𝑒𝑎𝑠𝑒</m:t>
                        </m:r>
                      </m:den>
                    </m:f>
                  </m:oMath>
                </a14:m>
                <a:endParaRPr lang="en-US" sz="1400" dirty="0" smtClean="0"/>
              </a:p>
              <a:p>
                <a:r>
                  <a:rPr lang="en-US" sz="1400" dirty="0" smtClean="0"/>
                  <a:t>Market Lease: assume all QP leased at market rate</a:t>
                </a:r>
              </a:p>
              <a:p>
                <a:r>
                  <a:rPr lang="en-US" sz="1400" dirty="0" smtClean="0"/>
                  <a:t>Market Lease (fleet ratio): </a:t>
                </a:r>
                <a14:m>
                  <m:oMath xmlns:m="http://schemas.openxmlformats.org/officeDocument/2006/math">
                    <m:r>
                      <m:rPr>
                        <m:sty m:val="p"/>
                      </m:rPr>
                      <a:rPr lang="en-US" sz="1200" b="0" i="0" smtClean="0">
                        <a:latin typeface="Cambria Math"/>
                      </a:rPr>
                      <m:t>R</m:t>
                    </m:r>
                    <m:r>
                      <a:rPr lang="en-US" sz="1200" b="0" i="0" smtClean="0">
                        <a:latin typeface="Cambria Math"/>
                      </a:rPr>
                      <m:t>=</m:t>
                    </m:r>
                    <m:nary>
                      <m:naryPr>
                        <m:chr m:val="∑"/>
                        <m:supHide m:val="on"/>
                        <m:ctrlPr>
                          <a:rPr lang="en-US" sz="1200" b="0" i="1" smtClean="0">
                            <a:latin typeface="Cambria Math"/>
                          </a:rPr>
                        </m:ctrlPr>
                      </m:naryPr>
                      <m:sub>
                        <m:r>
                          <m:rPr>
                            <m:brk m:alnAt="7"/>
                          </m:rPr>
                          <a:rPr lang="en-US" sz="1200" b="0" i="1" smtClean="0">
                            <a:latin typeface="Cambria Math"/>
                          </a:rPr>
                          <m:t>𝑖</m:t>
                        </m:r>
                      </m:sub>
                      <m:sup/>
                      <m:e>
                        <m:sSub>
                          <m:sSubPr>
                            <m:ctrlPr>
                              <a:rPr lang="en-US" sz="1200" b="0" i="1" smtClean="0">
                                <a:latin typeface="Cambria Math"/>
                              </a:rPr>
                            </m:ctrlPr>
                          </m:sSubPr>
                          <m:e>
                            <m:r>
                              <a:rPr lang="en-US" sz="1200" b="0" i="1" smtClean="0">
                                <a:latin typeface="Cambria Math"/>
                              </a:rPr>
                              <m:t>𝑤</m:t>
                            </m:r>
                          </m:e>
                          <m:sub>
                            <m:r>
                              <a:rPr lang="en-US" sz="1200" b="0" i="1" smtClean="0">
                                <a:latin typeface="Cambria Math"/>
                              </a:rPr>
                              <m:t>𝑖</m:t>
                            </m:r>
                          </m:sub>
                        </m:sSub>
                        <m:sSub>
                          <m:sSubPr>
                            <m:ctrlPr>
                              <a:rPr lang="en-US" sz="1200" b="0" i="1" smtClean="0">
                                <a:latin typeface="Cambria Math"/>
                              </a:rPr>
                            </m:ctrlPr>
                          </m:sSubPr>
                          <m:e>
                            <m:r>
                              <a:rPr lang="en-US" sz="1200" b="0" i="1" smtClean="0">
                                <a:latin typeface="Cambria Math"/>
                              </a:rPr>
                              <m:t>𝑝</m:t>
                            </m:r>
                          </m:e>
                          <m:sub>
                            <m:r>
                              <a:rPr lang="en-US" sz="1200" b="0" i="1" smtClean="0">
                                <a:latin typeface="Cambria Math"/>
                              </a:rPr>
                              <m:t>𝑖</m:t>
                            </m:r>
                          </m:sub>
                        </m:sSub>
                      </m:e>
                    </m:nary>
                    <m:r>
                      <a:rPr lang="en-US" sz="1200" b="0" i="0" smtClean="0">
                        <a:latin typeface="Cambria Math" panose="02040503050406030204" pitchFamily="18" charset="0"/>
                      </a:rPr>
                      <m:t>; </m:t>
                    </m:r>
                    <m:sSub>
                      <m:sSubPr>
                        <m:ctrlPr>
                          <a:rPr lang="en-US" sz="1200" b="0" i="1" smtClean="0">
                            <a:latin typeface="Cambria Math"/>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f>
                      <m:fPr>
                        <m:ctrlPr>
                          <a:rPr lang="en-US" sz="1200" b="0" i="1" smtClean="0">
                            <a:latin typeface="Cambria Math"/>
                          </a:rPr>
                        </m:ctrlPr>
                      </m:fPr>
                      <m:num>
                        <m:r>
                          <a:rPr lang="en-US" sz="1200" b="0" i="1" smtClean="0">
                            <a:latin typeface="Cambria Math" panose="02040503050406030204" pitchFamily="18" charset="0"/>
                          </a:rPr>
                          <m:t>𝑓𝑙𝑒𝑒𝑡</m:t>
                        </m:r>
                        <m:r>
                          <a:rPr lang="en-US" sz="1200" b="0" i="1" smtClean="0">
                            <a:latin typeface="Cambria Math" panose="02040503050406030204" pitchFamily="18" charset="0"/>
                          </a:rPr>
                          <m:t> </m:t>
                        </m:r>
                        <m:r>
                          <a:rPr lang="en-US" sz="1200" b="0" i="1" smtClean="0">
                            <a:latin typeface="Cambria Math" panose="02040503050406030204" pitchFamily="18" charset="0"/>
                          </a:rPr>
                          <m:t>h𝑎𝑟𝑣𝑒𝑠</m:t>
                        </m:r>
                        <m:sSub>
                          <m:sSubPr>
                            <m:ctrlPr>
                              <a:rPr lang="en-US" sz="1200" b="0" i="1" smtClean="0">
                                <a:latin typeface="Cambria Math"/>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𝑖</m:t>
                            </m:r>
                          </m:sub>
                        </m:sSub>
                      </m:num>
                      <m:den>
                        <m:r>
                          <a:rPr lang="en-US" sz="1200" b="0" i="1" smtClean="0">
                            <a:latin typeface="Cambria Math" panose="02040503050406030204" pitchFamily="18" charset="0"/>
                          </a:rPr>
                          <m:t>𝑠𝑒𝑐𝑡𝑜𝑟</m:t>
                        </m:r>
                        <m:r>
                          <a:rPr lang="en-US" sz="1200" b="0" i="1" smtClean="0">
                            <a:latin typeface="Cambria Math" panose="02040503050406030204" pitchFamily="18" charset="0"/>
                          </a:rPr>
                          <m:t> </m:t>
                        </m:r>
                        <m:r>
                          <a:rPr lang="en-US" sz="1200" b="0" i="1" smtClean="0">
                            <a:latin typeface="Cambria Math" panose="02040503050406030204" pitchFamily="18" charset="0"/>
                          </a:rPr>
                          <m:t>𝑎𝑙𝑙𝑜𝑐𝑎𝑡𝑖𝑜</m:t>
                        </m:r>
                        <m:sSub>
                          <m:sSubPr>
                            <m:ctrlPr>
                              <a:rPr lang="en-US" sz="1200" b="0" i="1" smtClean="0">
                                <a:latin typeface="Cambria Math"/>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𝑖</m:t>
                            </m:r>
                          </m:sub>
                        </m:sSub>
                      </m:den>
                    </m:f>
                  </m:oMath>
                </a14:m>
                <a:r>
                  <a:rPr lang="en-US" sz="1400" b="0" dirty="0" smtClean="0"/>
                  <a:t> </a:t>
                </a:r>
              </a:p>
              <a:p>
                <a:r>
                  <a:rPr lang="en-US" sz="1400" dirty="0" smtClean="0"/>
                  <a:t>Market Lease (species prop): </a:t>
                </a:r>
                <a14:m>
                  <m:oMath xmlns:m="http://schemas.openxmlformats.org/officeDocument/2006/math">
                    <m:r>
                      <m:rPr>
                        <m:sty m:val="p"/>
                      </m:rPr>
                      <a:rPr lang="en-US" sz="1200" b="0" i="0" smtClean="0">
                        <a:latin typeface="Cambria Math"/>
                      </a:rPr>
                      <m:t>R</m:t>
                    </m:r>
                    <m:r>
                      <a:rPr lang="en-US" sz="1200" b="0" i="0" smtClean="0">
                        <a:latin typeface="Cambria Math"/>
                      </a:rPr>
                      <m:t>=</m:t>
                    </m:r>
                    <m:nary>
                      <m:naryPr>
                        <m:chr m:val="∑"/>
                        <m:supHide m:val="on"/>
                        <m:ctrlPr>
                          <a:rPr lang="en-US" sz="1200" b="0" i="1" smtClean="0">
                            <a:latin typeface="Cambria Math"/>
                          </a:rPr>
                        </m:ctrlPr>
                      </m:naryPr>
                      <m:sub>
                        <m:r>
                          <m:rPr>
                            <m:brk m:alnAt="7"/>
                          </m:rPr>
                          <a:rPr lang="en-US" sz="1200" b="0" i="1" smtClean="0">
                            <a:latin typeface="Cambria Math"/>
                          </a:rPr>
                          <m:t>𝑖</m:t>
                        </m:r>
                      </m:sub>
                      <m:sup/>
                      <m:e>
                        <m:sSub>
                          <m:sSubPr>
                            <m:ctrlPr>
                              <a:rPr lang="en-US" sz="1200" b="0" i="1" smtClean="0">
                                <a:latin typeface="Cambria Math"/>
                              </a:rPr>
                            </m:ctrlPr>
                          </m:sSubPr>
                          <m:e>
                            <m:r>
                              <a:rPr lang="en-US" sz="1200" b="0" i="1" smtClean="0">
                                <a:latin typeface="Cambria Math"/>
                              </a:rPr>
                              <m:t>𝑤</m:t>
                            </m:r>
                          </m:e>
                          <m:sub>
                            <m:r>
                              <a:rPr lang="en-US" sz="1200" b="0" i="1" smtClean="0">
                                <a:latin typeface="Cambria Math"/>
                              </a:rPr>
                              <m:t>𝑖</m:t>
                            </m:r>
                          </m:sub>
                        </m:sSub>
                        <m:sSub>
                          <m:sSubPr>
                            <m:ctrlPr>
                              <a:rPr lang="en-US" sz="1200" b="0" i="1" smtClean="0">
                                <a:latin typeface="Cambria Math"/>
                              </a:rPr>
                            </m:ctrlPr>
                          </m:sSubPr>
                          <m:e>
                            <m:r>
                              <a:rPr lang="en-US" sz="1200" b="0" i="1" smtClean="0">
                                <a:latin typeface="Cambria Math"/>
                              </a:rPr>
                              <m:t>𝑝</m:t>
                            </m:r>
                          </m:e>
                          <m:sub>
                            <m:r>
                              <a:rPr lang="en-US" sz="1200" b="0" i="1" smtClean="0">
                                <a:latin typeface="Cambria Math"/>
                              </a:rPr>
                              <m:t>𝑖</m:t>
                            </m:r>
                          </m:sub>
                        </m:sSub>
                      </m:e>
                    </m:nary>
                    <m:r>
                      <a:rPr lang="en-US" sz="1200" b="0" i="0" smtClean="0">
                        <a:latin typeface="Cambria Math" panose="02040503050406030204" pitchFamily="18" charset="0"/>
                      </a:rPr>
                      <m:t>,</m:t>
                    </m:r>
                    <m:r>
                      <a:rPr lang="en-US" sz="1200" b="0" i="1" smtClean="0">
                        <a:latin typeface="Cambria Math" panose="02040503050406030204" pitchFamily="18" charset="0"/>
                      </a:rPr>
                      <m:t>; </m:t>
                    </m:r>
                    <m:sSub>
                      <m:sSubPr>
                        <m:ctrlPr>
                          <a:rPr lang="en-US" sz="1200" b="0" i="1" smtClean="0">
                            <a:latin typeface="Cambria Math"/>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f>
                      <m:fPr>
                        <m:ctrlPr>
                          <a:rPr lang="en-US" sz="1200" b="0" i="1" smtClean="0">
                            <a:latin typeface="Cambria Math"/>
                          </a:rPr>
                        </m:ctrlPr>
                      </m:fPr>
                      <m:num>
                        <m:r>
                          <a:rPr lang="en-US" sz="1200" b="0" i="1" smtClean="0">
                            <a:latin typeface="Cambria Math" panose="02040503050406030204" pitchFamily="18" charset="0"/>
                          </a:rPr>
                          <m:t>𝑀𝑜𝑟𝑟𝑜</m:t>
                        </m:r>
                        <m:r>
                          <a:rPr lang="en-US" sz="1200" b="0" i="1" smtClean="0">
                            <a:latin typeface="Cambria Math" panose="02040503050406030204" pitchFamily="18" charset="0"/>
                          </a:rPr>
                          <m:t> </m:t>
                        </m:r>
                        <m:r>
                          <a:rPr lang="en-US" sz="1200" b="0" i="1" smtClean="0">
                            <a:latin typeface="Cambria Math" panose="02040503050406030204" pitchFamily="18" charset="0"/>
                          </a:rPr>
                          <m:t>𝐵𝑎𝑦</m:t>
                        </m:r>
                        <m:r>
                          <a:rPr lang="en-US" sz="1200" b="0" i="1" smtClean="0">
                            <a:latin typeface="Cambria Math" panose="02040503050406030204" pitchFamily="18" charset="0"/>
                          </a:rPr>
                          <m:t> </m:t>
                        </m:r>
                        <m:r>
                          <a:rPr lang="en-US" sz="1200" b="0" i="1" smtClean="0">
                            <a:latin typeface="Cambria Math" panose="02040503050406030204" pitchFamily="18" charset="0"/>
                          </a:rPr>
                          <m:t>𝐿𝑎𝑛𝑑𝑖𝑛𝑔</m:t>
                        </m:r>
                        <m:sSub>
                          <m:sSubPr>
                            <m:ctrlPr>
                              <a:rPr lang="en-US" sz="1200" b="0" i="1" smtClean="0">
                                <a:latin typeface="Cambria Math"/>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𝑖</m:t>
                            </m:r>
                          </m:sub>
                        </m:sSub>
                      </m:num>
                      <m:den>
                        <m:r>
                          <a:rPr lang="en-US" sz="1200" b="0" i="1" smtClean="0">
                            <a:latin typeface="Cambria Math" panose="02040503050406030204" pitchFamily="18" charset="0"/>
                          </a:rPr>
                          <m:t>𝑀𝑜𝑟𝑟𝑜</m:t>
                        </m:r>
                        <m:r>
                          <a:rPr lang="en-US" sz="1200" b="0" i="1" smtClean="0">
                            <a:latin typeface="Cambria Math" panose="02040503050406030204" pitchFamily="18" charset="0"/>
                          </a:rPr>
                          <m:t> </m:t>
                        </m:r>
                        <m:r>
                          <a:rPr lang="en-US" sz="1200" b="0" i="1" smtClean="0">
                            <a:latin typeface="Cambria Math" panose="02040503050406030204" pitchFamily="18" charset="0"/>
                          </a:rPr>
                          <m:t>𝐵𝑎𝑦</m:t>
                        </m:r>
                        <m:r>
                          <a:rPr lang="en-US" sz="1200" b="0" i="1" smtClean="0">
                            <a:latin typeface="Cambria Math" panose="02040503050406030204" pitchFamily="18" charset="0"/>
                          </a:rPr>
                          <m:t> </m:t>
                        </m:r>
                        <m:r>
                          <a:rPr lang="en-US" sz="1200" b="0" i="1" smtClean="0">
                            <a:latin typeface="Cambria Math" panose="02040503050406030204" pitchFamily="18" charset="0"/>
                          </a:rPr>
                          <m:t>𝑡𝑜𝑡𝑎𝑙</m:t>
                        </m:r>
                        <m:r>
                          <a:rPr lang="en-US" sz="1200" b="0" i="1" smtClean="0">
                            <a:latin typeface="Cambria Math" panose="02040503050406030204" pitchFamily="18" charset="0"/>
                          </a:rPr>
                          <m:t> </m:t>
                        </m:r>
                        <m:r>
                          <a:rPr lang="en-US" sz="1200" b="0" i="1" smtClean="0">
                            <a:latin typeface="Cambria Math" panose="02040503050406030204" pitchFamily="18" charset="0"/>
                          </a:rPr>
                          <m:t>𝐼𝐹𝑄</m:t>
                        </m:r>
                        <m:r>
                          <a:rPr lang="en-US" sz="1200" b="0" i="1" smtClean="0">
                            <a:latin typeface="Cambria Math" panose="02040503050406030204" pitchFamily="18" charset="0"/>
                          </a:rPr>
                          <m:t> </m:t>
                        </m:r>
                        <m:r>
                          <a:rPr lang="en-US" sz="1200" b="0" i="1" smtClean="0">
                            <a:latin typeface="Cambria Math" panose="02040503050406030204" pitchFamily="18" charset="0"/>
                          </a:rPr>
                          <m:t>𝐿𝑎𝑛𝑑𝑖𝑛𝑔𝑠</m:t>
                        </m:r>
                      </m:den>
                    </m:f>
                  </m:oMath>
                </a14:m>
                <a:endParaRPr lang="en-US" sz="1200" dirty="0" smtClean="0"/>
              </a:p>
              <a:p>
                <a:pPr marL="457200" lvl="1" indent="0">
                  <a:buNone/>
                </a:pPr>
                <a:endParaRPr lang="en-US" sz="1200" dirty="0"/>
              </a:p>
            </p:txBody>
          </p:sp>
        </mc:Choice>
        <mc:Fallback xmlns="">
          <p:sp>
            <p:nvSpPr>
              <p:cNvPr id="25" name="Content Placeholder 24"/>
              <p:cNvSpPr>
                <a:spLocks noGrp="1" noRot="1" noChangeAspect="1" noMove="1" noResize="1" noEditPoints="1" noAdjustHandles="1" noChangeArrowheads="1" noChangeShapeType="1" noTextEdit="1"/>
              </p:cNvSpPr>
              <p:nvPr>
                <p:ph sz="quarter" idx="4"/>
              </p:nvPr>
            </p:nvSpPr>
            <p:spPr>
              <a:xfrm>
                <a:off x="6172200" y="1419224"/>
                <a:ext cx="5183188" cy="4991099"/>
              </a:xfrm>
              <a:blipFill rotWithShape="1">
                <a:blip r:embed="rId3"/>
                <a:stretch>
                  <a:fillRect l="-117"/>
                </a:stretch>
              </a:blipFill>
              <a:ln>
                <a:solidFill>
                  <a:schemeClr val="bg1"/>
                </a:solidFill>
              </a:ln>
            </p:spPr>
            <p:txBody>
              <a:bodyPr/>
              <a:lstStyle/>
              <a:p>
                <a:r>
                  <a:rPr lang="en-US">
                    <a:noFill/>
                  </a:rPr>
                  <a:t> </a:t>
                </a:r>
              </a:p>
            </p:txBody>
          </p:sp>
        </mc:Fallback>
      </mc:AlternateContent>
      <p:pic>
        <p:nvPicPr>
          <p:cNvPr id="26" name="Picture 25"/>
          <p:cNvPicPr>
            <a:picLocks noChangeAspect="1"/>
          </p:cNvPicPr>
          <p:nvPr/>
        </p:nvPicPr>
        <p:blipFill>
          <a:blip r:embed="rId4"/>
          <a:stretch>
            <a:fillRect/>
          </a:stretch>
        </p:blipFill>
        <p:spPr>
          <a:xfrm>
            <a:off x="954479" y="2446394"/>
            <a:ext cx="4868469" cy="1520767"/>
          </a:xfrm>
          <a:prstGeom prst="rect">
            <a:avLst/>
          </a:prstGeom>
        </p:spPr>
      </p:pic>
      <p:pic>
        <p:nvPicPr>
          <p:cNvPr id="3" name="Picture 2"/>
          <p:cNvPicPr>
            <a:picLocks noChangeAspect="1"/>
          </p:cNvPicPr>
          <p:nvPr/>
        </p:nvPicPr>
        <p:blipFill>
          <a:blip r:embed="rId5"/>
          <a:stretch>
            <a:fillRect/>
          </a:stretch>
        </p:blipFill>
        <p:spPr>
          <a:xfrm>
            <a:off x="5997572" y="3409950"/>
            <a:ext cx="5584827" cy="3341552"/>
          </a:xfrm>
          <a:prstGeom prst="rect">
            <a:avLst/>
          </a:prstGeom>
        </p:spPr>
      </p:pic>
    </p:spTree>
    <p:extLst>
      <p:ext uri="{BB962C8B-B14F-4D97-AF65-F5344CB8AC3E}">
        <p14:creationId xmlns:p14="http://schemas.microsoft.com/office/powerpoint/2010/main" val="3411938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Fleet Balance Sheet</a:t>
            </a:r>
            <a:endParaRPr lang="en-US" dirty="0"/>
          </a:p>
        </p:txBody>
      </p:sp>
      <p:pic>
        <p:nvPicPr>
          <p:cNvPr id="9" name="Content Placeholder 8"/>
          <p:cNvPicPr>
            <a:picLocks noGrp="1" noChangeAspect="1"/>
          </p:cNvPicPr>
          <p:nvPr>
            <p:ph idx="1"/>
          </p:nvPr>
        </p:nvPicPr>
        <p:blipFill>
          <a:blip r:embed="rId2"/>
          <a:stretch>
            <a:fillRect/>
          </a:stretch>
        </p:blipFill>
        <p:spPr>
          <a:xfrm>
            <a:off x="4125531" y="1825625"/>
            <a:ext cx="3940938" cy="4351338"/>
          </a:xfrm>
          <a:prstGeom prst="rect">
            <a:avLst/>
          </a:prstGeom>
        </p:spPr>
      </p:pic>
      <p:sp>
        <p:nvSpPr>
          <p:cNvPr id="10" name="TextBox 9"/>
          <p:cNvSpPr txBox="1"/>
          <p:nvPr/>
        </p:nvSpPr>
        <p:spPr>
          <a:xfrm>
            <a:off x="701566" y="2632841"/>
            <a:ext cx="2081048" cy="461665"/>
          </a:xfrm>
          <a:prstGeom prst="rect">
            <a:avLst/>
          </a:prstGeom>
          <a:noFill/>
          <a:ln>
            <a:solidFill>
              <a:schemeClr val="tx2"/>
            </a:solidFill>
          </a:ln>
        </p:spPr>
        <p:txBody>
          <a:bodyPr wrap="square" rtlCol="0">
            <a:spAutoFit/>
          </a:bodyPr>
          <a:lstStyle/>
          <a:p>
            <a:r>
              <a:rPr lang="en-US" sz="1200" dirty="0" smtClean="0"/>
              <a:t>Landings and revenue for Morro Bay ‘local’ vessels only</a:t>
            </a:r>
            <a:endParaRPr lang="en-US" sz="1200" dirty="0"/>
          </a:p>
        </p:txBody>
      </p:sp>
      <p:cxnSp>
        <p:nvCxnSpPr>
          <p:cNvPr id="12" name="Elbow Connector 11"/>
          <p:cNvCxnSpPr/>
          <p:nvPr/>
        </p:nvCxnSpPr>
        <p:spPr>
          <a:xfrm>
            <a:off x="1568669" y="3176752"/>
            <a:ext cx="2388476" cy="18524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3244" y="3959776"/>
            <a:ext cx="2081048" cy="461665"/>
          </a:xfrm>
          <a:prstGeom prst="rect">
            <a:avLst/>
          </a:prstGeom>
          <a:noFill/>
          <a:ln>
            <a:solidFill>
              <a:schemeClr val="tx2"/>
            </a:solidFill>
          </a:ln>
        </p:spPr>
        <p:txBody>
          <a:bodyPr wrap="square" rtlCol="0">
            <a:spAutoFit/>
          </a:bodyPr>
          <a:lstStyle/>
          <a:p>
            <a:r>
              <a:rPr lang="en-US" sz="1200" dirty="0" smtClean="0"/>
              <a:t>Captain/boat share includes observer travel cost</a:t>
            </a:r>
            <a:endParaRPr lang="en-US" sz="1200" dirty="0"/>
          </a:p>
        </p:txBody>
      </p:sp>
      <p:cxnSp>
        <p:nvCxnSpPr>
          <p:cNvPr id="15" name="Elbow Connector 14"/>
          <p:cNvCxnSpPr/>
          <p:nvPr/>
        </p:nvCxnSpPr>
        <p:spPr>
          <a:xfrm>
            <a:off x="985345" y="4485290"/>
            <a:ext cx="2900855" cy="13794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351624" y="1989080"/>
            <a:ext cx="2081048" cy="461665"/>
          </a:xfrm>
          <a:prstGeom prst="rect">
            <a:avLst/>
          </a:prstGeom>
          <a:noFill/>
          <a:ln>
            <a:solidFill>
              <a:schemeClr val="tx2"/>
            </a:solidFill>
          </a:ln>
        </p:spPr>
        <p:txBody>
          <a:bodyPr wrap="square" rtlCol="0">
            <a:spAutoFit/>
          </a:bodyPr>
          <a:lstStyle/>
          <a:p>
            <a:r>
              <a:rPr lang="en-US" sz="1200" dirty="0" smtClean="0"/>
              <a:t>Local vessel own no QS…lease 100% of landings</a:t>
            </a:r>
          </a:p>
        </p:txBody>
      </p:sp>
      <p:cxnSp>
        <p:nvCxnSpPr>
          <p:cNvPr id="18" name="Elbow Connector 17"/>
          <p:cNvCxnSpPr/>
          <p:nvPr/>
        </p:nvCxnSpPr>
        <p:spPr>
          <a:xfrm rot="10800000" flipV="1">
            <a:off x="7914290" y="2569779"/>
            <a:ext cx="2869324" cy="3547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820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Text Placeholder 6"/>
          <p:cNvSpPr>
            <a:spLocks noGrp="1"/>
          </p:cNvSpPr>
          <p:nvPr>
            <p:ph type="body" idx="1"/>
          </p:nvPr>
        </p:nvSpPr>
        <p:spPr/>
        <p:txBody>
          <a:bodyPr/>
          <a:lstStyle/>
          <a:p>
            <a:r>
              <a:rPr lang="en-US" dirty="0" smtClean="0"/>
              <a:t>Observations</a:t>
            </a:r>
            <a:endParaRPr lang="en-US" dirty="0"/>
          </a:p>
        </p:txBody>
      </p:sp>
      <p:sp>
        <p:nvSpPr>
          <p:cNvPr id="3" name="Content Placeholder 2"/>
          <p:cNvSpPr>
            <a:spLocks noGrp="1"/>
          </p:cNvSpPr>
          <p:nvPr>
            <p:ph sz="half" idx="2"/>
          </p:nvPr>
        </p:nvSpPr>
        <p:spPr/>
        <p:txBody>
          <a:bodyPr>
            <a:normAutofit fontScale="62500" lnSpcReduction="20000"/>
          </a:bodyPr>
          <a:lstStyle/>
          <a:p>
            <a:r>
              <a:rPr lang="en-US" dirty="0" smtClean="0"/>
              <a:t>A key buyer indicated he had invested in GF offloading capacity in Monterey but was ‘scrambling’ to find guys to supply him…’we can sell dover and other trawl species as well.’</a:t>
            </a:r>
          </a:p>
          <a:p>
            <a:r>
              <a:rPr lang="en-US" dirty="0" smtClean="0"/>
              <a:t>The city of Monterey invested $200,000 in quota and pays $10,000/year for operating costs.</a:t>
            </a:r>
          </a:p>
          <a:p>
            <a:r>
              <a:rPr lang="en-US" dirty="0" smtClean="0"/>
              <a:t>2016 IFQ </a:t>
            </a:r>
            <a:r>
              <a:rPr lang="en-US" dirty="0" err="1" smtClean="0"/>
              <a:t>groundfish</a:t>
            </a:r>
            <a:r>
              <a:rPr lang="en-US" dirty="0" smtClean="0"/>
              <a:t> landings at Monterey/Moss Landing </a:t>
            </a:r>
            <a:r>
              <a:rPr lang="en-US" dirty="0" err="1" smtClean="0"/>
              <a:t>totalled</a:t>
            </a:r>
            <a:r>
              <a:rPr lang="en-US" dirty="0" smtClean="0"/>
              <a:t> 19,801 lbs. (all sablefish).  The upper bound on revenue this could generate would be around $22000…that leaves a lot of quota leased out of the area or not leased.</a:t>
            </a:r>
          </a:p>
          <a:p>
            <a:r>
              <a:rPr lang="en-US" dirty="0" smtClean="0"/>
              <a:t>I find this really interesting…I mean if we are going to square these facts with the sentiment that the community is ‘really trying to make this work’, we have to accept either a coordination failure of epic proportions or some exaggeration. </a:t>
            </a:r>
            <a:endParaRPr lang="en-US" dirty="0"/>
          </a:p>
        </p:txBody>
      </p:sp>
      <p:sp>
        <p:nvSpPr>
          <p:cNvPr id="8" name="Text Placeholder 7"/>
          <p:cNvSpPr>
            <a:spLocks noGrp="1"/>
          </p:cNvSpPr>
          <p:nvPr>
            <p:ph type="body" sz="quarter" idx="3"/>
          </p:nvPr>
        </p:nvSpPr>
        <p:spPr/>
        <p:txBody>
          <a:bodyPr/>
          <a:lstStyle/>
          <a:p>
            <a:r>
              <a:rPr lang="en-US" dirty="0" smtClean="0"/>
              <a:t>Sentiment</a:t>
            </a:r>
            <a:endParaRPr lang="en-US" dirty="0"/>
          </a:p>
        </p:txBody>
      </p:sp>
      <p:sp>
        <p:nvSpPr>
          <p:cNvPr id="9" name="Content Placeholder 8"/>
          <p:cNvSpPr>
            <a:spLocks noGrp="1"/>
          </p:cNvSpPr>
          <p:nvPr>
            <p:ph sz="quarter" idx="4"/>
          </p:nvPr>
        </p:nvSpPr>
        <p:spPr/>
        <p:txBody>
          <a:bodyPr>
            <a:normAutofit fontScale="92500" lnSpcReduction="20000"/>
          </a:bodyPr>
          <a:lstStyle/>
          <a:p>
            <a:r>
              <a:rPr lang="en-US" dirty="0" smtClean="0"/>
              <a:t>There was a disconnect between interview responses and what respondents wanted to see reflected in the report….the interviews asked pretty specific questions so there was limited scope for flowery B.S. answers….but when board members in particular saw the responses in the final report they were uncomfortable with the lack of jargon and prose in the report.</a:t>
            </a:r>
            <a:endParaRPr lang="en-US" dirty="0"/>
          </a:p>
        </p:txBody>
      </p:sp>
    </p:spTree>
    <p:extLst>
      <p:ext uri="{BB962C8B-B14F-4D97-AF65-F5344CB8AC3E}">
        <p14:creationId xmlns:p14="http://schemas.microsoft.com/office/powerpoint/2010/main" val="196280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normAutofit fontScale="62500" lnSpcReduction="20000"/>
          </a:bodyPr>
          <a:lstStyle/>
          <a:p>
            <a:r>
              <a:rPr lang="en-US" dirty="0" smtClean="0"/>
              <a:t>some language that board members wanted inserted into the report:</a:t>
            </a:r>
          </a:p>
          <a:p>
            <a:r>
              <a:rPr lang="en-US" i="1" dirty="0" smtClean="0"/>
              <a:t>Responses </a:t>
            </a:r>
            <a:r>
              <a:rPr lang="en-US" i="1" dirty="0"/>
              <a:t>from this group also pointed out that pooling of quota (in a quota fund) with the benefits of staff (Executive Directors) and a board, enables fishing communities to engage in more creative and long-term thinking than individual fishermen and that in the reality of the new ITQ system, quota is being bought and sold and through quota funds, some quota is being captured and will be held locally.  Respondents from this group also stressed that their organizations were still working on strategic planning and capacity building and making excellent progress.</a:t>
            </a:r>
          </a:p>
          <a:p>
            <a:r>
              <a:rPr lang="en-US" dirty="0"/>
              <a:t/>
            </a:r>
            <a:br>
              <a:rPr lang="en-US" dirty="0"/>
            </a:b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807960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fontScale="62500" lnSpcReduction="20000"/>
          </a:bodyPr>
          <a:lstStyle/>
          <a:p>
            <a:r>
              <a:rPr lang="en-US" dirty="0" err="1"/>
              <a:t>Margaert</a:t>
            </a:r>
            <a:r>
              <a:rPr lang="en-US" dirty="0"/>
              <a:t>: </a:t>
            </a:r>
            <a:r>
              <a:rPr lang="en-US" dirty="0" smtClean="0"/>
              <a:t> Overall</a:t>
            </a:r>
            <a:r>
              <a:rPr lang="en-US" dirty="0"/>
              <a:t>, It seems to paint a picture that focuses on economic challenges without enough emphasis on the benefits and innovation potential offered by pooling capacity and quota in the QFs.  I think the capacity brought into the situation by the QFs allows for some creative thinking and engagement with other groups that you don't have if you are a fisherman alone. Agreed it is challenging, but why can't we focus on some of the value add that we have been bringing to the discussion (part time observer; Fish 2.0; MREP leader, etc.)?   </a:t>
            </a:r>
            <a:br>
              <a:rPr lang="en-US" dirty="0"/>
            </a:br>
            <a:r>
              <a:rPr lang="en-US" dirty="0"/>
              <a:t/>
            </a:r>
            <a:br>
              <a:rPr lang="en-US" dirty="0"/>
            </a:br>
            <a:r>
              <a:rPr lang="en-US" dirty="0"/>
              <a:t>This report overlooks a major accomplishment of the QFs - the real challenge is that Quota holders are selling their quota and the good news is that our groups are able to capture some of the quota before it leaves.  That has been a key part of our work but it is not mentioned (the real threat of loss of quota that we are seeing).</a:t>
            </a:r>
            <a:br>
              <a:rPr lang="en-US" dirty="0"/>
            </a:br>
            <a:r>
              <a:rPr lang="en-US" dirty="0"/>
              <a:t/>
            </a:r>
            <a:br>
              <a:rPr lang="en-US" dirty="0"/>
            </a:br>
            <a:r>
              <a:rPr lang="en-US" dirty="0"/>
              <a:t>Ideally, this report would distinguish the challenges of the IFQ program to individuals vs the benefits provided by an aggregation of quota and capacity in a Fund with staff.   I feel the report is rather simplistic in that regard.</a:t>
            </a:r>
            <a:br>
              <a:rPr lang="en-US" dirty="0"/>
            </a:br>
            <a:r>
              <a:rPr lang="en-US" dirty="0"/>
              <a:t>EXCELLENT COMMENTS,.CONSIDERING SHE IS PART OF GROUP 2, WE MOVED THESE COMMENTS TO THE BOARD MEMBERS AND ADVISORS SECTION.</a:t>
            </a:r>
            <a:br>
              <a:rPr lang="en-US" dirty="0"/>
            </a:br>
            <a:r>
              <a:rPr lang="en-US" dirty="0"/>
              <a:t/>
            </a:r>
            <a:br>
              <a:rPr lang="en-US" dirty="0"/>
            </a:br>
            <a:r>
              <a:rPr lang="en-US" dirty="0" smtClean="0"/>
              <a:t>This </a:t>
            </a:r>
            <a:r>
              <a:rPr lang="en-US" dirty="0"/>
              <a:t>should reflect that our Trust is still working on our capacity and strategic planning,  so this is a bit premature.</a:t>
            </a:r>
          </a:p>
        </p:txBody>
      </p:sp>
    </p:spTree>
    <p:extLst>
      <p:ext uri="{BB962C8B-B14F-4D97-AF65-F5344CB8AC3E}">
        <p14:creationId xmlns:p14="http://schemas.microsoft.com/office/powerpoint/2010/main" val="685735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smtClean="0"/>
              <a:t>In your opinion is there any evidence that MBCQF/MBFT has made financing (for fishermen) easier to obtain? </a:t>
            </a:r>
            <a:endParaRPr lang="en-US" i="1" dirty="0"/>
          </a:p>
        </p:txBody>
      </p:sp>
    </p:spTree>
    <p:extLst>
      <p:ext uri="{BB962C8B-B14F-4D97-AF65-F5344CB8AC3E}">
        <p14:creationId xmlns:p14="http://schemas.microsoft.com/office/powerpoint/2010/main" val="2577779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Online bullshit buzzword corpus:</a:t>
            </a:r>
          </a:p>
          <a:p>
            <a:r>
              <a:rPr lang="en-US" dirty="0">
                <a:hlinkClick r:id="rId2"/>
              </a:rPr>
              <a:t>http://ngenworks.com/culture/250-buzzwords-we-love-to-hate</a:t>
            </a:r>
            <a:r>
              <a:rPr lang="en-US" dirty="0" smtClean="0">
                <a:hlinkClick r:id="rId2"/>
              </a:rPr>
              <a:t>/</a:t>
            </a:r>
            <a:endParaRPr lang="en-US" dirty="0" smtClean="0"/>
          </a:p>
          <a:p>
            <a:r>
              <a:rPr lang="en-US" dirty="0">
                <a:hlinkClick r:id="rId3"/>
              </a:rPr>
              <a:t>https://</a:t>
            </a:r>
            <a:r>
              <a:rPr lang="en-US" dirty="0" smtClean="0">
                <a:hlinkClick r:id="rId3"/>
              </a:rPr>
              <a:t>www.amazon.com/Dictionary-Corporate-Bullshit-Lexicon-Enraging/dp/0767920740</a:t>
            </a:r>
            <a:endParaRPr lang="en-US" dirty="0" smtClean="0"/>
          </a:p>
          <a:p>
            <a:r>
              <a:rPr lang="en-US" dirty="0"/>
              <a:t>http://www.atrixnet.com/bs-generator.html</a:t>
            </a:r>
          </a:p>
        </p:txBody>
      </p:sp>
    </p:spTree>
    <p:extLst>
      <p:ext uri="{BB962C8B-B14F-4D97-AF65-F5344CB8AC3E}">
        <p14:creationId xmlns:p14="http://schemas.microsoft.com/office/powerpoint/2010/main" val="3191977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normAutofit/>
          </a:bodyPr>
          <a:lstStyle/>
          <a:p>
            <a:r>
              <a:rPr lang="en-US" sz="1400" dirty="0" smtClean="0"/>
              <a:t>Black, D. and V. Henderson.  2003.  Urban evolution in the USA.  </a:t>
            </a:r>
            <a:r>
              <a:rPr lang="en-US" sz="1400" i="1" dirty="0" smtClean="0"/>
              <a:t>Journal of Economic Geography v.3: 343-372</a:t>
            </a:r>
          </a:p>
          <a:p>
            <a:r>
              <a:rPr lang="en-US" sz="1400" dirty="0" smtClean="0"/>
              <a:t>Clark, S.J. and J.C. </a:t>
            </a:r>
            <a:r>
              <a:rPr lang="en-US" sz="1400" dirty="0" err="1" smtClean="0"/>
              <a:t>Stabler</a:t>
            </a:r>
            <a:r>
              <a:rPr lang="en-US" sz="1400" dirty="0" smtClean="0"/>
              <a:t>.  1991. </a:t>
            </a:r>
            <a:r>
              <a:rPr lang="en-US" sz="1400" dirty="0" err="1" smtClean="0"/>
              <a:t>Gibrat’s</a:t>
            </a:r>
            <a:r>
              <a:rPr lang="en-US" sz="1400" dirty="0" smtClean="0"/>
              <a:t> Law and the growth of Canadian cities.  </a:t>
            </a:r>
            <a:r>
              <a:rPr lang="en-US" sz="1400" i="1" dirty="0" smtClean="0"/>
              <a:t>Urban Studies v.28: 635-639</a:t>
            </a:r>
          </a:p>
          <a:p>
            <a:r>
              <a:rPr lang="en-US" sz="1400" dirty="0" smtClean="0"/>
              <a:t>Davis, D.R. and D.E. Weinstein. 2002.  Bones, bombs, and break points: The geography of economic activity.  </a:t>
            </a:r>
            <a:r>
              <a:rPr lang="en-US" sz="1400" i="1" dirty="0" smtClean="0"/>
              <a:t>American Economic Review v.92: 1269-1289</a:t>
            </a:r>
          </a:p>
          <a:p>
            <a:r>
              <a:rPr lang="en-US" sz="1400" dirty="0" err="1" smtClean="0"/>
              <a:t>Speir</a:t>
            </a:r>
            <a:r>
              <a:rPr lang="en-US" sz="1400" dirty="0" smtClean="0"/>
              <a:t>, C.L. 2013.  The geographic distribution of commercial fishing: Locational fundamentals versus increasing returns.  </a:t>
            </a:r>
            <a:r>
              <a:rPr lang="en-US" sz="1400" i="1" dirty="0" smtClean="0"/>
              <a:t>Agricultural and Applied Economics Association, Joint Annual Meeting.</a:t>
            </a:r>
          </a:p>
          <a:p>
            <a:r>
              <a:rPr lang="en-US" sz="1400" dirty="0" smtClean="0"/>
              <a:t>Martin, R. and P. </a:t>
            </a:r>
            <a:r>
              <a:rPr lang="en-US" sz="1400" dirty="0" err="1" smtClean="0"/>
              <a:t>Sunley</a:t>
            </a:r>
            <a:r>
              <a:rPr lang="en-US" sz="1400" dirty="0" smtClean="0"/>
              <a:t>.  2006.  Path dependence and regional economic evolution.  </a:t>
            </a:r>
            <a:r>
              <a:rPr lang="en-US" sz="1400" i="1" dirty="0" smtClean="0"/>
              <a:t>Journal of economic geography, v.6(4): 395-437</a:t>
            </a:r>
          </a:p>
          <a:p>
            <a:r>
              <a:rPr lang="en-US" sz="1400" dirty="0" err="1" smtClean="0"/>
              <a:t>Simmie</a:t>
            </a:r>
            <a:r>
              <a:rPr lang="en-US" sz="1400" dirty="0" smtClean="0"/>
              <a:t>, J. and R. Martin.  2010.  The economic resilience of region: towards an evolutionary approach.  </a:t>
            </a:r>
            <a:r>
              <a:rPr lang="en-US" sz="1400" i="1" dirty="0" smtClean="0"/>
              <a:t>Cambridge journal of regions, economy and society.  V.3(1): 27-43</a:t>
            </a:r>
          </a:p>
          <a:p>
            <a:r>
              <a:rPr lang="en-US" sz="1400" dirty="0" smtClean="0"/>
              <a:t>Dawley, S. 2013. Creating new paths? Offshore wind, policy  activism, and peripheral region development.  </a:t>
            </a:r>
            <a:r>
              <a:rPr lang="en-US" sz="1400" i="1" dirty="0" smtClean="0"/>
              <a:t>Economic Geography, v. 90(1): 91-112.</a:t>
            </a:r>
            <a:endParaRPr lang="en-US" sz="1400" dirty="0"/>
          </a:p>
        </p:txBody>
      </p:sp>
    </p:spTree>
    <p:extLst>
      <p:ext uri="{BB962C8B-B14F-4D97-AF65-F5344CB8AC3E}">
        <p14:creationId xmlns:p14="http://schemas.microsoft.com/office/powerpoint/2010/main" val="284195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2666" y="2272722"/>
            <a:ext cx="6466667" cy="34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550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5047" y="2272722"/>
            <a:ext cx="8161905" cy="34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617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a:t>
            </a:r>
            <a:endParaRPr lang="en-US" dirty="0"/>
          </a:p>
        </p:txBody>
      </p:sp>
      <p:sp>
        <p:nvSpPr>
          <p:cNvPr id="3" name="Content Placeholder 2"/>
          <p:cNvSpPr>
            <a:spLocks noGrp="1"/>
          </p:cNvSpPr>
          <p:nvPr>
            <p:ph idx="1"/>
          </p:nvPr>
        </p:nvSpPr>
        <p:spPr/>
        <p:txBody>
          <a:bodyPr/>
          <a:lstStyle/>
          <a:p>
            <a:r>
              <a:rPr lang="en-US" dirty="0" smtClean="0"/>
              <a:t>31 interviews</a:t>
            </a:r>
          </a:p>
          <a:p>
            <a:r>
              <a:rPr lang="en-US" dirty="0" smtClean="0"/>
              <a:t>6 questionnaires targeted 6 groups within the fishing communities</a:t>
            </a:r>
          </a:p>
          <a:p>
            <a:pPr lvl="1"/>
            <a:r>
              <a:rPr lang="en-US" sz="1400" dirty="0" smtClean="0"/>
              <a:t>Quota fund directors/quota managers</a:t>
            </a:r>
          </a:p>
          <a:p>
            <a:pPr lvl="1"/>
            <a:r>
              <a:rPr lang="en-US" sz="1400" dirty="0" smtClean="0"/>
              <a:t>Quota fund board members</a:t>
            </a:r>
          </a:p>
          <a:p>
            <a:pPr lvl="1"/>
            <a:r>
              <a:rPr lang="en-US" sz="1400" dirty="0" smtClean="0"/>
              <a:t>Commercial </a:t>
            </a:r>
            <a:r>
              <a:rPr lang="en-US" sz="1400" dirty="0" err="1" smtClean="0"/>
              <a:t>groundfish</a:t>
            </a:r>
            <a:r>
              <a:rPr lang="en-US" sz="1400" dirty="0" smtClean="0"/>
              <a:t> fishermen</a:t>
            </a:r>
          </a:p>
          <a:p>
            <a:pPr lvl="1"/>
            <a:r>
              <a:rPr lang="en-US" sz="1400" dirty="0" smtClean="0"/>
              <a:t>Fishing related businesses</a:t>
            </a:r>
          </a:p>
          <a:p>
            <a:pPr lvl="1"/>
            <a:r>
              <a:rPr lang="en-US" sz="1400" dirty="0" smtClean="0"/>
              <a:t>Civic Leaders</a:t>
            </a:r>
          </a:p>
          <a:p>
            <a:pPr lvl="1"/>
            <a:r>
              <a:rPr lang="en-US" sz="1400" dirty="0" smtClean="0"/>
              <a:t>Community members from other communities considering QF formation (Santa Barbara, Fort Bragg, Half Moon Bay, </a:t>
            </a:r>
            <a:r>
              <a:rPr lang="en-US" sz="1400" dirty="0" err="1" smtClean="0"/>
              <a:t>Ilwaco</a:t>
            </a:r>
            <a:r>
              <a:rPr lang="en-US" sz="1400" dirty="0" smtClean="0"/>
              <a:t>)</a:t>
            </a:r>
          </a:p>
          <a:p>
            <a:r>
              <a:rPr lang="en-US" dirty="0" smtClean="0"/>
              <a:t>Questions intended to elicit specifics rather than perceptions</a:t>
            </a:r>
            <a:endParaRPr lang="en-US" dirty="0"/>
          </a:p>
        </p:txBody>
      </p:sp>
    </p:spTree>
    <p:extLst>
      <p:ext uri="{BB962C8B-B14F-4D97-AF65-F5344CB8AC3E}">
        <p14:creationId xmlns:p14="http://schemas.microsoft.com/office/powerpoint/2010/main" val="712833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2666" y="2272722"/>
            <a:ext cx="5466667" cy="34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6094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2666" y="2272722"/>
            <a:ext cx="5466667" cy="34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17" y="352060"/>
            <a:ext cx="546735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4548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0285" y="2272722"/>
            <a:ext cx="8171429" cy="34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03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Groups	</a:t>
            </a:r>
            <a:endParaRPr lang="en-US" sz="2800" dirty="0"/>
          </a:p>
        </p:txBody>
      </p:sp>
      <p:sp>
        <p:nvSpPr>
          <p:cNvPr id="3" name="Content Placeholder 2"/>
          <p:cNvSpPr>
            <a:spLocks noGrp="1"/>
          </p:cNvSpPr>
          <p:nvPr>
            <p:ph idx="1"/>
          </p:nvPr>
        </p:nvSpPr>
        <p:spPr>
          <a:xfrm>
            <a:off x="838200" y="1324708"/>
            <a:ext cx="10515600" cy="4852255"/>
          </a:xfrm>
        </p:spPr>
        <p:txBody>
          <a:bodyPr>
            <a:normAutofit fontScale="55000" lnSpcReduction="20000"/>
          </a:bodyPr>
          <a:lstStyle/>
          <a:p>
            <a:pPr marL="514350" indent="-514350">
              <a:buFont typeface="+mj-lt"/>
              <a:buAutoNum type="arabicPeriod"/>
            </a:pPr>
            <a:r>
              <a:rPr lang="en-US" dirty="0" smtClean="0"/>
              <a:t>Fishermen</a:t>
            </a:r>
          </a:p>
          <a:p>
            <a:pPr marL="457200" lvl="1" indent="0">
              <a:buNone/>
            </a:pPr>
            <a:r>
              <a:rPr lang="en-US" dirty="0" smtClean="0"/>
              <a:t>Questions focused on impacts of the quota fund on operations: innovation, investments, lease rates, opinion on QF operations </a:t>
            </a:r>
          </a:p>
          <a:p>
            <a:pPr marL="514350" indent="-514350">
              <a:buFont typeface="+mj-lt"/>
              <a:buAutoNum type="arabicPeriod"/>
            </a:pPr>
            <a:r>
              <a:rPr lang="en-US" dirty="0" smtClean="0"/>
              <a:t>Directors and Quota Managers</a:t>
            </a:r>
          </a:p>
          <a:p>
            <a:pPr marL="457200" lvl="1" indent="0">
              <a:buNone/>
            </a:pPr>
            <a:r>
              <a:rPr lang="en-US" dirty="0" smtClean="0"/>
              <a:t>Questions focused on operational specifics and governance.  Two big themes</a:t>
            </a:r>
          </a:p>
          <a:p>
            <a:pPr marL="1428750" lvl="2" indent="-514350">
              <a:buFont typeface="+mj-lt"/>
              <a:buAutoNum type="alphaUcPeriod"/>
            </a:pPr>
            <a:r>
              <a:rPr lang="en-US" dirty="0" smtClean="0"/>
              <a:t>How are allocation decisions made when there is shortage</a:t>
            </a:r>
          </a:p>
          <a:p>
            <a:pPr marL="1428750" lvl="2" indent="-514350">
              <a:buFont typeface="+mj-lt"/>
              <a:buAutoNum type="alphaUcPeriod"/>
            </a:pPr>
            <a:r>
              <a:rPr lang="en-US" dirty="0" smtClean="0"/>
              <a:t>How are the various goals (generating local landings, being financially solvent, encouraging new entrants, research to expand harvesting possibilities)  prioritized </a:t>
            </a:r>
          </a:p>
          <a:p>
            <a:pPr marL="514350" indent="-514350">
              <a:buFont typeface="+mj-lt"/>
              <a:buAutoNum type="arabicPeriod"/>
            </a:pPr>
            <a:r>
              <a:rPr lang="en-US" dirty="0" smtClean="0"/>
              <a:t>Board Members</a:t>
            </a:r>
          </a:p>
          <a:p>
            <a:pPr marL="457200" lvl="1" indent="0">
              <a:buNone/>
            </a:pPr>
            <a:r>
              <a:rPr lang="en-US" dirty="0" smtClean="0"/>
              <a:t>Questions focused on</a:t>
            </a:r>
          </a:p>
          <a:p>
            <a:pPr marL="1428750" lvl="2" indent="-514350">
              <a:buFont typeface="+mj-lt"/>
              <a:buAutoNum type="alphaUcPeriod"/>
            </a:pPr>
            <a:r>
              <a:rPr lang="en-US" dirty="0" smtClean="0"/>
              <a:t> what do they consider to be the most important goals?</a:t>
            </a:r>
          </a:p>
          <a:p>
            <a:pPr marL="1428750" lvl="2" indent="-514350">
              <a:buFont typeface="+mj-lt"/>
              <a:buAutoNum type="alphaUcPeriod"/>
            </a:pPr>
            <a:r>
              <a:rPr lang="en-US" dirty="0" smtClean="0"/>
              <a:t>How do they engage the larger community </a:t>
            </a:r>
          </a:p>
          <a:p>
            <a:pPr marL="514350" indent="-514350">
              <a:buFont typeface="+mj-lt"/>
              <a:buAutoNum type="arabicPeriod"/>
            </a:pPr>
            <a:r>
              <a:rPr lang="en-US" dirty="0" smtClean="0"/>
              <a:t>Civic Leaders</a:t>
            </a:r>
          </a:p>
          <a:p>
            <a:pPr marL="457200" lvl="1" indent="0">
              <a:buNone/>
            </a:pPr>
            <a:r>
              <a:rPr lang="en-US" dirty="0" smtClean="0"/>
              <a:t>Questions focused on extent to which larger community is involved/engaged with the QFs and specific of how municipal governments lend support to commercial fishing and QFs.</a:t>
            </a:r>
          </a:p>
          <a:p>
            <a:pPr marL="514350" indent="-514350">
              <a:buFont typeface="+mj-lt"/>
              <a:buAutoNum type="arabicPeriod"/>
            </a:pPr>
            <a:r>
              <a:rPr lang="en-US" dirty="0" smtClean="0"/>
              <a:t>Local Business Owners</a:t>
            </a:r>
          </a:p>
          <a:p>
            <a:pPr marL="457200" lvl="1" indent="0">
              <a:buNone/>
            </a:pPr>
            <a:r>
              <a:rPr lang="en-US" dirty="0" smtClean="0"/>
              <a:t>Questions focused on whether they have notice any specific impacts to their business because of QF operations.</a:t>
            </a:r>
          </a:p>
          <a:p>
            <a:pPr marL="0" indent="0">
              <a:buNone/>
            </a:pPr>
            <a:endParaRPr lang="en-US" dirty="0" smtClean="0"/>
          </a:p>
          <a:p>
            <a:pPr marL="0" indent="0">
              <a:buNone/>
            </a:pPr>
            <a:r>
              <a:rPr lang="en-US" dirty="0" smtClean="0"/>
              <a:t>Additionally, all groups were asked perspectives on:</a:t>
            </a:r>
          </a:p>
          <a:p>
            <a:pPr marL="514350" indent="-514350">
              <a:buAutoNum type="alphaUcPeriod"/>
            </a:pPr>
            <a:r>
              <a:rPr lang="en-US" dirty="0" smtClean="0"/>
              <a:t>Greatest contributions of commercial fishing to their city/region in the past 5 years</a:t>
            </a:r>
          </a:p>
          <a:p>
            <a:pPr marL="514350" indent="-514350">
              <a:buAutoNum type="alphaUcPeriod"/>
            </a:pPr>
            <a:r>
              <a:rPr lang="en-US" dirty="0" smtClean="0"/>
              <a:t>Importance of QFs to their area</a:t>
            </a:r>
          </a:p>
          <a:p>
            <a:pPr marL="514350" indent="-514350">
              <a:buAutoNum type="alphaUcPeriod"/>
            </a:pPr>
            <a:r>
              <a:rPr lang="en-US" dirty="0" smtClean="0"/>
              <a:t>Specific ways the QFs benefit the community at large</a:t>
            </a:r>
          </a:p>
          <a:p>
            <a:pPr marL="514350" indent="-514350">
              <a:buAutoNum type="alphaUcPeriod"/>
            </a:pPr>
            <a:endParaRPr lang="en-US" dirty="0" smtClean="0"/>
          </a:p>
        </p:txBody>
      </p:sp>
    </p:spTree>
    <p:extLst>
      <p:ext uri="{BB962C8B-B14F-4D97-AF65-F5344CB8AC3E}">
        <p14:creationId xmlns:p14="http://schemas.microsoft.com/office/powerpoint/2010/main" val="1640408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key Questions: Fishermen</a:t>
            </a:r>
            <a:endParaRPr lang="en-US" dirty="0"/>
          </a:p>
        </p:txBody>
      </p:sp>
      <p:sp>
        <p:nvSpPr>
          <p:cNvPr id="3" name="Content Placeholder 2"/>
          <p:cNvSpPr>
            <a:spLocks noGrp="1"/>
          </p:cNvSpPr>
          <p:nvPr>
            <p:ph idx="1"/>
          </p:nvPr>
        </p:nvSpPr>
        <p:spPr/>
        <p:txBody>
          <a:bodyPr/>
          <a:lstStyle/>
          <a:p>
            <a:r>
              <a:rPr lang="en-US" i="1" dirty="0" smtClean="0"/>
              <a:t>Have you been able to get sufficient quota?</a:t>
            </a:r>
          </a:p>
          <a:p>
            <a:r>
              <a:rPr lang="en-US" i="1" dirty="0" smtClean="0"/>
              <a:t>How do CQF lease rates compare to open market rates? Do you feel the CQF considers your individual cost of operations when setting up a QP lease rate?</a:t>
            </a:r>
          </a:p>
          <a:p>
            <a:r>
              <a:rPr lang="en-US" i="1" dirty="0" smtClean="0"/>
              <a:t>What are the top 3 advantages that participation has afforded your business?</a:t>
            </a:r>
          </a:p>
          <a:p>
            <a:endParaRPr lang="en-US" i="1" dirty="0"/>
          </a:p>
        </p:txBody>
      </p:sp>
    </p:spTree>
    <p:extLst>
      <p:ext uri="{BB962C8B-B14F-4D97-AF65-F5344CB8AC3E}">
        <p14:creationId xmlns:p14="http://schemas.microsoft.com/office/powerpoint/2010/main" val="2043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Questions: Board Members/Civic Leaders</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What, in your opinion, are the top five accomplishments of the organization?</a:t>
            </a:r>
          </a:p>
          <a:p>
            <a:r>
              <a:rPr lang="en-US" i="1" dirty="0" smtClean="0"/>
              <a:t>What were the major factors motivating your community to form a quota fund?</a:t>
            </a:r>
          </a:p>
          <a:p>
            <a:r>
              <a:rPr lang="en-US" i="1" dirty="0" smtClean="0"/>
              <a:t>What is your understanding of the city’s/community-at-large involvement in the QFs?</a:t>
            </a:r>
          </a:p>
          <a:p>
            <a:r>
              <a:rPr lang="en-US" i="1" dirty="0" smtClean="0"/>
              <a:t>What are the optimal number and types of vessels to be operating in your community?</a:t>
            </a:r>
          </a:p>
          <a:p>
            <a:r>
              <a:rPr lang="en-US" i="1" dirty="0" smtClean="0"/>
              <a:t>Can you provide up to 3 examples of induced innovation (fishing techniques, business models, financing) that fishermen have adopted since inception of the CQFs?</a:t>
            </a:r>
            <a:endParaRPr lang="en-US" i="1" dirty="0"/>
          </a:p>
        </p:txBody>
      </p:sp>
    </p:spTree>
    <p:extLst>
      <p:ext uri="{BB962C8B-B14F-4D97-AF65-F5344CB8AC3E}">
        <p14:creationId xmlns:p14="http://schemas.microsoft.com/office/powerpoint/2010/main" val="304016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Questions: Directors/Quota Managers</a:t>
            </a:r>
            <a:endParaRPr lang="en-US" dirty="0"/>
          </a:p>
        </p:txBody>
      </p:sp>
      <p:sp>
        <p:nvSpPr>
          <p:cNvPr id="3" name="Content Placeholder 2"/>
          <p:cNvSpPr>
            <a:spLocks noGrp="1"/>
          </p:cNvSpPr>
          <p:nvPr>
            <p:ph idx="1"/>
          </p:nvPr>
        </p:nvSpPr>
        <p:spPr/>
        <p:txBody>
          <a:bodyPr>
            <a:normAutofit fontScale="77500" lnSpcReduction="20000"/>
          </a:bodyPr>
          <a:lstStyle/>
          <a:p>
            <a:r>
              <a:rPr lang="en-US" i="1" dirty="0" smtClean="0"/>
              <a:t>What is your understanding of the city’s/community-at-large involvement in the formation of the QF?</a:t>
            </a:r>
          </a:p>
          <a:p>
            <a:r>
              <a:rPr lang="en-US" i="1" dirty="0" smtClean="0"/>
              <a:t>What is your understanding of the city’s/community-at-large ongoing level of support for the QF?</a:t>
            </a:r>
          </a:p>
          <a:p>
            <a:r>
              <a:rPr lang="en-US" i="1" dirty="0" smtClean="0"/>
              <a:t>How much quota have you been able to lease? What type of return on leases has the QF experienced?</a:t>
            </a:r>
          </a:p>
          <a:p>
            <a:r>
              <a:rPr lang="en-US" i="1" dirty="0" smtClean="0"/>
              <a:t>What are the defining characteristics of a successful quota fund fisherman</a:t>
            </a:r>
          </a:p>
          <a:p>
            <a:r>
              <a:rPr lang="en-US" i="1" dirty="0" smtClean="0"/>
              <a:t>From your perspective, what is the optimal number of vessels to be operating in your areas.  What is the optimal make up of vessel types?</a:t>
            </a:r>
          </a:p>
          <a:p>
            <a:r>
              <a:rPr lang="en-US" i="1" dirty="0" smtClean="0"/>
              <a:t>When demand for quota lease exceeds supply, how are allocation decisions made?</a:t>
            </a:r>
          </a:p>
          <a:p>
            <a:r>
              <a:rPr lang="en-US" i="1" dirty="0" smtClean="0"/>
              <a:t>How does the QF balance the need to be cash flow positive with the desire to lease locally?  i.e. under what circumstances would the QF lease to a highly profitable out-of-area vessel (willing to pay market lease rates) instead of to a local vessel with a lower willingness (ability) to pay?  </a:t>
            </a:r>
            <a:endParaRPr lang="en-US" i="1" dirty="0"/>
          </a:p>
        </p:txBody>
      </p:sp>
    </p:spTree>
    <p:extLst>
      <p:ext uri="{BB962C8B-B14F-4D97-AF65-F5344CB8AC3E}">
        <p14:creationId xmlns:p14="http://schemas.microsoft.com/office/powerpoint/2010/main" val="203188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 the power of the collective</a:t>
            </a:r>
            <a:endParaRPr lang="en-US" dirty="0"/>
          </a:p>
        </p:txBody>
      </p:sp>
      <p:sp>
        <p:nvSpPr>
          <p:cNvPr id="3" name="Content Placeholder 2"/>
          <p:cNvSpPr>
            <a:spLocks noGrp="1"/>
          </p:cNvSpPr>
          <p:nvPr>
            <p:ph idx="1"/>
          </p:nvPr>
        </p:nvSpPr>
        <p:spPr>
          <a:xfrm>
            <a:off x="838200" y="1512277"/>
            <a:ext cx="10515600" cy="4664686"/>
          </a:xfrm>
        </p:spPr>
        <p:txBody>
          <a:bodyPr>
            <a:normAutofit fontScale="62500" lnSpcReduction="20000"/>
          </a:bodyPr>
          <a:lstStyle/>
          <a:p>
            <a:r>
              <a:rPr lang="en-US" dirty="0" smtClean="0"/>
              <a:t>Particularly among board members it was pretty popular to tell us how MBFT/MBCQF created a ‘framework’ for innovative thinking and how the benefit of the QFs are that the collective is better suited to taking risks and developing new strategies than individual fishermen.  It deserves some emphasis that these responses were very light on examples of actual investments or innovations driven by the QFs.</a:t>
            </a:r>
          </a:p>
          <a:p>
            <a:r>
              <a:rPr lang="en-US" dirty="0" smtClean="0"/>
              <a:t>Almost all respondents told us the same story of the lone MBCQF trawler who is </a:t>
            </a:r>
          </a:p>
          <a:p>
            <a:pPr marL="514350" indent="-514350">
              <a:buAutoNum type="arabicPeriod"/>
            </a:pPr>
            <a:r>
              <a:rPr lang="en-US" dirty="0" smtClean="0"/>
              <a:t>pursuing high value strategies like shallow sets that produce some live </a:t>
            </a:r>
            <a:r>
              <a:rPr lang="en-US" dirty="0" err="1" smtClean="0"/>
              <a:t>thornyheads</a:t>
            </a:r>
            <a:r>
              <a:rPr lang="en-US" dirty="0" smtClean="0"/>
              <a:t> (live </a:t>
            </a:r>
            <a:r>
              <a:rPr lang="en-US" dirty="0" err="1" smtClean="0"/>
              <a:t>shortspine</a:t>
            </a:r>
            <a:r>
              <a:rPr lang="en-US" dirty="0" smtClean="0"/>
              <a:t> </a:t>
            </a:r>
            <a:r>
              <a:rPr lang="en-US" dirty="0" err="1" smtClean="0"/>
              <a:t>thornyheads</a:t>
            </a:r>
            <a:r>
              <a:rPr lang="en-US" dirty="0" smtClean="0"/>
              <a:t> can get $5/</a:t>
            </a:r>
            <a:r>
              <a:rPr lang="en-US" dirty="0" err="1" smtClean="0"/>
              <a:t>lbs</a:t>
            </a:r>
            <a:r>
              <a:rPr lang="en-US" dirty="0" smtClean="0"/>
              <a:t> EVV versus $0.33/</a:t>
            </a:r>
            <a:r>
              <a:rPr lang="en-US" dirty="0" err="1" smtClean="0"/>
              <a:t>lbs</a:t>
            </a:r>
            <a:r>
              <a:rPr lang="en-US" dirty="0" smtClean="0"/>
              <a:t> round or dressed)</a:t>
            </a:r>
          </a:p>
          <a:p>
            <a:pPr marL="514350" indent="-514350">
              <a:buAutoNum type="arabicPeriod"/>
            </a:pPr>
            <a:r>
              <a:rPr lang="en-US" dirty="0" smtClean="0"/>
              <a:t>Making increased use of direct-to-market (online sales) and farmers markets to get higher return on catch.</a:t>
            </a:r>
            <a:endParaRPr lang="en-US" i="1" dirty="0" smtClean="0"/>
          </a:p>
          <a:p>
            <a:pPr marL="0" indent="0">
              <a:buNone/>
            </a:pPr>
            <a:r>
              <a:rPr lang="en-US" i="1" dirty="0" smtClean="0"/>
              <a:t>It is worth noting here that most respondents agree that these innovations are likely individual specific (i.e. would have occurred with or without the QF) but that they give an example of the types of things the QF could promote with other fishermen.</a:t>
            </a:r>
          </a:p>
          <a:p>
            <a:pPr marL="0" indent="0">
              <a:buNone/>
            </a:pPr>
            <a:endParaRPr lang="en-US" i="1" dirty="0" smtClean="0"/>
          </a:p>
          <a:p>
            <a:r>
              <a:rPr lang="en-US" dirty="0" smtClean="0"/>
              <a:t>MBFT has tried to ease the heavy of observer costs for its local fishermen by paying to train local observers (a frequently cited constraint on California </a:t>
            </a:r>
            <a:r>
              <a:rPr lang="en-US" dirty="0" err="1" smtClean="0"/>
              <a:t>groundfish</a:t>
            </a:r>
            <a:r>
              <a:rPr lang="en-US" dirty="0" smtClean="0"/>
              <a:t> fishermen is that they have to pay travel cost for observers who are most often located around Astoria…MBFT has experimented with trying to keep a local observer in order to decreased costs for it’s vessels). </a:t>
            </a:r>
            <a:endParaRPr lang="en-US" dirty="0"/>
          </a:p>
        </p:txBody>
      </p:sp>
    </p:spTree>
    <p:extLst>
      <p:ext uri="{BB962C8B-B14F-4D97-AF65-F5344CB8AC3E}">
        <p14:creationId xmlns:p14="http://schemas.microsoft.com/office/powerpoint/2010/main" val="40036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607463"/>
          </a:xfrm>
        </p:spPr>
        <p:txBody>
          <a:bodyPr>
            <a:normAutofit fontScale="90000"/>
          </a:bodyPr>
          <a:lstStyle/>
          <a:p>
            <a:r>
              <a:rPr lang="en-US" dirty="0" smtClean="0"/>
              <a:t>Basic facts/observations</a:t>
            </a:r>
            <a:br>
              <a:rPr lang="en-US" dirty="0" smtClean="0"/>
            </a:br>
            <a:endParaRPr lang="en-US" dirty="0"/>
          </a:p>
        </p:txBody>
      </p:sp>
      <p:sp>
        <p:nvSpPr>
          <p:cNvPr id="7" name="Content Placeholder 6"/>
          <p:cNvSpPr>
            <a:spLocks noGrp="1"/>
          </p:cNvSpPr>
          <p:nvPr>
            <p:ph sz="half" idx="2"/>
          </p:nvPr>
        </p:nvSpPr>
        <p:spPr>
          <a:xfrm>
            <a:off x="6172200" y="1421477"/>
            <a:ext cx="5181600" cy="4755486"/>
          </a:xfrm>
        </p:spPr>
        <p:txBody>
          <a:bodyPr>
            <a:normAutofit/>
          </a:bodyPr>
          <a:lstStyle/>
          <a:p>
            <a:pPr lvl="1"/>
            <a:r>
              <a:rPr lang="en-US" dirty="0" smtClean="0"/>
              <a:t>QS portfolio valued ~$1.9 million</a:t>
            </a:r>
          </a:p>
          <a:p>
            <a:pPr lvl="1"/>
            <a:r>
              <a:rPr lang="en-US" dirty="0" smtClean="0"/>
              <a:t>Species shares map to ~7 million </a:t>
            </a:r>
            <a:r>
              <a:rPr lang="en-US" dirty="0" err="1" smtClean="0"/>
              <a:t>lbs</a:t>
            </a:r>
            <a:r>
              <a:rPr lang="en-US" dirty="0" smtClean="0"/>
              <a:t> of </a:t>
            </a:r>
            <a:r>
              <a:rPr lang="en-US" dirty="0" err="1" smtClean="0"/>
              <a:t>groundfish</a:t>
            </a:r>
            <a:endParaRPr lang="en-US" dirty="0" smtClean="0"/>
          </a:p>
          <a:p>
            <a:pPr lvl="1"/>
            <a:r>
              <a:rPr lang="en-US" dirty="0" smtClean="0"/>
              <a:t>2014-2015 operations supported 3-4 local vessels with no QS of their own</a:t>
            </a:r>
          </a:p>
          <a:p>
            <a:pPr lvl="1"/>
            <a:r>
              <a:rPr lang="en-US" dirty="0" smtClean="0"/>
              <a:t>Generated ~ 1.3 million </a:t>
            </a:r>
            <a:r>
              <a:rPr lang="en-US" dirty="0" err="1" smtClean="0"/>
              <a:t>lbs</a:t>
            </a:r>
            <a:r>
              <a:rPr lang="en-US" dirty="0" smtClean="0"/>
              <a:t> of IFQ </a:t>
            </a:r>
            <a:r>
              <a:rPr lang="en-US" dirty="0" err="1" smtClean="0"/>
              <a:t>groundfish</a:t>
            </a:r>
            <a:r>
              <a:rPr lang="en-US" dirty="0" smtClean="0"/>
              <a:t> landings in Morro Bay for 2014-15 combined.</a:t>
            </a:r>
          </a:p>
          <a:p>
            <a:pPr lvl="2"/>
            <a:r>
              <a:rPr lang="en-US" dirty="0" smtClean="0"/>
              <a:t>~990,000 from local vessels</a:t>
            </a:r>
          </a:p>
          <a:p>
            <a:pPr lvl="2"/>
            <a:r>
              <a:rPr lang="en-US" dirty="0" smtClean="0"/>
              <a:t>~350,000 non-local </a:t>
            </a:r>
          </a:p>
          <a:p>
            <a:pPr lvl="1"/>
            <a:r>
              <a:rPr lang="en-US" dirty="0" smtClean="0"/>
              <a:t>Charged an average lease price of $0.06/lbs.</a:t>
            </a:r>
          </a:p>
        </p:txBody>
      </p:sp>
      <p:pic>
        <p:nvPicPr>
          <p:cNvPr id="3" name="Content Placeholder 2"/>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38175" y="752476"/>
            <a:ext cx="5000625" cy="5791200"/>
          </a:xfrm>
        </p:spPr>
      </p:pic>
    </p:spTree>
    <p:extLst>
      <p:ext uri="{BB962C8B-B14F-4D97-AF65-F5344CB8AC3E}">
        <p14:creationId xmlns:p14="http://schemas.microsoft.com/office/powerpoint/2010/main" val="4173616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a:stCxn id="5" idx="2"/>
          </p:cNvCxnSpPr>
          <p:nvPr/>
        </p:nvCxnSpPr>
        <p:spPr>
          <a:xfrm>
            <a:off x="2419350" y="1603375"/>
            <a:ext cx="0" cy="1069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733187" y="1888527"/>
            <a:ext cx="1404938" cy="626072"/>
          </a:xfrm>
          <a:prstGeom prst="ellipse">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 500,000 </a:t>
            </a:r>
            <a:r>
              <a:rPr lang="en-US" sz="1200" dirty="0" err="1" smtClean="0">
                <a:solidFill>
                  <a:schemeClr val="tx1"/>
                </a:solidFill>
              </a:rPr>
              <a:t>lbs</a:t>
            </a:r>
            <a:r>
              <a:rPr lang="en-US" sz="1200" dirty="0" smtClean="0">
                <a:solidFill>
                  <a:schemeClr val="tx1"/>
                </a:solidFill>
              </a:rPr>
              <a:t> QP</a:t>
            </a:r>
            <a:endParaRPr lang="en-US" sz="1200" dirty="0">
              <a:solidFill>
                <a:schemeClr val="tx1"/>
              </a:solidFill>
            </a:endParaRPr>
          </a:p>
        </p:txBody>
      </p:sp>
      <p:sp>
        <p:nvSpPr>
          <p:cNvPr id="5" name="Rectangle 4"/>
          <p:cNvSpPr/>
          <p:nvPr/>
        </p:nvSpPr>
        <p:spPr>
          <a:xfrm>
            <a:off x="1190625" y="365125"/>
            <a:ext cx="2457450" cy="1238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Services Sector (MBCQF)</a:t>
            </a:r>
          </a:p>
          <a:p>
            <a:pPr marL="285750" indent="-285750" algn="ctr">
              <a:buFont typeface="Arial" panose="020B0604020202020204" pitchFamily="34" charset="0"/>
              <a:buChar char="•"/>
            </a:pPr>
            <a:r>
              <a:rPr lang="en-US" dirty="0" smtClean="0"/>
              <a:t>~ 0.75 FTE</a:t>
            </a:r>
          </a:p>
          <a:p>
            <a:pPr algn="ctr"/>
            <a:endParaRPr lang="en-US" dirty="0"/>
          </a:p>
        </p:txBody>
      </p:sp>
      <p:sp>
        <p:nvSpPr>
          <p:cNvPr id="6" name="Content Placeholder 5"/>
          <p:cNvSpPr>
            <a:spLocks noGrp="1"/>
          </p:cNvSpPr>
          <p:nvPr>
            <p:ph idx="1"/>
          </p:nvPr>
        </p:nvSpPr>
        <p:spPr>
          <a:xfrm>
            <a:off x="1190625" y="2805111"/>
            <a:ext cx="2457450" cy="139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400" dirty="0" smtClean="0"/>
              <a:t>Local Harvesting Sector</a:t>
            </a:r>
          </a:p>
          <a:p>
            <a:pPr marL="285750" indent="-285750" algn="ctr">
              <a:buFont typeface="Arial" panose="020B0604020202020204" pitchFamily="34" charset="0"/>
              <a:buChar char="•"/>
            </a:pPr>
            <a:r>
              <a:rPr lang="en-US" sz="1400" dirty="0" smtClean="0"/>
              <a:t>137 Captain Days = 0.55 FTE</a:t>
            </a:r>
          </a:p>
          <a:p>
            <a:pPr marL="285750" indent="-285750" algn="ctr">
              <a:buFont typeface="Arial" panose="020B0604020202020204" pitchFamily="34" charset="0"/>
              <a:buChar char="•"/>
            </a:pPr>
            <a:r>
              <a:rPr lang="en-US" sz="1400" dirty="0" smtClean="0"/>
              <a:t>358 Crew Days = 1.4 FTE</a:t>
            </a:r>
          </a:p>
          <a:p>
            <a:pPr algn="ctr"/>
            <a:endParaRPr lang="en-US" sz="1400" dirty="0"/>
          </a:p>
        </p:txBody>
      </p:sp>
      <p:sp>
        <p:nvSpPr>
          <p:cNvPr id="7" name="Rectangle 6"/>
          <p:cNvSpPr/>
          <p:nvPr/>
        </p:nvSpPr>
        <p:spPr>
          <a:xfrm>
            <a:off x="1190625" y="5483223"/>
            <a:ext cx="2457450" cy="1238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Receiving Sector </a:t>
            </a:r>
          </a:p>
          <a:p>
            <a:pPr marL="285750" indent="-285750" algn="ctr">
              <a:buFont typeface="Arial" panose="020B0604020202020204" pitchFamily="34" charset="0"/>
              <a:buChar char="•"/>
            </a:pPr>
            <a:r>
              <a:rPr lang="en-US" dirty="0" smtClean="0"/>
              <a:t>??</a:t>
            </a:r>
          </a:p>
          <a:p>
            <a:pPr algn="ctr"/>
            <a:endParaRPr lang="en-US" dirty="0"/>
          </a:p>
        </p:txBody>
      </p:sp>
      <p:sp>
        <p:nvSpPr>
          <p:cNvPr id="8" name="Rectangle 7"/>
          <p:cNvSpPr/>
          <p:nvPr/>
        </p:nvSpPr>
        <p:spPr>
          <a:xfrm>
            <a:off x="5867400" y="2805110"/>
            <a:ext cx="2457450" cy="139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Local Harvesting Sector </a:t>
            </a:r>
          </a:p>
          <a:p>
            <a:pPr marL="285750" indent="-285750" algn="ctr">
              <a:buFont typeface="Arial" panose="020B0604020202020204" pitchFamily="34" charset="0"/>
              <a:buChar char="•"/>
            </a:pPr>
            <a:r>
              <a:rPr lang="en-US" dirty="0" smtClean="0"/>
              <a:t>??</a:t>
            </a:r>
          </a:p>
          <a:p>
            <a:pPr algn="ctr"/>
            <a:endParaRPr lang="en-US" dirty="0"/>
          </a:p>
        </p:txBody>
      </p:sp>
      <p:sp>
        <p:nvSpPr>
          <p:cNvPr id="9" name="Rectangle 8"/>
          <p:cNvSpPr/>
          <p:nvPr/>
        </p:nvSpPr>
        <p:spPr>
          <a:xfrm>
            <a:off x="5867400" y="365125"/>
            <a:ext cx="2457450" cy="1238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Local Financing (CFF)</a:t>
            </a:r>
          </a:p>
          <a:p>
            <a:pPr algn="ctr"/>
            <a:endParaRPr lang="en-US" dirty="0" smtClean="0"/>
          </a:p>
          <a:p>
            <a:pPr algn="ctr"/>
            <a:endParaRPr lang="en-US" dirty="0"/>
          </a:p>
        </p:txBody>
      </p:sp>
      <p:sp>
        <p:nvSpPr>
          <p:cNvPr id="10" name="Rectangle 9"/>
          <p:cNvSpPr/>
          <p:nvPr/>
        </p:nvSpPr>
        <p:spPr>
          <a:xfrm>
            <a:off x="5867400" y="5483223"/>
            <a:ext cx="2457450" cy="1238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Local Receiving Sector </a:t>
            </a:r>
          </a:p>
          <a:p>
            <a:pPr marL="285750" indent="-285750" algn="ctr">
              <a:buFont typeface="Arial" panose="020B0604020202020204" pitchFamily="34" charset="0"/>
              <a:buChar char="•"/>
            </a:pPr>
            <a:r>
              <a:rPr lang="en-US" dirty="0" smtClean="0"/>
              <a:t>??</a:t>
            </a:r>
          </a:p>
          <a:p>
            <a:pPr algn="ctr"/>
            <a:endParaRPr lang="en-US" dirty="0"/>
          </a:p>
        </p:txBody>
      </p:sp>
      <p:cxnSp>
        <p:nvCxnSpPr>
          <p:cNvPr id="12" name="Straight Arrow Connector 11"/>
          <p:cNvCxnSpPr/>
          <p:nvPr/>
        </p:nvCxnSpPr>
        <p:spPr>
          <a:xfrm>
            <a:off x="3714749" y="841375"/>
            <a:ext cx="2152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648075" y="1302740"/>
            <a:ext cx="2066925" cy="20500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0800000" flipV="1">
            <a:off x="3714751" y="3814164"/>
            <a:ext cx="2066925" cy="1672236"/>
          </a:xfrm>
          <a:prstGeom prst="bentConnector3">
            <a:avLst>
              <a:gd name="adj1" fmla="val 539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096125" y="4124325"/>
            <a:ext cx="1" cy="1273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081462" y="517424"/>
            <a:ext cx="1200150" cy="626072"/>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 $30,000</a:t>
            </a:r>
            <a:endParaRPr lang="en-US" sz="1200" dirty="0">
              <a:solidFill>
                <a:schemeClr val="tx1"/>
              </a:solidFill>
            </a:endParaRPr>
          </a:p>
        </p:txBody>
      </p:sp>
      <p:sp>
        <p:nvSpPr>
          <p:cNvPr id="32" name="Oval 31"/>
          <p:cNvSpPr/>
          <p:nvPr/>
        </p:nvSpPr>
        <p:spPr>
          <a:xfrm>
            <a:off x="4081462" y="1782068"/>
            <a:ext cx="1200150" cy="626072"/>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 1 million </a:t>
            </a:r>
            <a:r>
              <a:rPr lang="en-US" sz="1200" dirty="0" err="1" smtClean="0">
                <a:solidFill>
                  <a:schemeClr val="tx1"/>
                </a:solidFill>
              </a:rPr>
              <a:t>lbs</a:t>
            </a:r>
            <a:r>
              <a:rPr lang="en-US" sz="1200" dirty="0" smtClean="0">
                <a:solidFill>
                  <a:schemeClr val="tx1"/>
                </a:solidFill>
              </a:rPr>
              <a:t> QP</a:t>
            </a:r>
            <a:endParaRPr lang="en-US" sz="1200" dirty="0">
              <a:solidFill>
                <a:schemeClr val="tx1"/>
              </a:solidFill>
            </a:endParaRPr>
          </a:p>
        </p:txBody>
      </p:sp>
      <p:sp>
        <p:nvSpPr>
          <p:cNvPr id="36" name="Oval 35"/>
          <p:cNvSpPr/>
          <p:nvPr/>
        </p:nvSpPr>
        <p:spPr>
          <a:xfrm>
            <a:off x="4081462" y="4228502"/>
            <a:ext cx="1200150" cy="626072"/>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 211,000 </a:t>
            </a:r>
            <a:r>
              <a:rPr lang="en-US" sz="1200" dirty="0" err="1" smtClean="0">
                <a:solidFill>
                  <a:schemeClr val="tx1"/>
                </a:solidFill>
              </a:rPr>
              <a:t>lbs</a:t>
            </a:r>
            <a:endParaRPr lang="en-US" sz="1200" dirty="0">
              <a:solidFill>
                <a:schemeClr val="tx1"/>
              </a:solidFill>
            </a:endParaRPr>
          </a:p>
        </p:txBody>
      </p:sp>
      <p:sp>
        <p:nvSpPr>
          <p:cNvPr id="40" name="Oval 39"/>
          <p:cNvSpPr/>
          <p:nvPr/>
        </p:nvSpPr>
        <p:spPr>
          <a:xfrm>
            <a:off x="6491286" y="4380902"/>
            <a:ext cx="1319213" cy="626072"/>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 700,000 </a:t>
            </a:r>
            <a:r>
              <a:rPr lang="en-US" sz="1200" dirty="0" err="1" smtClean="0">
                <a:solidFill>
                  <a:schemeClr val="tx1"/>
                </a:solidFill>
              </a:rPr>
              <a:t>lbs</a:t>
            </a:r>
            <a:r>
              <a:rPr lang="en-US" sz="1200" dirty="0" smtClean="0">
                <a:solidFill>
                  <a:schemeClr val="tx1"/>
                </a:solidFill>
              </a:rPr>
              <a:t> IFQ </a:t>
            </a:r>
            <a:r>
              <a:rPr lang="en-US" sz="1200" dirty="0" err="1" smtClean="0">
                <a:solidFill>
                  <a:schemeClr val="tx1"/>
                </a:solidFill>
              </a:rPr>
              <a:t>groundfish</a:t>
            </a:r>
            <a:endParaRPr lang="en-US" sz="1200" dirty="0">
              <a:solidFill>
                <a:schemeClr val="tx1"/>
              </a:solidFill>
            </a:endParaRPr>
          </a:p>
        </p:txBody>
      </p:sp>
      <p:cxnSp>
        <p:nvCxnSpPr>
          <p:cNvPr id="17" name="Straight Arrow Connector 16"/>
          <p:cNvCxnSpPr>
            <a:stCxn id="6" idx="2"/>
            <a:endCxn id="7" idx="0"/>
          </p:cNvCxnSpPr>
          <p:nvPr/>
        </p:nvCxnSpPr>
        <p:spPr>
          <a:xfrm>
            <a:off x="2419350" y="4195762"/>
            <a:ext cx="0" cy="1287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727689" y="4399844"/>
            <a:ext cx="1404939" cy="626072"/>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 500,000 </a:t>
            </a:r>
            <a:r>
              <a:rPr lang="en-US" sz="1200" dirty="0" err="1" smtClean="0">
                <a:solidFill>
                  <a:schemeClr val="tx1"/>
                </a:solidFill>
              </a:rPr>
              <a:t>lbs</a:t>
            </a:r>
            <a:r>
              <a:rPr lang="en-US" sz="1200" dirty="0" smtClean="0">
                <a:solidFill>
                  <a:schemeClr val="tx1"/>
                </a:solidFill>
              </a:rPr>
              <a:t> IFQ </a:t>
            </a:r>
            <a:r>
              <a:rPr lang="en-US" sz="1200" dirty="0" err="1" smtClean="0">
                <a:solidFill>
                  <a:schemeClr val="tx1"/>
                </a:solidFill>
              </a:rPr>
              <a:t>groundfish</a:t>
            </a:r>
            <a:endParaRPr lang="en-US" sz="1200" dirty="0">
              <a:solidFill>
                <a:schemeClr val="tx1"/>
              </a:solidFill>
            </a:endParaRPr>
          </a:p>
        </p:txBody>
      </p:sp>
      <p:sp>
        <p:nvSpPr>
          <p:cNvPr id="23" name="Rectangle 22"/>
          <p:cNvSpPr/>
          <p:nvPr/>
        </p:nvSpPr>
        <p:spPr>
          <a:xfrm>
            <a:off x="9765323" y="365125"/>
            <a:ext cx="914400" cy="635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smtClean="0">
                <a:solidFill>
                  <a:schemeClr val="tx1"/>
                </a:solidFill>
              </a:rPr>
              <a:t>Important </a:t>
            </a:r>
            <a:r>
              <a:rPr lang="en-US" sz="2800" dirty="0" smtClean="0">
                <a:solidFill>
                  <a:schemeClr val="tx1"/>
                </a:solidFill>
              </a:rPr>
              <a:t>Flows (2014 Snapshot)</a:t>
            </a:r>
            <a:endParaRPr lang="en-US" sz="2800" dirty="0">
              <a:solidFill>
                <a:schemeClr val="tx1"/>
              </a:solidFill>
            </a:endParaRPr>
          </a:p>
        </p:txBody>
      </p:sp>
    </p:spTree>
    <p:extLst>
      <p:ext uri="{BB962C8B-B14F-4D97-AF65-F5344CB8AC3E}">
        <p14:creationId xmlns:p14="http://schemas.microsoft.com/office/powerpoint/2010/main" val="1132476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TotalTime>
  <Words>1867</Words>
  <Application>Microsoft Office PowerPoint</Application>
  <PresentationFormat>Custom</PresentationFormat>
  <Paragraphs>140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Motivation</vt:lpstr>
      <vt:lpstr>Study </vt:lpstr>
      <vt:lpstr>Groups </vt:lpstr>
      <vt:lpstr>Some key Questions: Fishermen</vt:lpstr>
      <vt:lpstr>Key Questions: Board Members/Civic Leaders</vt:lpstr>
      <vt:lpstr>Key Questions: Directors/Quota Managers</vt:lpstr>
      <vt:lpstr>Innovation, the power of the collective</vt:lpstr>
      <vt:lpstr>Basic facts/observations </vt:lpstr>
      <vt:lpstr>PowerPoint Presentation</vt:lpstr>
      <vt:lpstr>PowerPoint Presentation</vt:lpstr>
      <vt:lpstr>Fleet Balance Sheet</vt:lpstr>
      <vt:lpstr>PowerPoint Presentation</vt:lpstr>
      <vt:lpstr>PowerPoint Presentation</vt:lpstr>
      <vt:lpstr>PowerPoint Presentation</vt:lpstr>
      <vt:lpstr>PowerPoint Presentation</vt:lpstr>
      <vt:lpstr>PowerPoint Presentation</vt:lpstr>
      <vt:lpstr>References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Mamula</dc:creator>
  <cp:lastModifiedBy>Aaron Mamula</cp:lastModifiedBy>
  <cp:revision>68</cp:revision>
  <dcterms:created xsi:type="dcterms:W3CDTF">2017-03-17T21:19:47Z</dcterms:created>
  <dcterms:modified xsi:type="dcterms:W3CDTF">2017-03-23T06:54:22Z</dcterms:modified>
</cp:coreProperties>
</file>